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style1.xml" ContentType="application/vnd.ms-office.chartstyle+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authors.xml" ContentType="application/vnd.ms-powerpoint.authors+xml"/>
  <Override PartName="/ppt/theme/theme1.xml" ContentType="application/vnd.openxmlformats-officedocument.theme+xml"/>
  <Override PartName="/ppt/charts/chart1.xml" ContentType="application/vnd.openxmlformats-officedocument.drawingml.chart+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12.xml" ContentType="application/vnd.openxmlformats-officedocument.drawingml.chart+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2.xml" ContentType="application/vnd.openxmlformats-officedocument.customXmlProperties+xml"/>
  <Override PartName="/customXml/itemProps1.xml" ContentType="application/vnd.openxmlformats-officedocument.customXmlProperti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sldIdLst>
    <p:sldId id="261" r:id="rId4"/>
    <p:sldId id="282" r:id="rId5"/>
    <p:sldId id="283" r:id="rId6"/>
    <p:sldId id="284" r:id="rId7"/>
    <p:sldId id="281" r:id="rId8"/>
    <p:sldId id="269" r:id="rId9"/>
    <p:sldId id="272" r:id="rId10"/>
    <p:sldId id="296" r:id="rId11"/>
    <p:sldId id="273" r:id="rId12"/>
    <p:sldId id="275" r:id="rId13"/>
    <p:sldId id="274" r:id="rId14"/>
    <p:sldId id="276" r:id="rId15"/>
    <p:sldId id="305" r:id="rId16"/>
    <p:sldId id="306" r:id="rId17"/>
    <p:sldId id="28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10CAF30-8F64-2FD3-6096-E5107928337C}" name="Nicola Johnstone" initials="NJ" userId="S::nicolajohnstone@lawscot.org.uk::ec201efc-14a8-4344-bd26-5e1ce6497db8" providerId="AD"/>
  <p188:author id="{3A10F465-4889-037A-83A7-24E9C01D2F0E}" name="Simon Frazer" initials="SF" userId="S::simonfrazer@lawscot.org.uk::f01d3c27-244a-4f02-8f16-462100cd3a76"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BD94"/>
    <a:srgbClr val="1463B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75F300-6056-4C9F-B236-972C00EEC89E}" v="632" dt="2025-06-17T16:11:35.4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1.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customXml" Target="../customXml/item3.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microsoft.com/office/2018/10/relationships/authors" Target="authors.xml"/><Relationship Id="rId5" Type="http://schemas.openxmlformats.org/officeDocument/2006/relationships/slide" Target="slides/slide2.xml"/><Relationship Id="rId15" Type="http://schemas.openxmlformats.org/officeDocument/2006/relationships/slide" Target="slides/slide12.xml"/><Relationship Id="rId23" Type="http://schemas.microsoft.com/office/2015/10/relationships/revisionInfo" Target="revisionInfo.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bg2">
                    <a:lumMod val="75000"/>
                  </a:schemeClr>
                </a:solidFill>
                <a:latin typeface="+mn-lt"/>
                <a:ea typeface="+mn-ea"/>
                <a:cs typeface="+mn-cs"/>
              </a:defRPr>
            </a:pPr>
            <a:r>
              <a:rPr lang="en-GB" sz="2000" b="0">
                <a:solidFill>
                  <a:schemeClr val="bg2">
                    <a:lumMod val="75000"/>
                  </a:schemeClr>
                </a:solidFill>
                <a:latin typeface="+mj-lt"/>
              </a:rPr>
              <a:t>Criminal Legal Aid </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bg2">
                  <a:lumMod val="75000"/>
                </a:schemeClr>
              </a:solidFill>
              <a:latin typeface="+mn-lt"/>
              <a:ea typeface="+mn-ea"/>
              <a:cs typeface="+mn-cs"/>
            </a:defRPr>
          </a:pPr>
          <a:endParaRPr lang="en-US"/>
        </a:p>
      </c:txPr>
    </c:title>
    <c:autoTitleDeleted val="0"/>
    <c:plotArea>
      <c:layout>
        <c:manualLayout>
          <c:layoutTarget val="inner"/>
          <c:xMode val="edge"/>
          <c:yMode val="edge"/>
          <c:x val="0.10317668297228047"/>
          <c:y val="0.11946835793997367"/>
          <c:w val="0.79364663405543912"/>
          <c:h val="0.47232619394191444"/>
        </c:manualLayout>
      </c:layout>
      <c:doughnutChart>
        <c:varyColors val="1"/>
        <c:ser>
          <c:idx val="0"/>
          <c:order val="0"/>
          <c:tx>
            <c:strRef>
              <c:f>Sheet1!$B$1</c:f>
              <c:strCache>
                <c:ptCount val="1"/>
                <c:pt idx="0">
                  <c:v>Criminal Legal Aid </c:v>
                </c:pt>
              </c:strCache>
            </c:strRef>
          </c:tx>
          <c:spPr>
            <a:ln w="25400">
              <a:solidFill>
                <a:schemeClr val="lt1"/>
              </a:solidFill>
            </a:ln>
            <a:effectLst/>
          </c:spPr>
          <c:dPt>
            <c:idx val="0"/>
            <c:bubble3D val="0"/>
            <c:spPr>
              <a:solidFill>
                <a:schemeClr val="accent1"/>
              </a:solidFill>
              <a:ln w="25400">
                <a:solidFill>
                  <a:schemeClr val="lt1"/>
                </a:solidFill>
              </a:ln>
              <a:effectLst/>
            </c:spPr>
            <c:extLst>
              <c:ext xmlns:c16="http://schemas.microsoft.com/office/drawing/2014/chart" uri="{C3380CC4-5D6E-409C-BE32-E72D297353CC}">
                <c16:uniqueId val="{00000001-DB4A-4655-81AD-A9F840CD674A}"/>
              </c:ext>
            </c:extLst>
          </c:dPt>
          <c:dPt>
            <c:idx val="1"/>
            <c:bubble3D val="0"/>
            <c:spPr>
              <a:solidFill>
                <a:schemeClr val="accent2"/>
              </a:solidFill>
              <a:ln w="25400">
                <a:solidFill>
                  <a:schemeClr val="lt1"/>
                </a:solidFill>
              </a:ln>
              <a:effectLst/>
            </c:spPr>
            <c:extLst>
              <c:ext xmlns:c16="http://schemas.microsoft.com/office/drawing/2014/chart" uri="{C3380CC4-5D6E-409C-BE32-E72D297353CC}">
                <c16:uniqueId val="{00000003-DB4A-4655-81AD-A9F840CD674A}"/>
              </c:ext>
            </c:extLst>
          </c:dPt>
          <c:dPt>
            <c:idx val="2"/>
            <c:bubble3D val="0"/>
            <c:spPr>
              <a:solidFill>
                <a:schemeClr val="accent3"/>
              </a:solidFill>
              <a:ln w="25400">
                <a:solidFill>
                  <a:schemeClr val="lt1"/>
                </a:solidFill>
              </a:ln>
              <a:effectLst/>
            </c:spPr>
            <c:extLst>
              <c:ext xmlns:c16="http://schemas.microsoft.com/office/drawing/2014/chart" uri="{C3380CC4-5D6E-409C-BE32-E72D297353CC}">
                <c16:uniqueId val="{00000005-DB4A-4655-81AD-A9F840CD674A}"/>
              </c:ext>
            </c:extLst>
          </c:dPt>
          <c:dLbls>
            <c:dLbl>
              <c:idx val="0"/>
              <c:layout>
                <c:manualLayout>
                  <c:x val="-0.14791521080829256"/>
                  <c:y val="0"/>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DB4A-4655-81AD-A9F840CD674A}"/>
                </c:ext>
              </c:extLst>
            </c:dLbl>
            <c:dLbl>
              <c:idx val="1"/>
              <c:layout>
                <c:manualLayout>
                  <c:x val="0.15161309107849988"/>
                  <c:y val="0"/>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DB4A-4655-81AD-A9F840CD674A}"/>
                </c:ext>
              </c:extLst>
            </c:dLbl>
            <c:dLbl>
              <c:idx val="2"/>
              <c:layout>
                <c:manualLayout>
                  <c:x val="0"/>
                  <c:y val="6.8222776738060542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DB4A-4655-81AD-A9F840CD674A}"/>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85000"/>
                        <a:lumOff val="1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Rurality 1
</c:v>
                </c:pt>
                <c:pt idx="1">
                  <c:v>Rurality 2</c:v>
                </c:pt>
                <c:pt idx="2">
                  <c:v>Rurality 3-8</c:v>
                </c:pt>
              </c:strCache>
            </c:strRef>
          </c:cat>
          <c:val>
            <c:numRef>
              <c:f>Sheet1!$B$2:$B$4</c:f>
              <c:numCache>
                <c:formatCode>0.0%</c:formatCode>
                <c:ptCount val="3"/>
                <c:pt idx="0">
                  <c:v>0.52300000000000002</c:v>
                </c:pt>
                <c:pt idx="1">
                  <c:v>0.433</c:v>
                </c:pt>
                <c:pt idx="2">
                  <c:v>4.3999999999999997E-2</c:v>
                </c:pt>
              </c:numCache>
            </c:numRef>
          </c:val>
          <c:extLst>
            <c:ext xmlns:c16="http://schemas.microsoft.com/office/drawing/2014/chart" uri="{C3380CC4-5D6E-409C-BE32-E72D297353CC}">
              <c16:uniqueId val="{00000006-DB4A-4655-81AD-A9F840CD674A}"/>
            </c:ext>
          </c:extLst>
        </c:ser>
        <c:dLbls>
          <c:showLegendKey val="0"/>
          <c:showVal val="0"/>
          <c:showCatName val="0"/>
          <c:showSerName val="0"/>
          <c:showPercent val="1"/>
          <c:showBubbleSize val="0"/>
          <c:showLeaderLines val="1"/>
        </c:dLbls>
        <c:firstSliceAng val="0"/>
        <c:holeSize val="7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000">
                <a:latin typeface="+mj-lt"/>
              </a:rPr>
              <a:t>Criminal Legal Aid Median </a:t>
            </a:r>
            <a:r>
              <a:rPr lang="en-US" sz="2000" baseline="0">
                <a:latin typeface="+mj-lt"/>
              </a:rPr>
              <a:t>Turnover %</a:t>
            </a:r>
            <a:endParaRPr lang="en-US" sz="2000">
              <a:latin typeface="+mj-lt"/>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1"/>
        <c:ser>
          <c:idx val="0"/>
          <c:order val="0"/>
          <c:tx>
            <c:strRef>
              <c:f>Sheet1!$B$1</c:f>
              <c:strCache>
                <c:ptCount val="1"/>
              </c:strCache>
            </c:strRef>
          </c:tx>
          <c:invertIfNegative val="0"/>
          <c:dPt>
            <c:idx val="0"/>
            <c:invertIfNegative val="0"/>
            <c:bubble3D val="0"/>
            <c:spPr>
              <a:solidFill>
                <a:schemeClr val="accent3"/>
              </a:solidFill>
              <a:ln>
                <a:noFill/>
              </a:ln>
              <a:effectLst/>
            </c:spPr>
            <c:extLst>
              <c:ext xmlns:c16="http://schemas.microsoft.com/office/drawing/2014/chart" uri="{C3380CC4-5D6E-409C-BE32-E72D297353CC}">
                <c16:uniqueId val="{00000001-B214-4D9C-9A38-177FF3FC3393}"/>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B214-4D9C-9A38-177FF3FC3393}"/>
              </c:ext>
            </c:extLst>
          </c:dPt>
          <c:dPt>
            <c:idx val="2"/>
            <c:invertIfNegative val="0"/>
            <c:bubble3D val="0"/>
            <c:spPr>
              <a:solidFill>
                <a:schemeClr val="accent5"/>
              </a:solidFill>
              <a:ln>
                <a:noFill/>
              </a:ln>
              <a:effectLst/>
            </c:spPr>
            <c:extLst>
              <c:ext xmlns:c16="http://schemas.microsoft.com/office/drawing/2014/chart" uri="{C3380CC4-5D6E-409C-BE32-E72D297353CC}">
                <c16:uniqueId val="{00000005-B214-4D9C-9A38-177FF3FC3393}"/>
              </c:ext>
            </c:extLst>
          </c:dPt>
          <c:dPt>
            <c:idx val="3"/>
            <c:invertIfNegative val="0"/>
            <c:bubble3D val="0"/>
            <c:spPr>
              <a:solidFill>
                <a:schemeClr val="accent1">
                  <a:lumMod val="40000"/>
                  <a:lumOff val="60000"/>
                </a:schemeClr>
              </a:solidFill>
              <a:ln>
                <a:noFill/>
              </a:ln>
              <a:effectLst/>
            </c:spPr>
            <c:extLst>
              <c:ext xmlns:c16="http://schemas.microsoft.com/office/drawing/2014/chart" uri="{C3380CC4-5D6E-409C-BE32-E72D297353CC}">
                <c16:uniqueId val="{00000008-B214-4D9C-9A38-177FF3FC3393}"/>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7-B214-4D9C-9A38-177FF3FC339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10 or more solicitors</c:v>
                </c:pt>
                <c:pt idx="1">
                  <c:v>3-9 solicitors</c:v>
                </c:pt>
                <c:pt idx="2">
                  <c:v>1 or 2 solicitors</c:v>
                </c:pt>
                <c:pt idx="3">
                  <c:v>Whole Population - criminal payments</c:v>
                </c:pt>
                <c:pt idx="4">
                  <c:v>Whole Population - all payments</c:v>
                </c:pt>
              </c:strCache>
            </c:strRef>
          </c:cat>
          <c:val>
            <c:numRef>
              <c:f>Sheet1!$B$2:$B$6</c:f>
              <c:numCache>
                <c:formatCode>0.0%</c:formatCode>
                <c:ptCount val="5"/>
                <c:pt idx="0">
                  <c:v>0.23</c:v>
                </c:pt>
                <c:pt idx="1">
                  <c:v>0.33</c:v>
                </c:pt>
                <c:pt idx="2">
                  <c:v>0.62</c:v>
                </c:pt>
                <c:pt idx="3">
                  <c:v>0.43</c:v>
                </c:pt>
                <c:pt idx="4">
                  <c:v>0.36</c:v>
                </c:pt>
              </c:numCache>
            </c:numRef>
          </c:val>
          <c:extLst>
            <c:ext xmlns:c16="http://schemas.microsoft.com/office/drawing/2014/chart" uri="{C3380CC4-5D6E-409C-BE32-E72D297353CC}">
              <c16:uniqueId val="{00000006-B214-4D9C-9A38-177FF3FC3393}"/>
            </c:ext>
          </c:extLst>
        </c:ser>
        <c:dLbls>
          <c:dLblPos val="outEnd"/>
          <c:showLegendKey val="0"/>
          <c:showVal val="1"/>
          <c:showCatName val="0"/>
          <c:showSerName val="0"/>
          <c:showPercent val="0"/>
          <c:showBubbleSize val="0"/>
        </c:dLbls>
        <c:gapWidth val="219"/>
        <c:axId val="744976784"/>
        <c:axId val="744977864"/>
      </c:barChart>
      <c:catAx>
        <c:axId val="7449767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4977864"/>
        <c:crosses val="autoZero"/>
        <c:auto val="1"/>
        <c:lblAlgn val="ctr"/>
        <c:lblOffset val="100"/>
        <c:noMultiLvlLbl val="0"/>
      </c:catAx>
      <c:valAx>
        <c:axId val="744977864"/>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49767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000">
                <a:latin typeface="+mj-lt"/>
              </a:rPr>
              <a:t>Civil Legal Aid </a:t>
            </a:r>
            <a:r>
              <a:rPr lang="en-US" sz="2000" baseline="0">
                <a:latin typeface="+mj-lt"/>
              </a:rPr>
              <a:t>Median Turnover %</a:t>
            </a:r>
            <a:endParaRPr lang="en-US" sz="2000">
              <a:latin typeface="+mj-lt"/>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1"/>
        <c:ser>
          <c:idx val="0"/>
          <c:order val="0"/>
          <c:tx>
            <c:strRef>
              <c:f>Sheet1!$B$1</c:f>
              <c:strCache>
                <c:ptCount val="1"/>
                <c:pt idx="0">
                  <c:v>Percentage</c:v>
                </c:pt>
              </c:strCache>
            </c:strRef>
          </c:tx>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5-A06A-4E69-827B-046B7271A31E}"/>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4-A06A-4E69-827B-046B7271A31E}"/>
              </c:ext>
            </c:extLst>
          </c:dPt>
          <c:dPt>
            <c:idx val="2"/>
            <c:invertIfNegative val="0"/>
            <c:bubble3D val="0"/>
            <c:spPr>
              <a:solidFill>
                <a:schemeClr val="accent1">
                  <a:lumMod val="40000"/>
                  <a:lumOff val="60000"/>
                </a:schemeClr>
              </a:solidFill>
              <a:ln>
                <a:noFill/>
              </a:ln>
              <a:effectLst/>
            </c:spPr>
            <c:extLst>
              <c:ext xmlns:c16="http://schemas.microsoft.com/office/drawing/2014/chart" uri="{C3380CC4-5D6E-409C-BE32-E72D297353CC}">
                <c16:uniqueId val="{00000003-A06A-4E69-827B-046B7271A31E}"/>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7-D04A-47A5-8AEA-D8B7F838425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Rurality 3-8</c:v>
                </c:pt>
                <c:pt idx="1">
                  <c:v>Rurality 1 and 2</c:v>
                </c:pt>
                <c:pt idx="2">
                  <c:v>Whole population - civil payments</c:v>
                </c:pt>
                <c:pt idx="3">
                  <c:v>Whole population - all payments</c:v>
                </c:pt>
              </c:strCache>
            </c:strRef>
          </c:cat>
          <c:val>
            <c:numRef>
              <c:f>Sheet1!$B$2:$B$5</c:f>
              <c:numCache>
                <c:formatCode>0.0%</c:formatCode>
                <c:ptCount val="4"/>
                <c:pt idx="0">
                  <c:v>7.0000000000000007E-2</c:v>
                </c:pt>
                <c:pt idx="1">
                  <c:v>0.11</c:v>
                </c:pt>
                <c:pt idx="2">
                  <c:v>0.11</c:v>
                </c:pt>
                <c:pt idx="3">
                  <c:v>0.36</c:v>
                </c:pt>
              </c:numCache>
            </c:numRef>
          </c:val>
          <c:extLst>
            <c:ext xmlns:c16="http://schemas.microsoft.com/office/drawing/2014/chart" uri="{C3380CC4-5D6E-409C-BE32-E72D297353CC}">
              <c16:uniqueId val="{00000000-A06A-4E69-827B-046B7271A31E}"/>
            </c:ext>
          </c:extLst>
        </c:ser>
        <c:dLbls>
          <c:dLblPos val="outEnd"/>
          <c:showLegendKey val="0"/>
          <c:showVal val="1"/>
          <c:showCatName val="0"/>
          <c:showSerName val="0"/>
          <c:showPercent val="0"/>
          <c:showBubbleSize val="0"/>
        </c:dLbls>
        <c:gapWidth val="219"/>
        <c:axId val="744976784"/>
        <c:axId val="744977864"/>
      </c:barChart>
      <c:catAx>
        <c:axId val="7449767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4977864"/>
        <c:crosses val="autoZero"/>
        <c:auto val="1"/>
        <c:lblAlgn val="ctr"/>
        <c:lblOffset val="100"/>
        <c:noMultiLvlLbl val="0"/>
      </c:catAx>
      <c:valAx>
        <c:axId val="744977864"/>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49767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000">
                <a:latin typeface="+mj-lt"/>
              </a:rPr>
              <a:t>Civil Legal Aid Median </a:t>
            </a:r>
            <a:r>
              <a:rPr lang="en-US" sz="2000" baseline="0">
                <a:latin typeface="+mj-lt"/>
              </a:rPr>
              <a:t>Turnover %</a:t>
            </a:r>
            <a:endParaRPr lang="en-US" sz="2000">
              <a:latin typeface="+mj-lt"/>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1"/>
        <c:ser>
          <c:idx val="0"/>
          <c:order val="0"/>
          <c:tx>
            <c:strRef>
              <c:f>Sheet1!$B$1</c:f>
              <c:strCache>
                <c:ptCount val="1"/>
              </c:strCache>
            </c:strRef>
          </c:tx>
          <c:invertIfNegative val="0"/>
          <c:dPt>
            <c:idx val="0"/>
            <c:invertIfNegative val="0"/>
            <c:bubble3D val="0"/>
            <c:spPr>
              <a:solidFill>
                <a:schemeClr val="accent4"/>
              </a:solidFill>
              <a:ln>
                <a:noFill/>
              </a:ln>
              <a:effectLst/>
            </c:spPr>
            <c:extLst>
              <c:ext xmlns:c16="http://schemas.microsoft.com/office/drawing/2014/chart" uri="{C3380CC4-5D6E-409C-BE32-E72D297353CC}">
                <c16:uniqueId val="{00000001-B214-4D9C-9A38-177FF3FC3393}"/>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B214-4D9C-9A38-177FF3FC3393}"/>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5-B214-4D9C-9A38-177FF3FC3393}"/>
              </c:ext>
            </c:extLst>
          </c:dPt>
          <c:dPt>
            <c:idx val="3"/>
            <c:invertIfNegative val="0"/>
            <c:bubble3D val="0"/>
            <c:spPr>
              <a:solidFill>
                <a:schemeClr val="accent5"/>
              </a:solidFill>
              <a:ln>
                <a:noFill/>
              </a:ln>
              <a:effectLst/>
            </c:spPr>
            <c:extLst>
              <c:ext xmlns:c16="http://schemas.microsoft.com/office/drawing/2014/chart" uri="{C3380CC4-5D6E-409C-BE32-E72D297353CC}">
                <c16:uniqueId val="{00000008-B214-4D9C-9A38-177FF3FC3393}"/>
              </c:ext>
            </c:extLst>
          </c:dPt>
          <c:dPt>
            <c:idx val="4"/>
            <c:invertIfNegative val="0"/>
            <c:bubble3D val="0"/>
            <c:spPr>
              <a:solidFill>
                <a:schemeClr val="accent1">
                  <a:lumMod val="40000"/>
                  <a:lumOff val="60000"/>
                </a:schemeClr>
              </a:solidFill>
              <a:ln>
                <a:noFill/>
              </a:ln>
              <a:effectLst/>
            </c:spPr>
            <c:extLst>
              <c:ext xmlns:c16="http://schemas.microsoft.com/office/drawing/2014/chart" uri="{C3380CC4-5D6E-409C-BE32-E72D297353CC}">
                <c16:uniqueId val="{00000007-B214-4D9C-9A38-177FF3FC3393}"/>
              </c:ext>
            </c:extLst>
          </c:dPt>
          <c:dPt>
            <c:idx val="5"/>
            <c:invertIfNegative val="0"/>
            <c:bubble3D val="0"/>
            <c:spPr>
              <a:solidFill>
                <a:schemeClr val="accent1"/>
              </a:solidFill>
              <a:ln>
                <a:noFill/>
              </a:ln>
              <a:effectLst/>
            </c:spPr>
            <c:extLst>
              <c:ext xmlns:c16="http://schemas.microsoft.com/office/drawing/2014/chart" uri="{C3380CC4-5D6E-409C-BE32-E72D297353CC}">
                <c16:uniqueId val="{0000000B-DEB8-4CBE-962B-B47E519A825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15 or more solicitors</c:v>
                </c:pt>
                <c:pt idx="1">
                  <c:v>10-14 solicitors</c:v>
                </c:pt>
                <c:pt idx="2">
                  <c:v>3-9 solicitors</c:v>
                </c:pt>
                <c:pt idx="3">
                  <c:v>1 or 2 solicitors</c:v>
                </c:pt>
                <c:pt idx="4">
                  <c:v>Whole Population - civil payments</c:v>
                </c:pt>
                <c:pt idx="5">
                  <c:v>Whole Population - all payments</c:v>
                </c:pt>
              </c:strCache>
            </c:strRef>
          </c:cat>
          <c:val>
            <c:numRef>
              <c:f>Sheet1!$B$2:$B$7</c:f>
              <c:numCache>
                <c:formatCode>0.0%</c:formatCode>
                <c:ptCount val="6"/>
                <c:pt idx="0">
                  <c:v>0.02</c:v>
                </c:pt>
                <c:pt idx="1">
                  <c:v>7.0000000000000007E-2</c:v>
                </c:pt>
                <c:pt idx="2">
                  <c:v>0.09</c:v>
                </c:pt>
                <c:pt idx="3">
                  <c:v>0.19</c:v>
                </c:pt>
                <c:pt idx="4">
                  <c:v>0.11</c:v>
                </c:pt>
                <c:pt idx="5">
                  <c:v>0.36</c:v>
                </c:pt>
              </c:numCache>
            </c:numRef>
          </c:val>
          <c:extLst>
            <c:ext xmlns:c16="http://schemas.microsoft.com/office/drawing/2014/chart" uri="{C3380CC4-5D6E-409C-BE32-E72D297353CC}">
              <c16:uniqueId val="{00000006-B214-4D9C-9A38-177FF3FC3393}"/>
            </c:ext>
          </c:extLst>
        </c:ser>
        <c:dLbls>
          <c:dLblPos val="outEnd"/>
          <c:showLegendKey val="0"/>
          <c:showVal val="1"/>
          <c:showCatName val="0"/>
          <c:showSerName val="0"/>
          <c:showPercent val="0"/>
          <c:showBubbleSize val="0"/>
        </c:dLbls>
        <c:gapWidth val="219"/>
        <c:axId val="744976784"/>
        <c:axId val="744977864"/>
      </c:barChart>
      <c:catAx>
        <c:axId val="7449767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4977864"/>
        <c:crosses val="autoZero"/>
        <c:auto val="1"/>
        <c:lblAlgn val="ctr"/>
        <c:lblOffset val="100"/>
        <c:noMultiLvlLbl val="0"/>
      </c:catAx>
      <c:valAx>
        <c:axId val="744977864"/>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49767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000">
                <a:latin typeface="+mj-lt"/>
              </a:rPr>
              <a:t>Children’s Legal Aid </a:t>
            </a:r>
            <a:r>
              <a:rPr lang="en-US" sz="2000" baseline="0">
                <a:latin typeface="+mj-lt"/>
              </a:rPr>
              <a:t>Median Turnover %</a:t>
            </a:r>
            <a:endParaRPr lang="en-US" sz="2000">
              <a:latin typeface="+mj-lt"/>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1"/>
        <c:ser>
          <c:idx val="0"/>
          <c:order val="0"/>
          <c:tx>
            <c:strRef>
              <c:f>Sheet1!$B$1</c:f>
              <c:strCache>
                <c:ptCount val="1"/>
                <c:pt idx="0">
                  <c:v>Percentage</c:v>
                </c:pt>
              </c:strCache>
            </c:strRef>
          </c:tx>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5-A06A-4E69-827B-046B7271A31E}"/>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4-A06A-4E69-827B-046B7271A31E}"/>
              </c:ext>
            </c:extLst>
          </c:dPt>
          <c:dPt>
            <c:idx val="2"/>
            <c:invertIfNegative val="0"/>
            <c:bubble3D val="0"/>
            <c:spPr>
              <a:solidFill>
                <a:schemeClr val="accent1">
                  <a:lumMod val="40000"/>
                  <a:lumOff val="60000"/>
                </a:schemeClr>
              </a:solidFill>
              <a:ln>
                <a:noFill/>
              </a:ln>
              <a:effectLst/>
            </c:spPr>
            <c:extLst>
              <c:ext xmlns:c16="http://schemas.microsoft.com/office/drawing/2014/chart" uri="{C3380CC4-5D6E-409C-BE32-E72D297353CC}">
                <c16:uniqueId val="{00000003-A06A-4E69-827B-046B7271A31E}"/>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7-64E4-468A-BE09-BD4410CCC15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Rurality 3-8 (3, 4 and 7 only)</c:v>
                </c:pt>
                <c:pt idx="1">
                  <c:v>Rurality 1 and 2</c:v>
                </c:pt>
                <c:pt idx="2">
                  <c:v>Whole population - children's payments</c:v>
                </c:pt>
                <c:pt idx="3">
                  <c:v>Whole population - all payments</c:v>
                </c:pt>
              </c:strCache>
            </c:strRef>
          </c:cat>
          <c:val>
            <c:numRef>
              <c:f>Sheet1!$B$2:$B$5</c:f>
              <c:numCache>
                <c:formatCode>0.0%</c:formatCode>
                <c:ptCount val="4"/>
                <c:pt idx="0">
                  <c:v>0.02</c:v>
                </c:pt>
                <c:pt idx="1">
                  <c:v>0.03</c:v>
                </c:pt>
                <c:pt idx="2">
                  <c:v>0.03</c:v>
                </c:pt>
                <c:pt idx="3">
                  <c:v>0.36</c:v>
                </c:pt>
              </c:numCache>
            </c:numRef>
          </c:val>
          <c:extLst>
            <c:ext xmlns:c16="http://schemas.microsoft.com/office/drawing/2014/chart" uri="{C3380CC4-5D6E-409C-BE32-E72D297353CC}">
              <c16:uniqueId val="{00000000-A06A-4E69-827B-046B7271A31E}"/>
            </c:ext>
          </c:extLst>
        </c:ser>
        <c:dLbls>
          <c:dLblPos val="outEnd"/>
          <c:showLegendKey val="0"/>
          <c:showVal val="1"/>
          <c:showCatName val="0"/>
          <c:showSerName val="0"/>
          <c:showPercent val="0"/>
          <c:showBubbleSize val="0"/>
        </c:dLbls>
        <c:gapWidth val="219"/>
        <c:axId val="744976784"/>
        <c:axId val="744977864"/>
      </c:barChart>
      <c:catAx>
        <c:axId val="7449767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4977864"/>
        <c:crosses val="autoZero"/>
        <c:auto val="1"/>
        <c:lblAlgn val="ctr"/>
        <c:lblOffset val="100"/>
        <c:noMultiLvlLbl val="0"/>
      </c:catAx>
      <c:valAx>
        <c:axId val="744977864"/>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49767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000">
                <a:latin typeface="+mj-lt"/>
              </a:rPr>
              <a:t>Children’s Legal Aid Median </a:t>
            </a:r>
            <a:r>
              <a:rPr lang="en-US" sz="2000" baseline="0">
                <a:latin typeface="+mj-lt"/>
              </a:rPr>
              <a:t>Turnover %</a:t>
            </a:r>
            <a:endParaRPr lang="en-US" sz="2000">
              <a:latin typeface="+mj-lt"/>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1"/>
        <c:ser>
          <c:idx val="0"/>
          <c:order val="0"/>
          <c:tx>
            <c:strRef>
              <c:f>Sheet1!$B$1</c:f>
              <c:strCache>
                <c:ptCount val="1"/>
              </c:strCache>
            </c:strRef>
          </c:tx>
          <c:invertIfNegative val="0"/>
          <c:dPt>
            <c:idx val="0"/>
            <c:invertIfNegative val="0"/>
            <c:bubble3D val="0"/>
            <c:spPr>
              <a:solidFill>
                <a:schemeClr val="accent3"/>
              </a:solidFill>
              <a:ln>
                <a:noFill/>
              </a:ln>
              <a:effectLst/>
            </c:spPr>
            <c:extLst>
              <c:ext xmlns:c16="http://schemas.microsoft.com/office/drawing/2014/chart" uri="{C3380CC4-5D6E-409C-BE32-E72D297353CC}">
                <c16:uniqueId val="{00000001-B214-4D9C-9A38-177FF3FC3393}"/>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B214-4D9C-9A38-177FF3FC3393}"/>
              </c:ext>
            </c:extLst>
          </c:dPt>
          <c:dPt>
            <c:idx val="2"/>
            <c:invertIfNegative val="0"/>
            <c:bubble3D val="0"/>
            <c:spPr>
              <a:solidFill>
                <a:schemeClr val="accent5"/>
              </a:solidFill>
              <a:ln>
                <a:noFill/>
              </a:ln>
              <a:effectLst/>
            </c:spPr>
            <c:extLst>
              <c:ext xmlns:c16="http://schemas.microsoft.com/office/drawing/2014/chart" uri="{C3380CC4-5D6E-409C-BE32-E72D297353CC}">
                <c16:uniqueId val="{00000005-B214-4D9C-9A38-177FF3FC3393}"/>
              </c:ext>
            </c:extLst>
          </c:dPt>
          <c:dPt>
            <c:idx val="3"/>
            <c:invertIfNegative val="0"/>
            <c:bubble3D val="0"/>
            <c:spPr>
              <a:solidFill>
                <a:schemeClr val="accent1">
                  <a:lumMod val="40000"/>
                  <a:lumOff val="60000"/>
                </a:schemeClr>
              </a:solidFill>
              <a:ln>
                <a:noFill/>
              </a:ln>
              <a:effectLst/>
            </c:spPr>
            <c:extLst>
              <c:ext xmlns:c16="http://schemas.microsoft.com/office/drawing/2014/chart" uri="{C3380CC4-5D6E-409C-BE32-E72D297353CC}">
                <c16:uniqueId val="{00000008-B214-4D9C-9A38-177FF3FC3393}"/>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7-B214-4D9C-9A38-177FF3FC339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10 or more solicitors</c:v>
                </c:pt>
                <c:pt idx="1">
                  <c:v>3-9 solicitors</c:v>
                </c:pt>
                <c:pt idx="2">
                  <c:v>1 or 2 solicitors</c:v>
                </c:pt>
                <c:pt idx="3">
                  <c:v>Whole Population - children's payments</c:v>
                </c:pt>
                <c:pt idx="4">
                  <c:v>Whole Population - all payments</c:v>
                </c:pt>
              </c:strCache>
            </c:strRef>
          </c:cat>
          <c:val>
            <c:numRef>
              <c:f>Sheet1!$B$2:$B$6</c:f>
              <c:numCache>
                <c:formatCode>0.0%</c:formatCode>
                <c:ptCount val="5"/>
                <c:pt idx="0">
                  <c:v>0.03</c:v>
                </c:pt>
                <c:pt idx="1">
                  <c:v>0.04</c:v>
                </c:pt>
                <c:pt idx="2">
                  <c:v>0.03</c:v>
                </c:pt>
                <c:pt idx="3">
                  <c:v>0.03</c:v>
                </c:pt>
                <c:pt idx="4">
                  <c:v>0.36</c:v>
                </c:pt>
              </c:numCache>
            </c:numRef>
          </c:val>
          <c:extLst>
            <c:ext xmlns:c16="http://schemas.microsoft.com/office/drawing/2014/chart" uri="{C3380CC4-5D6E-409C-BE32-E72D297353CC}">
              <c16:uniqueId val="{00000006-B214-4D9C-9A38-177FF3FC3393}"/>
            </c:ext>
          </c:extLst>
        </c:ser>
        <c:dLbls>
          <c:dLblPos val="outEnd"/>
          <c:showLegendKey val="0"/>
          <c:showVal val="1"/>
          <c:showCatName val="0"/>
          <c:showSerName val="0"/>
          <c:showPercent val="0"/>
          <c:showBubbleSize val="0"/>
        </c:dLbls>
        <c:gapWidth val="219"/>
        <c:axId val="744976784"/>
        <c:axId val="744977864"/>
      </c:barChart>
      <c:catAx>
        <c:axId val="7449767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4977864"/>
        <c:crosses val="autoZero"/>
        <c:auto val="1"/>
        <c:lblAlgn val="ctr"/>
        <c:lblOffset val="100"/>
        <c:noMultiLvlLbl val="0"/>
      </c:catAx>
      <c:valAx>
        <c:axId val="744977864"/>
        <c:scaling>
          <c:orientation val="minMax"/>
          <c:max val="1"/>
          <c:min val="0"/>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49767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sz="1100"/>
              <a:t>Solicitors registered for Criminal Legal Aid 2020</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Female</c:v>
                </c:pt>
              </c:strCache>
            </c:strRef>
          </c:tx>
          <c:spPr>
            <a:solidFill>
              <a:schemeClr val="accent1"/>
            </a:solidFill>
            <a:ln>
              <a:noFill/>
            </a:ln>
            <a:effectLst/>
          </c:spPr>
          <c:invertIfNegative val="0"/>
          <c:cat>
            <c:strRef>
              <c:f>Sheet1!$A$2:$A$12</c:f>
              <c:strCache>
                <c:ptCount val="11"/>
                <c:pt idx="0">
                  <c:v>20-25</c:v>
                </c:pt>
                <c:pt idx="1">
                  <c:v>26-30</c:v>
                </c:pt>
                <c:pt idx="2">
                  <c:v>31-35</c:v>
                </c:pt>
                <c:pt idx="3">
                  <c:v>36-40</c:v>
                </c:pt>
                <c:pt idx="4">
                  <c:v>41-45</c:v>
                </c:pt>
                <c:pt idx="5">
                  <c:v>46-50</c:v>
                </c:pt>
                <c:pt idx="6">
                  <c:v>51-55</c:v>
                </c:pt>
                <c:pt idx="7">
                  <c:v>56-60</c:v>
                </c:pt>
                <c:pt idx="8">
                  <c:v>61-65</c:v>
                </c:pt>
                <c:pt idx="9">
                  <c:v>66-70</c:v>
                </c:pt>
                <c:pt idx="10">
                  <c:v>71+</c:v>
                </c:pt>
              </c:strCache>
            </c:strRef>
          </c:cat>
          <c:val>
            <c:numRef>
              <c:f>Sheet1!$B$2:$B$12</c:f>
              <c:numCache>
                <c:formatCode>General</c:formatCode>
                <c:ptCount val="11"/>
                <c:pt idx="0">
                  <c:v>12</c:v>
                </c:pt>
                <c:pt idx="1">
                  <c:v>63</c:v>
                </c:pt>
                <c:pt idx="2">
                  <c:v>72</c:v>
                </c:pt>
                <c:pt idx="3">
                  <c:v>53</c:v>
                </c:pt>
                <c:pt idx="4">
                  <c:v>29</c:v>
                </c:pt>
                <c:pt idx="5">
                  <c:v>41</c:v>
                </c:pt>
                <c:pt idx="6">
                  <c:v>40</c:v>
                </c:pt>
                <c:pt idx="7">
                  <c:v>24</c:v>
                </c:pt>
                <c:pt idx="8">
                  <c:v>14</c:v>
                </c:pt>
                <c:pt idx="9">
                  <c:v>2</c:v>
                </c:pt>
                <c:pt idx="10">
                  <c:v>1</c:v>
                </c:pt>
              </c:numCache>
            </c:numRef>
          </c:val>
          <c:extLst>
            <c:ext xmlns:c16="http://schemas.microsoft.com/office/drawing/2014/chart" uri="{C3380CC4-5D6E-409C-BE32-E72D297353CC}">
              <c16:uniqueId val="{00000000-0769-4A8E-B4C0-CEF4890F960E}"/>
            </c:ext>
          </c:extLst>
        </c:ser>
        <c:ser>
          <c:idx val="1"/>
          <c:order val="1"/>
          <c:tx>
            <c:strRef>
              <c:f>Sheet1!$C$1</c:f>
              <c:strCache>
                <c:ptCount val="1"/>
                <c:pt idx="0">
                  <c:v>Male</c:v>
                </c:pt>
              </c:strCache>
            </c:strRef>
          </c:tx>
          <c:spPr>
            <a:solidFill>
              <a:schemeClr val="accent2"/>
            </a:solidFill>
            <a:ln>
              <a:noFill/>
            </a:ln>
            <a:effectLst/>
          </c:spPr>
          <c:invertIfNegative val="0"/>
          <c:cat>
            <c:strRef>
              <c:f>Sheet1!$A$2:$A$12</c:f>
              <c:strCache>
                <c:ptCount val="11"/>
                <c:pt idx="0">
                  <c:v>20-25</c:v>
                </c:pt>
                <c:pt idx="1">
                  <c:v>26-30</c:v>
                </c:pt>
                <c:pt idx="2">
                  <c:v>31-35</c:v>
                </c:pt>
                <c:pt idx="3">
                  <c:v>36-40</c:v>
                </c:pt>
                <c:pt idx="4">
                  <c:v>41-45</c:v>
                </c:pt>
                <c:pt idx="5">
                  <c:v>46-50</c:v>
                </c:pt>
                <c:pt idx="6">
                  <c:v>51-55</c:v>
                </c:pt>
                <c:pt idx="7">
                  <c:v>56-60</c:v>
                </c:pt>
                <c:pt idx="8">
                  <c:v>61-65</c:v>
                </c:pt>
                <c:pt idx="9">
                  <c:v>66-70</c:v>
                </c:pt>
                <c:pt idx="10">
                  <c:v>71+</c:v>
                </c:pt>
              </c:strCache>
            </c:strRef>
          </c:cat>
          <c:val>
            <c:numRef>
              <c:f>Sheet1!$C$2:$C$12</c:f>
              <c:numCache>
                <c:formatCode>General</c:formatCode>
                <c:ptCount val="11"/>
                <c:pt idx="0">
                  <c:v>5</c:v>
                </c:pt>
                <c:pt idx="1">
                  <c:v>32</c:v>
                </c:pt>
                <c:pt idx="2">
                  <c:v>69</c:v>
                </c:pt>
                <c:pt idx="3">
                  <c:v>60</c:v>
                </c:pt>
                <c:pt idx="4">
                  <c:v>49</c:v>
                </c:pt>
                <c:pt idx="5">
                  <c:v>104</c:v>
                </c:pt>
                <c:pt idx="6">
                  <c:v>132</c:v>
                </c:pt>
                <c:pt idx="7">
                  <c:v>117</c:v>
                </c:pt>
                <c:pt idx="8">
                  <c:v>103</c:v>
                </c:pt>
                <c:pt idx="9">
                  <c:v>40</c:v>
                </c:pt>
                <c:pt idx="10">
                  <c:v>22</c:v>
                </c:pt>
              </c:numCache>
            </c:numRef>
          </c:val>
          <c:extLst>
            <c:ext xmlns:c16="http://schemas.microsoft.com/office/drawing/2014/chart" uri="{C3380CC4-5D6E-409C-BE32-E72D297353CC}">
              <c16:uniqueId val="{00000001-0769-4A8E-B4C0-CEF4890F960E}"/>
            </c:ext>
          </c:extLst>
        </c:ser>
        <c:dLbls>
          <c:showLegendKey val="0"/>
          <c:showVal val="0"/>
          <c:showCatName val="0"/>
          <c:showSerName val="0"/>
          <c:showPercent val="0"/>
          <c:showBubbleSize val="0"/>
        </c:dLbls>
        <c:gapWidth val="219"/>
        <c:overlap val="-27"/>
        <c:axId val="717312360"/>
        <c:axId val="717312720"/>
      </c:barChart>
      <c:lineChart>
        <c:grouping val="standard"/>
        <c:varyColors val="0"/>
        <c:ser>
          <c:idx val="2"/>
          <c:order val="2"/>
          <c:tx>
            <c:strRef>
              <c:f>Sheet1!$D$1</c:f>
              <c:strCache>
                <c:ptCount val="1"/>
                <c:pt idx="0">
                  <c:v>Total</c:v>
                </c:pt>
              </c:strCache>
            </c:strRef>
          </c:tx>
          <c:spPr>
            <a:ln w="28575" cap="rnd">
              <a:solidFill>
                <a:schemeClr val="accent3"/>
              </a:solidFill>
              <a:round/>
            </a:ln>
            <a:effectLst/>
          </c:spPr>
          <c:marker>
            <c:symbol val="none"/>
          </c:marker>
          <c:cat>
            <c:strRef>
              <c:f>Sheet1!$A$2:$A$12</c:f>
              <c:strCache>
                <c:ptCount val="11"/>
                <c:pt idx="0">
                  <c:v>20-25</c:v>
                </c:pt>
                <c:pt idx="1">
                  <c:v>26-30</c:v>
                </c:pt>
                <c:pt idx="2">
                  <c:v>31-35</c:v>
                </c:pt>
                <c:pt idx="3">
                  <c:v>36-40</c:v>
                </c:pt>
                <c:pt idx="4">
                  <c:v>41-45</c:v>
                </c:pt>
                <c:pt idx="5">
                  <c:v>46-50</c:v>
                </c:pt>
                <c:pt idx="6">
                  <c:v>51-55</c:v>
                </c:pt>
                <c:pt idx="7">
                  <c:v>56-60</c:v>
                </c:pt>
                <c:pt idx="8">
                  <c:v>61-65</c:v>
                </c:pt>
                <c:pt idx="9">
                  <c:v>66-70</c:v>
                </c:pt>
                <c:pt idx="10">
                  <c:v>71+</c:v>
                </c:pt>
              </c:strCache>
            </c:strRef>
          </c:cat>
          <c:val>
            <c:numRef>
              <c:f>Sheet1!$D$2:$D$12</c:f>
              <c:numCache>
                <c:formatCode>General</c:formatCode>
                <c:ptCount val="11"/>
                <c:pt idx="0">
                  <c:v>17</c:v>
                </c:pt>
                <c:pt idx="1">
                  <c:v>95</c:v>
                </c:pt>
                <c:pt idx="2">
                  <c:v>141</c:v>
                </c:pt>
                <c:pt idx="3">
                  <c:v>113</c:v>
                </c:pt>
                <c:pt idx="4">
                  <c:v>78</c:v>
                </c:pt>
                <c:pt idx="5">
                  <c:v>145</c:v>
                </c:pt>
                <c:pt idx="6">
                  <c:v>172</c:v>
                </c:pt>
                <c:pt idx="7">
                  <c:v>141</c:v>
                </c:pt>
                <c:pt idx="8">
                  <c:v>117</c:v>
                </c:pt>
                <c:pt idx="9">
                  <c:v>42</c:v>
                </c:pt>
                <c:pt idx="10">
                  <c:v>23</c:v>
                </c:pt>
              </c:numCache>
            </c:numRef>
          </c:val>
          <c:smooth val="0"/>
          <c:extLst>
            <c:ext xmlns:c16="http://schemas.microsoft.com/office/drawing/2014/chart" uri="{C3380CC4-5D6E-409C-BE32-E72D297353CC}">
              <c16:uniqueId val="{00000001-EED4-469D-9AF7-50BE793E632C}"/>
            </c:ext>
          </c:extLst>
        </c:ser>
        <c:dLbls>
          <c:showLegendKey val="0"/>
          <c:showVal val="0"/>
          <c:showCatName val="0"/>
          <c:showSerName val="0"/>
          <c:showPercent val="0"/>
          <c:showBubbleSize val="0"/>
        </c:dLbls>
        <c:marker val="1"/>
        <c:smooth val="0"/>
        <c:axId val="717312360"/>
        <c:axId val="717312720"/>
      </c:lineChart>
      <c:catAx>
        <c:axId val="717312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17312720"/>
        <c:crosses val="autoZero"/>
        <c:auto val="1"/>
        <c:lblAlgn val="ctr"/>
        <c:lblOffset val="100"/>
        <c:noMultiLvlLbl val="0"/>
      </c:catAx>
      <c:valAx>
        <c:axId val="7173127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173123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sz="1100"/>
              <a:t>Solicitors registered for Criminal Legal Aid 2024</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Female</c:v>
                </c:pt>
              </c:strCache>
            </c:strRef>
          </c:tx>
          <c:spPr>
            <a:solidFill>
              <a:schemeClr val="accent1"/>
            </a:solidFill>
            <a:ln>
              <a:noFill/>
            </a:ln>
            <a:effectLst/>
          </c:spPr>
          <c:invertIfNegative val="0"/>
          <c:cat>
            <c:strRef>
              <c:f>Sheet1!$A$2:$A$12</c:f>
              <c:strCache>
                <c:ptCount val="11"/>
                <c:pt idx="0">
                  <c:v>20-25</c:v>
                </c:pt>
                <c:pt idx="1">
                  <c:v>26-30</c:v>
                </c:pt>
                <c:pt idx="2">
                  <c:v>31-35</c:v>
                </c:pt>
                <c:pt idx="3">
                  <c:v>36-40</c:v>
                </c:pt>
                <c:pt idx="4">
                  <c:v>41-45</c:v>
                </c:pt>
                <c:pt idx="5">
                  <c:v>46-50</c:v>
                </c:pt>
                <c:pt idx="6">
                  <c:v>51-55</c:v>
                </c:pt>
                <c:pt idx="7">
                  <c:v>56-60</c:v>
                </c:pt>
                <c:pt idx="8">
                  <c:v>61-65</c:v>
                </c:pt>
                <c:pt idx="9">
                  <c:v>66-70</c:v>
                </c:pt>
                <c:pt idx="10">
                  <c:v>71+</c:v>
                </c:pt>
              </c:strCache>
            </c:strRef>
          </c:cat>
          <c:val>
            <c:numRef>
              <c:f>Sheet1!$B$2:$B$12</c:f>
              <c:numCache>
                <c:formatCode>General</c:formatCode>
                <c:ptCount val="11"/>
                <c:pt idx="0">
                  <c:v>39</c:v>
                </c:pt>
                <c:pt idx="1">
                  <c:v>80</c:v>
                </c:pt>
                <c:pt idx="2">
                  <c:v>38</c:v>
                </c:pt>
                <c:pt idx="3">
                  <c:v>47</c:v>
                </c:pt>
                <c:pt idx="4">
                  <c:v>34</c:v>
                </c:pt>
                <c:pt idx="5">
                  <c:v>25</c:v>
                </c:pt>
                <c:pt idx="6">
                  <c:v>28</c:v>
                </c:pt>
                <c:pt idx="7">
                  <c:v>23</c:v>
                </c:pt>
                <c:pt idx="8">
                  <c:v>18</c:v>
                </c:pt>
                <c:pt idx="9">
                  <c:v>10</c:v>
                </c:pt>
                <c:pt idx="10">
                  <c:v>1</c:v>
                </c:pt>
              </c:numCache>
            </c:numRef>
          </c:val>
          <c:extLst>
            <c:ext xmlns:c16="http://schemas.microsoft.com/office/drawing/2014/chart" uri="{C3380CC4-5D6E-409C-BE32-E72D297353CC}">
              <c16:uniqueId val="{00000000-62E6-496C-9841-C2D08F8EA3E7}"/>
            </c:ext>
          </c:extLst>
        </c:ser>
        <c:ser>
          <c:idx val="1"/>
          <c:order val="1"/>
          <c:tx>
            <c:strRef>
              <c:f>Sheet1!$C$1</c:f>
              <c:strCache>
                <c:ptCount val="1"/>
                <c:pt idx="0">
                  <c:v>Male</c:v>
                </c:pt>
              </c:strCache>
            </c:strRef>
          </c:tx>
          <c:spPr>
            <a:solidFill>
              <a:schemeClr val="accent2"/>
            </a:solidFill>
            <a:ln>
              <a:noFill/>
            </a:ln>
            <a:effectLst/>
          </c:spPr>
          <c:invertIfNegative val="0"/>
          <c:cat>
            <c:strRef>
              <c:f>Sheet1!$A$2:$A$12</c:f>
              <c:strCache>
                <c:ptCount val="11"/>
                <c:pt idx="0">
                  <c:v>20-25</c:v>
                </c:pt>
                <c:pt idx="1">
                  <c:v>26-30</c:v>
                </c:pt>
                <c:pt idx="2">
                  <c:v>31-35</c:v>
                </c:pt>
                <c:pt idx="3">
                  <c:v>36-40</c:v>
                </c:pt>
                <c:pt idx="4">
                  <c:v>41-45</c:v>
                </c:pt>
                <c:pt idx="5">
                  <c:v>46-50</c:v>
                </c:pt>
                <c:pt idx="6">
                  <c:v>51-55</c:v>
                </c:pt>
                <c:pt idx="7">
                  <c:v>56-60</c:v>
                </c:pt>
                <c:pt idx="8">
                  <c:v>61-65</c:v>
                </c:pt>
                <c:pt idx="9">
                  <c:v>66-70</c:v>
                </c:pt>
                <c:pt idx="10">
                  <c:v>71+</c:v>
                </c:pt>
              </c:strCache>
            </c:strRef>
          </c:cat>
          <c:val>
            <c:numRef>
              <c:f>Sheet1!$C$2:$C$12</c:f>
              <c:numCache>
                <c:formatCode>General</c:formatCode>
                <c:ptCount val="11"/>
                <c:pt idx="0">
                  <c:v>12</c:v>
                </c:pt>
                <c:pt idx="1">
                  <c:v>41</c:v>
                </c:pt>
                <c:pt idx="2">
                  <c:v>21</c:v>
                </c:pt>
                <c:pt idx="3">
                  <c:v>53</c:v>
                </c:pt>
                <c:pt idx="4">
                  <c:v>44</c:v>
                </c:pt>
                <c:pt idx="5">
                  <c:v>41</c:v>
                </c:pt>
                <c:pt idx="6">
                  <c:v>91</c:v>
                </c:pt>
                <c:pt idx="7">
                  <c:v>97</c:v>
                </c:pt>
                <c:pt idx="8">
                  <c:v>78</c:v>
                </c:pt>
                <c:pt idx="9">
                  <c:v>62</c:v>
                </c:pt>
                <c:pt idx="10">
                  <c:v>28</c:v>
                </c:pt>
              </c:numCache>
            </c:numRef>
          </c:val>
          <c:extLst>
            <c:ext xmlns:c16="http://schemas.microsoft.com/office/drawing/2014/chart" uri="{C3380CC4-5D6E-409C-BE32-E72D297353CC}">
              <c16:uniqueId val="{00000001-62E6-496C-9841-C2D08F8EA3E7}"/>
            </c:ext>
          </c:extLst>
        </c:ser>
        <c:dLbls>
          <c:showLegendKey val="0"/>
          <c:showVal val="0"/>
          <c:showCatName val="0"/>
          <c:showSerName val="0"/>
          <c:showPercent val="0"/>
          <c:showBubbleSize val="0"/>
        </c:dLbls>
        <c:gapWidth val="219"/>
        <c:overlap val="-27"/>
        <c:axId val="717312360"/>
        <c:axId val="717312720"/>
      </c:barChart>
      <c:lineChart>
        <c:grouping val="standard"/>
        <c:varyColors val="0"/>
        <c:ser>
          <c:idx val="2"/>
          <c:order val="2"/>
          <c:tx>
            <c:strRef>
              <c:f>Sheet1!$D$1</c:f>
              <c:strCache>
                <c:ptCount val="1"/>
                <c:pt idx="0">
                  <c:v>Total</c:v>
                </c:pt>
              </c:strCache>
            </c:strRef>
          </c:tx>
          <c:spPr>
            <a:ln w="28575" cap="rnd">
              <a:solidFill>
                <a:schemeClr val="accent3"/>
              </a:solidFill>
              <a:round/>
            </a:ln>
            <a:effectLst/>
          </c:spPr>
          <c:marker>
            <c:symbol val="none"/>
          </c:marker>
          <c:cat>
            <c:strRef>
              <c:f>Sheet1!$A$2:$A$12</c:f>
              <c:strCache>
                <c:ptCount val="11"/>
                <c:pt idx="0">
                  <c:v>20-25</c:v>
                </c:pt>
                <c:pt idx="1">
                  <c:v>26-30</c:v>
                </c:pt>
                <c:pt idx="2">
                  <c:v>31-35</c:v>
                </c:pt>
                <c:pt idx="3">
                  <c:v>36-40</c:v>
                </c:pt>
                <c:pt idx="4">
                  <c:v>41-45</c:v>
                </c:pt>
                <c:pt idx="5">
                  <c:v>46-50</c:v>
                </c:pt>
                <c:pt idx="6">
                  <c:v>51-55</c:v>
                </c:pt>
                <c:pt idx="7">
                  <c:v>56-60</c:v>
                </c:pt>
                <c:pt idx="8">
                  <c:v>61-65</c:v>
                </c:pt>
                <c:pt idx="9">
                  <c:v>66-70</c:v>
                </c:pt>
                <c:pt idx="10">
                  <c:v>71+</c:v>
                </c:pt>
              </c:strCache>
            </c:strRef>
          </c:cat>
          <c:val>
            <c:numRef>
              <c:f>Sheet1!$D$2:$D$12</c:f>
              <c:numCache>
                <c:formatCode>General</c:formatCode>
                <c:ptCount val="11"/>
                <c:pt idx="0">
                  <c:v>51</c:v>
                </c:pt>
                <c:pt idx="1">
                  <c:v>121</c:v>
                </c:pt>
                <c:pt idx="2">
                  <c:v>59</c:v>
                </c:pt>
                <c:pt idx="3">
                  <c:v>100</c:v>
                </c:pt>
                <c:pt idx="4">
                  <c:v>78</c:v>
                </c:pt>
                <c:pt idx="5">
                  <c:v>66</c:v>
                </c:pt>
                <c:pt idx="6">
                  <c:v>119</c:v>
                </c:pt>
                <c:pt idx="7">
                  <c:v>120</c:v>
                </c:pt>
                <c:pt idx="8">
                  <c:v>96</c:v>
                </c:pt>
                <c:pt idx="9">
                  <c:v>72</c:v>
                </c:pt>
                <c:pt idx="10">
                  <c:v>29</c:v>
                </c:pt>
              </c:numCache>
            </c:numRef>
          </c:val>
          <c:smooth val="0"/>
          <c:extLst>
            <c:ext xmlns:c16="http://schemas.microsoft.com/office/drawing/2014/chart" uri="{C3380CC4-5D6E-409C-BE32-E72D297353CC}">
              <c16:uniqueId val="{00000000-1B33-4520-B5D4-C47C8A159B54}"/>
            </c:ext>
          </c:extLst>
        </c:ser>
        <c:dLbls>
          <c:showLegendKey val="0"/>
          <c:showVal val="0"/>
          <c:showCatName val="0"/>
          <c:showSerName val="0"/>
          <c:showPercent val="0"/>
          <c:showBubbleSize val="0"/>
        </c:dLbls>
        <c:marker val="1"/>
        <c:smooth val="0"/>
        <c:axId val="717312360"/>
        <c:axId val="717312720"/>
      </c:lineChart>
      <c:catAx>
        <c:axId val="717312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17312720"/>
        <c:crosses val="autoZero"/>
        <c:auto val="1"/>
        <c:lblAlgn val="ctr"/>
        <c:lblOffset val="100"/>
        <c:noMultiLvlLbl val="0"/>
      </c:catAx>
      <c:valAx>
        <c:axId val="717312720"/>
        <c:scaling>
          <c:orientation val="minMax"/>
          <c:max val="2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173123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sz="1100"/>
              <a:t>Solicitors</a:t>
            </a:r>
            <a:r>
              <a:rPr lang="en-GB" sz="1100" baseline="0"/>
              <a:t> by Gender/Age Feb 2020</a:t>
            </a:r>
            <a:endParaRPr lang="en-GB" sz="110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GB"/>
        </a:p>
      </c:txPr>
    </c:title>
    <c:autoTitleDeleted val="0"/>
    <c:plotArea>
      <c:layout/>
      <c:barChart>
        <c:barDir val="col"/>
        <c:grouping val="clustered"/>
        <c:varyColors val="0"/>
        <c:ser>
          <c:idx val="0"/>
          <c:order val="0"/>
          <c:tx>
            <c:strRef>
              <c:f>Sheet1!$B$1</c:f>
              <c:strCache>
                <c:ptCount val="1"/>
                <c:pt idx="0">
                  <c:v>Female</c:v>
                </c:pt>
              </c:strCache>
            </c:strRef>
          </c:tx>
          <c:spPr>
            <a:solidFill>
              <a:schemeClr val="accent1"/>
            </a:solidFill>
            <a:ln>
              <a:noFill/>
            </a:ln>
            <a:effectLst/>
          </c:spPr>
          <c:invertIfNegative val="0"/>
          <c:cat>
            <c:strRef>
              <c:f>Sheet1!$A$2:$A$12</c:f>
              <c:strCache>
                <c:ptCount val="11"/>
                <c:pt idx="0">
                  <c:v>20-25</c:v>
                </c:pt>
                <c:pt idx="1">
                  <c:v>26-30</c:v>
                </c:pt>
                <c:pt idx="2">
                  <c:v>31-35</c:v>
                </c:pt>
                <c:pt idx="3">
                  <c:v>36-40</c:v>
                </c:pt>
                <c:pt idx="4">
                  <c:v>41-45</c:v>
                </c:pt>
                <c:pt idx="5">
                  <c:v>46-50</c:v>
                </c:pt>
                <c:pt idx="6">
                  <c:v>51-55</c:v>
                </c:pt>
                <c:pt idx="7">
                  <c:v>56-60</c:v>
                </c:pt>
                <c:pt idx="8">
                  <c:v>61-65</c:v>
                </c:pt>
                <c:pt idx="9">
                  <c:v>66-70</c:v>
                </c:pt>
                <c:pt idx="10">
                  <c:v>71+</c:v>
                </c:pt>
              </c:strCache>
            </c:strRef>
          </c:cat>
          <c:val>
            <c:numRef>
              <c:f>Sheet1!$B$2:$B$12</c:f>
              <c:numCache>
                <c:formatCode>General</c:formatCode>
                <c:ptCount val="11"/>
                <c:pt idx="0">
                  <c:v>119</c:v>
                </c:pt>
                <c:pt idx="1">
                  <c:v>1145</c:v>
                </c:pt>
                <c:pt idx="2">
                  <c:v>1285</c:v>
                </c:pt>
                <c:pt idx="3">
                  <c:v>1229</c:v>
                </c:pt>
                <c:pt idx="4">
                  <c:v>814</c:v>
                </c:pt>
                <c:pt idx="5">
                  <c:v>688</c:v>
                </c:pt>
                <c:pt idx="6">
                  <c:v>608</c:v>
                </c:pt>
                <c:pt idx="7">
                  <c:v>451</c:v>
                </c:pt>
                <c:pt idx="8">
                  <c:v>211</c:v>
                </c:pt>
                <c:pt idx="9">
                  <c:v>42</c:v>
                </c:pt>
                <c:pt idx="10">
                  <c:v>13</c:v>
                </c:pt>
              </c:numCache>
            </c:numRef>
          </c:val>
          <c:extLst>
            <c:ext xmlns:c16="http://schemas.microsoft.com/office/drawing/2014/chart" uri="{C3380CC4-5D6E-409C-BE32-E72D297353CC}">
              <c16:uniqueId val="{00000000-9B90-410F-8B13-9B0189E7E602}"/>
            </c:ext>
          </c:extLst>
        </c:ser>
        <c:ser>
          <c:idx val="1"/>
          <c:order val="1"/>
          <c:tx>
            <c:strRef>
              <c:f>Sheet1!$C$1</c:f>
              <c:strCache>
                <c:ptCount val="1"/>
                <c:pt idx="0">
                  <c:v>Male</c:v>
                </c:pt>
              </c:strCache>
            </c:strRef>
          </c:tx>
          <c:spPr>
            <a:solidFill>
              <a:schemeClr val="accent2"/>
            </a:solidFill>
            <a:ln>
              <a:noFill/>
            </a:ln>
            <a:effectLst/>
          </c:spPr>
          <c:invertIfNegative val="0"/>
          <c:cat>
            <c:strRef>
              <c:f>Sheet1!$A$2:$A$12</c:f>
              <c:strCache>
                <c:ptCount val="11"/>
                <c:pt idx="0">
                  <c:v>20-25</c:v>
                </c:pt>
                <c:pt idx="1">
                  <c:v>26-30</c:v>
                </c:pt>
                <c:pt idx="2">
                  <c:v>31-35</c:v>
                </c:pt>
                <c:pt idx="3">
                  <c:v>36-40</c:v>
                </c:pt>
                <c:pt idx="4">
                  <c:v>41-45</c:v>
                </c:pt>
                <c:pt idx="5">
                  <c:v>46-50</c:v>
                </c:pt>
                <c:pt idx="6">
                  <c:v>51-55</c:v>
                </c:pt>
                <c:pt idx="7">
                  <c:v>56-60</c:v>
                </c:pt>
                <c:pt idx="8">
                  <c:v>61-65</c:v>
                </c:pt>
                <c:pt idx="9">
                  <c:v>66-70</c:v>
                </c:pt>
                <c:pt idx="10">
                  <c:v>71+</c:v>
                </c:pt>
              </c:strCache>
            </c:strRef>
          </c:cat>
          <c:val>
            <c:numRef>
              <c:f>Sheet1!$C$2:$C$12</c:f>
              <c:numCache>
                <c:formatCode>General</c:formatCode>
                <c:ptCount val="11"/>
                <c:pt idx="0">
                  <c:v>49</c:v>
                </c:pt>
                <c:pt idx="1">
                  <c:v>552</c:v>
                </c:pt>
                <c:pt idx="2">
                  <c:v>694</c:v>
                </c:pt>
                <c:pt idx="3">
                  <c:v>677</c:v>
                </c:pt>
                <c:pt idx="4">
                  <c:v>605</c:v>
                </c:pt>
                <c:pt idx="5">
                  <c:v>667</c:v>
                </c:pt>
                <c:pt idx="6">
                  <c:v>718</c:v>
                </c:pt>
                <c:pt idx="7">
                  <c:v>674</c:v>
                </c:pt>
                <c:pt idx="8">
                  <c:v>531</c:v>
                </c:pt>
                <c:pt idx="9">
                  <c:v>235</c:v>
                </c:pt>
                <c:pt idx="10">
                  <c:v>108</c:v>
                </c:pt>
              </c:numCache>
            </c:numRef>
          </c:val>
          <c:extLst>
            <c:ext xmlns:c16="http://schemas.microsoft.com/office/drawing/2014/chart" uri="{C3380CC4-5D6E-409C-BE32-E72D297353CC}">
              <c16:uniqueId val="{00000001-9B90-410F-8B13-9B0189E7E602}"/>
            </c:ext>
          </c:extLst>
        </c:ser>
        <c:dLbls>
          <c:showLegendKey val="0"/>
          <c:showVal val="0"/>
          <c:showCatName val="0"/>
          <c:showSerName val="0"/>
          <c:showPercent val="0"/>
          <c:showBubbleSize val="0"/>
        </c:dLbls>
        <c:gapWidth val="219"/>
        <c:overlap val="-27"/>
        <c:axId val="717312360"/>
        <c:axId val="717312720"/>
      </c:barChart>
      <c:lineChart>
        <c:grouping val="standard"/>
        <c:varyColors val="0"/>
        <c:ser>
          <c:idx val="2"/>
          <c:order val="2"/>
          <c:tx>
            <c:strRef>
              <c:f>Sheet1!$D$1</c:f>
              <c:strCache>
                <c:ptCount val="1"/>
                <c:pt idx="0">
                  <c:v>Total</c:v>
                </c:pt>
              </c:strCache>
            </c:strRef>
          </c:tx>
          <c:spPr>
            <a:ln w="28575" cap="rnd">
              <a:solidFill>
                <a:schemeClr val="accent3"/>
              </a:solidFill>
              <a:round/>
            </a:ln>
            <a:effectLst/>
          </c:spPr>
          <c:marker>
            <c:symbol val="none"/>
          </c:marker>
          <c:cat>
            <c:strRef>
              <c:f>Sheet1!$A$2:$A$12</c:f>
              <c:strCache>
                <c:ptCount val="11"/>
                <c:pt idx="0">
                  <c:v>20-25</c:v>
                </c:pt>
                <c:pt idx="1">
                  <c:v>26-30</c:v>
                </c:pt>
                <c:pt idx="2">
                  <c:v>31-35</c:v>
                </c:pt>
                <c:pt idx="3">
                  <c:v>36-40</c:v>
                </c:pt>
                <c:pt idx="4">
                  <c:v>41-45</c:v>
                </c:pt>
                <c:pt idx="5">
                  <c:v>46-50</c:v>
                </c:pt>
                <c:pt idx="6">
                  <c:v>51-55</c:v>
                </c:pt>
                <c:pt idx="7">
                  <c:v>56-60</c:v>
                </c:pt>
                <c:pt idx="8">
                  <c:v>61-65</c:v>
                </c:pt>
                <c:pt idx="9">
                  <c:v>66-70</c:v>
                </c:pt>
                <c:pt idx="10">
                  <c:v>71+</c:v>
                </c:pt>
              </c:strCache>
            </c:strRef>
          </c:cat>
          <c:val>
            <c:numRef>
              <c:f>Sheet1!$D$2:$D$12</c:f>
              <c:numCache>
                <c:formatCode>General</c:formatCode>
                <c:ptCount val="11"/>
                <c:pt idx="0">
                  <c:v>168</c:v>
                </c:pt>
                <c:pt idx="1">
                  <c:v>1697</c:v>
                </c:pt>
                <c:pt idx="2">
                  <c:v>1979</c:v>
                </c:pt>
                <c:pt idx="3">
                  <c:v>1906</c:v>
                </c:pt>
                <c:pt idx="4">
                  <c:v>1419</c:v>
                </c:pt>
                <c:pt idx="5">
                  <c:v>1355</c:v>
                </c:pt>
                <c:pt idx="6">
                  <c:v>1326</c:v>
                </c:pt>
                <c:pt idx="7">
                  <c:v>1125</c:v>
                </c:pt>
                <c:pt idx="8">
                  <c:v>742</c:v>
                </c:pt>
                <c:pt idx="9">
                  <c:v>277</c:v>
                </c:pt>
                <c:pt idx="10">
                  <c:v>121</c:v>
                </c:pt>
              </c:numCache>
            </c:numRef>
          </c:val>
          <c:smooth val="0"/>
          <c:extLst>
            <c:ext xmlns:c16="http://schemas.microsoft.com/office/drawing/2014/chart" uri="{C3380CC4-5D6E-409C-BE32-E72D297353CC}">
              <c16:uniqueId val="{00000002-9B90-410F-8B13-9B0189E7E602}"/>
            </c:ext>
          </c:extLst>
        </c:ser>
        <c:dLbls>
          <c:showLegendKey val="0"/>
          <c:showVal val="0"/>
          <c:showCatName val="0"/>
          <c:showSerName val="0"/>
          <c:showPercent val="0"/>
          <c:showBubbleSize val="0"/>
        </c:dLbls>
        <c:marker val="1"/>
        <c:smooth val="0"/>
        <c:axId val="717312360"/>
        <c:axId val="717312720"/>
      </c:lineChart>
      <c:catAx>
        <c:axId val="717312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17312720"/>
        <c:crosses val="autoZero"/>
        <c:auto val="1"/>
        <c:lblAlgn val="ctr"/>
        <c:lblOffset val="100"/>
        <c:noMultiLvlLbl val="0"/>
      </c:catAx>
      <c:valAx>
        <c:axId val="7173127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173123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sz="1100"/>
              <a:t>Solicitors</a:t>
            </a:r>
            <a:r>
              <a:rPr lang="en-GB" sz="1100" baseline="0"/>
              <a:t> by Gender/Age Sept 2024</a:t>
            </a:r>
            <a:endParaRPr lang="en-GB" sz="110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GB"/>
        </a:p>
      </c:txPr>
    </c:title>
    <c:autoTitleDeleted val="0"/>
    <c:plotArea>
      <c:layout/>
      <c:barChart>
        <c:barDir val="col"/>
        <c:grouping val="clustered"/>
        <c:varyColors val="0"/>
        <c:ser>
          <c:idx val="0"/>
          <c:order val="0"/>
          <c:tx>
            <c:strRef>
              <c:f>Sheet1!$B$1</c:f>
              <c:strCache>
                <c:ptCount val="1"/>
                <c:pt idx="0">
                  <c:v>Female</c:v>
                </c:pt>
              </c:strCache>
            </c:strRef>
          </c:tx>
          <c:spPr>
            <a:solidFill>
              <a:schemeClr val="accent1"/>
            </a:solidFill>
            <a:ln>
              <a:noFill/>
            </a:ln>
            <a:effectLst/>
          </c:spPr>
          <c:invertIfNegative val="0"/>
          <c:cat>
            <c:strRef>
              <c:f>Sheet1!$A$2:$A$12</c:f>
              <c:strCache>
                <c:ptCount val="11"/>
                <c:pt idx="0">
                  <c:v>20-25</c:v>
                </c:pt>
                <c:pt idx="1">
                  <c:v>26-30</c:v>
                </c:pt>
                <c:pt idx="2">
                  <c:v>31-35</c:v>
                </c:pt>
                <c:pt idx="3">
                  <c:v>36-40</c:v>
                </c:pt>
                <c:pt idx="4">
                  <c:v>41-45</c:v>
                </c:pt>
                <c:pt idx="5">
                  <c:v>46-50</c:v>
                </c:pt>
                <c:pt idx="6">
                  <c:v>51-55</c:v>
                </c:pt>
                <c:pt idx="7">
                  <c:v>56-60</c:v>
                </c:pt>
                <c:pt idx="8">
                  <c:v>61-65</c:v>
                </c:pt>
                <c:pt idx="9">
                  <c:v>66-70</c:v>
                </c:pt>
                <c:pt idx="10">
                  <c:v>71+</c:v>
                </c:pt>
              </c:strCache>
            </c:strRef>
          </c:cat>
          <c:val>
            <c:numRef>
              <c:f>Sheet1!$B$2:$B$12</c:f>
              <c:numCache>
                <c:formatCode>General</c:formatCode>
                <c:ptCount val="11"/>
                <c:pt idx="0">
                  <c:v>216</c:v>
                </c:pt>
                <c:pt idx="1">
                  <c:v>1385</c:v>
                </c:pt>
                <c:pt idx="2">
                  <c:v>1402</c:v>
                </c:pt>
                <c:pt idx="3">
                  <c:v>1344</c:v>
                </c:pt>
                <c:pt idx="4">
                  <c:v>1242</c:v>
                </c:pt>
                <c:pt idx="5">
                  <c:v>779</c:v>
                </c:pt>
                <c:pt idx="6">
                  <c:v>682</c:v>
                </c:pt>
                <c:pt idx="7">
                  <c:v>524</c:v>
                </c:pt>
                <c:pt idx="8">
                  <c:v>309</c:v>
                </c:pt>
                <c:pt idx="9">
                  <c:v>94</c:v>
                </c:pt>
                <c:pt idx="10">
                  <c:v>31</c:v>
                </c:pt>
              </c:numCache>
            </c:numRef>
          </c:val>
          <c:extLst>
            <c:ext xmlns:c16="http://schemas.microsoft.com/office/drawing/2014/chart" uri="{C3380CC4-5D6E-409C-BE32-E72D297353CC}">
              <c16:uniqueId val="{00000000-C390-400E-858E-67CFC83DA684}"/>
            </c:ext>
          </c:extLst>
        </c:ser>
        <c:ser>
          <c:idx val="1"/>
          <c:order val="1"/>
          <c:tx>
            <c:strRef>
              <c:f>Sheet1!$C$1</c:f>
              <c:strCache>
                <c:ptCount val="1"/>
                <c:pt idx="0">
                  <c:v>Male</c:v>
                </c:pt>
              </c:strCache>
            </c:strRef>
          </c:tx>
          <c:spPr>
            <a:solidFill>
              <a:schemeClr val="accent2"/>
            </a:solidFill>
            <a:ln>
              <a:noFill/>
            </a:ln>
            <a:effectLst/>
          </c:spPr>
          <c:invertIfNegative val="0"/>
          <c:cat>
            <c:strRef>
              <c:f>Sheet1!$A$2:$A$12</c:f>
              <c:strCache>
                <c:ptCount val="11"/>
                <c:pt idx="0">
                  <c:v>20-25</c:v>
                </c:pt>
                <c:pt idx="1">
                  <c:v>26-30</c:v>
                </c:pt>
                <c:pt idx="2">
                  <c:v>31-35</c:v>
                </c:pt>
                <c:pt idx="3">
                  <c:v>36-40</c:v>
                </c:pt>
                <c:pt idx="4">
                  <c:v>41-45</c:v>
                </c:pt>
                <c:pt idx="5">
                  <c:v>46-50</c:v>
                </c:pt>
                <c:pt idx="6">
                  <c:v>51-55</c:v>
                </c:pt>
                <c:pt idx="7">
                  <c:v>56-60</c:v>
                </c:pt>
                <c:pt idx="8">
                  <c:v>61-65</c:v>
                </c:pt>
                <c:pt idx="9">
                  <c:v>66-70</c:v>
                </c:pt>
                <c:pt idx="10">
                  <c:v>71+</c:v>
                </c:pt>
              </c:strCache>
            </c:strRef>
          </c:cat>
          <c:val>
            <c:numRef>
              <c:f>Sheet1!$C$2:$C$12</c:f>
              <c:numCache>
                <c:formatCode>General</c:formatCode>
                <c:ptCount val="11"/>
                <c:pt idx="0">
                  <c:v>81</c:v>
                </c:pt>
                <c:pt idx="1">
                  <c:v>593</c:v>
                </c:pt>
                <c:pt idx="2">
                  <c:v>697</c:v>
                </c:pt>
                <c:pt idx="3">
                  <c:v>698</c:v>
                </c:pt>
                <c:pt idx="4">
                  <c:v>699</c:v>
                </c:pt>
                <c:pt idx="5">
                  <c:v>595</c:v>
                </c:pt>
                <c:pt idx="6">
                  <c:v>653</c:v>
                </c:pt>
                <c:pt idx="7">
                  <c:v>647</c:v>
                </c:pt>
                <c:pt idx="8">
                  <c:v>495</c:v>
                </c:pt>
                <c:pt idx="9">
                  <c:v>304</c:v>
                </c:pt>
                <c:pt idx="10">
                  <c:v>160</c:v>
                </c:pt>
              </c:numCache>
            </c:numRef>
          </c:val>
          <c:extLst>
            <c:ext xmlns:c16="http://schemas.microsoft.com/office/drawing/2014/chart" uri="{C3380CC4-5D6E-409C-BE32-E72D297353CC}">
              <c16:uniqueId val="{00000001-C390-400E-858E-67CFC83DA684}"/>
            </c:ext>
          </c:extLst>
        </c:ser>
        <c:dLbls>
          <c:showLegendKey val="0"/>
          <c:showVal val="0"/>
          <c:showCatName val="0"/>
          <c:showSerName val="0"/>
          <c:showPercent val="0"/>
          <c:showBubbleSize val="0"/>
        </c:dLbls>
        <c:gapWidth val="219"/>
        <c:overlap val="-27"/>
        <c:axId val="717312360"/>
        <c:axId val="717312720"/>
      </c:barChart>
      <c:lineChart>
        <c:grouping val="standard"/>
        <c:varyColors val="0"/>
        <c:ser>
          <c:idx val="2"/>
          <c:order val="2"/>
          <c:tx>
            <c:strRef>
              <c:f>Sheet1!$D$1</c:f>
              <c:strCache>
                <c:ptCount val="1"/>
                <c:pt idx="0">
                  <c:v>Total</c:v>
                </c:pt>
              </c:strCache>
            </c:strRef>
          </c:tx>
          <c:spPr>
            <a:ln w="28575" cap="rnd">
              <a:solidFill>
                <a:schemeClr val="accent3"/>
              </a:solidFill>
              <a:round/>
            </a:ln>
            <a:effectLst/>
          </c:spPr>
          <c:marker>
            <c:symbol val="none"/>
          </c:marker>
          <c:cat>
            <c:strRef>
              <c:f>Sheet1!$A$2:$A$12</c:f>
              <c:strCache>
                <c:ptCount val="11"/>
                <c:pt idx="0">
                  <c:v>20-25</c:v>
                </c:pt>
                <c:pt idx="1">
                  <c:v>26-30</c:v>
                </c:pt>
                <c:pt idx="2">
                  <c:v>31-35</c:v>
                </c:pt>
                <c:pt idx="3">
                  <c:v>36-40</c:v>
                </c:pt>
                <c:pt idx="4">
                  <c:v>41-45</c:v>
                </c:pt>
                <c:pt idx="5">
                  <c:v>46-50</c:v>
                </c:pt>
                <c:pt idx="6">
                  <c:v>51-55</c:v>
                </c:pt>
                <c:pt idx="7">
                  <c:v>56-60</c:v>
                </c:pt>
                <c:pt idx="8">
                  <c:v>61-65</c:v>
                </c:pt>
                <c:pt idx="9">
                  <c:v>66-70</c:v>
                </c:pt>
                <c:pt idx="10">
                  <c:v>71+</c:v>
                </c:pt>
              </c:strCache>
            </c:strRef>
          </c:cat>
          <c:val>
            <c:numRef>
              <c:f>Sheet1!$D$2:$D$12</c:f>
              <c:numCache>
                <c:formatCode>General</c:formatCode>
                <c:ptCount val="11"/>
                <c:pt idx="0">
                  <c:v>297</c:v>
                </c:pt>
                <c:pt idx="1">
                  <c:v>1978</c:v>
                </c:pt>
                <c:pt idx="2">
                  <c:v>2099</c:v>
                </c:pt>
                <c:pt idx="3">
                  <c:v>2042</c:v>
                </c:pt>
                <c:pt idx="4">
                  <c:v>1941</c:v>
                </c:pt>
                <c:pt idx="5">
                  <c:v>1374</c:v>
                </c:pt>
                <c:pt idx="6">
                  <c:v>1335</c:v>
                </c:pt>
                <c:pt idx="7">
                  <c:v>1172</c:v>
                </c:pt>
                <c:pt idx="8">
                  <c:v>804</c:v>
                </c:pt>
                <c:pt idx="9">
                  <c:v>398</c:v>
                </c:pt>
                <c:pt idx="10">
                  <c:v>191</c:v>
                </c:pt>
              </c:numCache>
            </c:numRef>
          </c:val>
          <c:smooth val="0"/>
          <c:extLst>
            <c:ext xmlns:c16="http://schemas.microsoft.com/office/drawing/2014/chart" uri="{C3380CC4-5D6E-409C-BE32-E72D297353CC}">
              <c16:uniqueId val="{00000002-C390-400E-858E-67CFC83DA684}"/>
            </c:ext>
          </c:extLst>
        </c:ser>
        <c:dLbls>
          <c:showLegendKey val="0"/>
          <c:showVal val="0"/>
          <c:showCatName val="0"/>
          <c:showSerName val="0"/>
          <c:showPercent val="0"/>
          <c:showBubbleSize val="0"/>
        </c:dLbls>
        <c:marker val="1"/>
        <c:smooth val="0"/>
        <c:axId val="717312360"/>
        <c:axId val="717312720"/>
      </c:lineChart>
      <c:catAx>
        <c:axId val="717312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17312720"/>
        <c:crosses val="autoZero"/>
        <c:auto val="1"/>
        <c:lblAlgn val="ctr"/>
        <c:lblOffset val="100"/>
        <c:noMultiLvlLbl val="0"/>
      </c:catAx>
      <c:valAx>
        <c:axId val="7173127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173123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bg2">
                    <a:lumMod val="75000"/>
                  </a:schemeClr>
                </a:solidFill>
                <a:latin typeface="+mn-lt"/>
                <a:ea typeface="+mn-ea"/>
                <a:cs typeface="+mn-cs"/>
              </a:defRPr>
            </a:pPr>
            <a:r>
              <a:rPr lang="en-GB" sz="2000" b="0">
                <a:solidFill>
                  <a:schemeClr val="bg2">
                    <a:lumMod val="75000"/>
                  </a:schemeClr>
                </a:solidFill>
                <a:latin typeface="+mj-lt"/>
              </a:rPr>
              <a:t>Civil Legal Aid</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bg2">
                  <a:lumMod val="75000"/>
                </a:schemeClr>
              </a:solidFill>
              <a:latin typeface="+mn-lt"/>
              <a:ea typeface="+mn-ea"/>
              <a:cs typeface="+mn-cs"/>
            </a:defRPr>
          </a:pPr>
          <a:endParaRPr lang="en-US"/>
        </a:p>
      </c:txPr>
    </c:title>
    <c:autoTitleDeleted val="0"/>
    <c:plotArea>
      <c:layout>
        <c:manualLayout>
          <c:layoutTarget val="inner"/>
          <c:xMode val="edge"/>
          <c:yMode val="edge"/>
          <c:x val="0.10317668297228047"/>
          <c:y val="0.11946835793997367"/>
          <c:w val="0.79364663405543912"/>
          <c:h val="0.47232619394191444"/>
        </c:manualLayout>
      </c:layout>
      <c:doughnutChart>
        <c:varyColors val="1"/>
        <c:ser>
          <c:idx val="0"/>
          <c:order val="0"/>
          <c:tx>
            <c:strRef>
              <c:f>Sheet1!$B$1</c:f>
              <c:strCache>
                <c:ptCount val="1"/>
                <c:pt idx="0">
                  <c:v>Civil Legal Aid Payments by Rurality</c:v>
                </c:pt>
              </c:strCache>
            </c:strRef>
          </c:tx>
          <c:spPr>
            <a:ln w="25400">
              <a:solidFill>
                <a:schemeClr val="lt1"/>
              </a:solidFill>
            </a:ln>
            <a:effectLst/>
          </c:spPr>
          <c:dPt>
            <c:idx val="0"/>
            <c:bubble3D val="0"/>
            <c:spPr>
              <a:solidFill>
                <a:schemeClr val="accent1"/>
              </a:solidFill>
              <a:ln w="25400">
                <a:solidFill>
                  <a:schemeClr val="lt1"/>
                </a:solidFill>
              </a:ln>
              <a:effectLst/>
            </c:spPr>
            <c:extLst>
              <c:ext xmlns:c16="http://schemas.microsoft.com/office/drawing/2014/chart" uri="{C3380CC4-5D6E-409C-BE32-E72D297353CC}">
                <c16:uniqueId val="{00000001-2AAB-45D1-AFBE-F2B622118B17}"/>
              </c:ext>
            </c:extLst>
          </c:dPt>
          <c:dPt>
            <c:idx val="1"/>
            <c:bubble3D val="0"/>
            <c:spPr>
              <a:solidFill>
                <a:schemeClr val="accent2"/>
              </a:solidFill>
              <a:ln w="25400">
                <a:solidFill>
                  <a:schemeClr val="lt1"/>
                </a:solidFill>
              </a:ln>
              <a:effectLst/>
            </c:spPr>
            <c:extLst>
              <c:ext xmlns:c16="http://schemas.microsoft.com/office/drawing/2014/chart" uri="{C3380CC4-5D6E-409C-BE32-E72D297353CC}">
                <c16:uniqueId val="{00000003-2AAB-45D1-AFBE-F2B622118B17}"/>
              </c:ext>
            </c:extLst>
          </c:dPt>
          <c:dPt>
            <c:idx val="2"/>
            <c:bubble3D val="0"/>
            <c:spPr>
              <a:solidFill>
                <a:schemeClr val="accent3"/>
              </a:solidFill>
              <a:ln w="25400">
                <a:solidFill>
                  <a:schemeClr val="lt1"/>
                </a:solidFill>
              </a:ln>
              <a:effectLst/>
            </c:spPr>
            <c:extLst>
              <c:ext xmlns:c16="http://schemas.microsoft.com/office/drawing/2014/chart" uri="{C3380CC4-5D6E-409C-BE32-E72D297353CC}">
                <c16:uniqueId val="{00000005-2AAB-45D1-AFBE-F2B622118B17}"/>
              </c:ext>
            </c:extLst>
          </c:dPt>
          <c:dLbls>
            <c:dLbl>
              <c:idx val="0"/>
              <c:layout>
                <c:manualLayout>
                  <c:x val="-0.14791521080829265"/>
                  <c:y val="0"/>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2AAB-45D1-AFBE-F2B622118B17}"/>
                </c:ext>
              </c:extLst>
            </c:dLbl>
            <c:dLbl>
              <c:idx val="1"/>
              <c:layout>
                <c:manualLayout>
                  <c:x val="0.16640461215932914"/>
                  <c:y val="0"/>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2AAB-45D1-AFBE-F2B622118B17}"/>
                </c:ext>
              </c:extLst>
            </c:dLbl>
            <c:dLbl>
              <c:idx val="2"/>
              <c:layout>
                <c:manualLayout>
                  <c:x val="0"/>
                  <c:y val="7.4824980938518054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2AAB-45D1-AFBE-F2B622118B17}"/>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85000"/>
                        <a:lumOff val="1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Rurality 1
</c:v>
                </c:pt>
                <c:pt idx="1">
                  <c:v>Rurality 2 - Other Urban Areas - populations of 10,000 to 124,999</c:v>
                </c:pt>
                <c:pt idx="2">
                  <c:v>Rurality 3-8</c:v>
                </c:pt>
              </c:strCache>
            </c:strRef>
          </c:cat>
          <c:val>
            <c:numRef>
              <c:f>Sheet1!$B$2:$B$4</c:f>
              <c:numCache>
                <c:formatCode>0.0%</c:formatCode>
                <c:ptCount val="3"/>
                <c:pt idx="0">
                  <c:v>0.48599999999999999</c:v>
                </c:pt>
                <c:pt idx="1">
                  <c:v>0.46</c:v>
                </c:pt>
                <c:pt idx="2">
                  <c:v>5.3999999999999999E-2</c:v>
                </c:pt>
              </c:numCache>
            </c:numRef>
          </c:val>
          <c:extLst>
            <c:ext xmlns:c16="http://schemas.microsoft.com/office/drawing/2014/chart" uri="{C3380CC4-5D6E-409C-BE32-E72D297353CC}">
              <c16:uniqueId val="{00000006-2AAB-45D1-AFBE-F2B622118B17}"/>
            </c:ext>
          </c:extLst>
        </c:ser>
        <c:dLbls>
          <c:showLegendKey val="0"/>
          <c:showVal val="0"/>
          <c:showCatName val="0"/>
          <c:showSerName val="0"/>
          <c:showPercent val="1"/>
          <c:showBubbleSize val="0"/>
          <c:showLeaderLines val="1"/>
        </c:dLbls>
        <c:firstSliceAng val="0"/>
        <c:holeSize val="7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bg2">
                    <a:lumMod val="75000"/>
                  </a:schemeClr>
                </a:solidFill>
                <a:latin typeface="+mn-lt"/>
                <a:ea typeface="+mn-ea"/>
                <a:cs typeface="+mn-cs"/>
              </a:defRPr>
            </a:pPr>
            <a:r>
              <a:rPr lang="en-GB" sz="2000" b="0">
                <a:solidFill>
                  <a:schemeClr val="bg2">
                    <a:lumMod val="75000"/>
                  </a:schemeClr>
                </a:solidFill>
                <a:latin typeface="+mj-lt"/>
              </a:rPr>
              <a:t>Children’s Legal Aid</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bg2">
                  <a:lumMod val="75000"/>
                </a:schemeClr>
              </a:solidFill>
              <a:latin typeface="+mn-lt"/>
              <a:ea typeface="+mn-ea"/>
              <a:cs typeface="+mn-cs"/>
            </a:defRPr>
          </a:pPr>
          <a:endParaRPr lang="en-US"/>
        </a:p>
      </c:txPr>
    </c:title>
    <c:autoTitleDeleted val="0"/>
    <c:plotArea>
      <c:layout>
        <c:manualLayout>
          <c:layoutTarget val="inner"/>
          <c:xMode val="edge"/>
          <c:yMode val="edge"/>
          <c:x val="0.10687456324248777"/>
          <c:y val="0.11946835793997367"/>
          <c:w val="0.79364663405543912"/>
          <c:h val="0.47232619394191444"/>
        </c:manualLayout>
      </c:layout>
      <c:doughnutChart>
        <c:varyColors val="1"/>
        <c:ser>
          <c:idx val="0"/>
          <c:order val="0"/>
          <c:tx>
            <c:strRef>
              <c:f>Sheet1!$B$1</c:f>
              <c:strCache>
                <c:ptCount val="1"/>
                <c:pt idx="0">
                  <c:v>Children's Legal Aid Payments by Rurality</c:v>
                </c:pt>
              </c:strCache>
            </c:strRef>
          </c:tx>
          <c:spPr>
            <a:ln w="25400">
              <a:solidFill>
                <a:schemeClr val="lt1"/>
              </a:solidFill>
            </a:ln>
            <a:effectLst/>
          </c:spPr>
          <c:dPt>
            <c:idx val="0"/>
            <c:bubble3D val="0"/>
            <c:spPr>
              <a:solidFill>
                <a:schemeClr val="accent1"/>
              </a:solidFill>
              <a:ln w="25400">
                <a:solidFill>
                  <a:schemeClr val="lt1"/>
                </a:solidFill>
              </a:ln>
              <a:effectLst/>
            </c:spPr>
            <c:extLst>
              <c:ext xmlns:c16="http://schemas.microsoft.com/office/drawing/2014/chart" uri="{C3380CC4-5D6E-409C-BE32-E72D297353CC}">
                <c16:uniqueId val="{00000001-D0BC-4739-8650-11B1F84293B6}"/>
              </c:ext>
            </c:extLst>
          </c:dPt>
          <c:dPt>
            <c:idx val="1"/>
            <c:bubble3D val="0"/>
            <c:spPr>
              <a:solidFill>
                <a:schemeClr val="accent2"/>
              </a:solidFill>
              <a:ln w="25400">
                <a:solidFill>
                  <a:schemeClr val="lt1"/>
                </a:solidFill>
              </a:ln>
              <a:effectLst/>
            </c:spPr>
            <c:extLst>
              <c:ext xmlns:c16="http://schemas.microsoft.com/office/drawing/2014/chart" uri="{C3380CC4-5D6E-409C-BE32-E72D297353CC}">
                <c16:uniqueId val="{00000003-D0BC-4739-8650-11B1F84293B6}"/>
              </c:ext>
            </c:extLst>
          </c:dPt>
          <c:dPt>
            <c:idx val="2"/>
            <c:bubble3D val="0"/>
            <c:spPr>
              <a:solidFill>
                <a:schemeClr val="accent3"/>
              </a:solidFill>
              <a:ln w="25400">
                <a:solidFill>
                  <a:schemeClr val="lt1"/>
                </a:solidFill>
              </a:ln>
              <a:effectLst/>
            </c:spPr>
            <c:extLst>
              <c:ext xmlns:c16="http://schemas.microsoft.com/office/drawing/2014/chart" uri="{C3380CC4-5D6E-409C-BE32-E72D297353CC}">
                <c16:uniqueId val="{00000005-D0BC-4739-8650-11B1F84293B6}"/>
              </c:ext>
            </c:extLst>
          </c:dPt>
          <c:dLbls>
            <c:dLbl>
              <c:idx val="0"/>
              <c:layout>
                <c:manualLayout>
                  <c:x val="-0.15531097134870728"/>
                  <c:y val="0"/>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D0BC-4739-8650-11B1F84293B6}"/>
                </c:ext>
              </c:extLst>
            </c:dLbl>
            <c:dLbl>
              <c:idx val="1"/>
              <c:layout>
                <c:manualLayout>
                  <c:x val="0.16270673188912183"/>
                  <c:y val="0"/>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D0BC-4739-8650-11B1F84293B6}"/>
                </c:ext>
              </c:extLst>
            </c:dLbl>
            <c:dLbl>
              <c:idx val="2"/>
              <c:layout>
                <c:manualLayout>
                  <c:x val="0"/>
                  <c:y val="8.3627919872461362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D0BC-4739-8650-11B1F84293B6}"/>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85000"/>
                        <a:lumOff val="1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Rurality 1
</c:v>
                </c:pt>
                <c:pt idx="1">
                  <c:v>Rurality 2</c:v>
                </c:pt>
                <c:pt idx="2">
                  <c:v>Rurality 3-8 (no rurality 8)</c:v>
                </c:pt>
              </c:strCache>
            </c:strRef>
          </c:cat>
          <c:val>
            <c:numRef>
              <c:f>Sheet1!$B$2:$B$4</c:f>
              <c:numCache>
                <c:formatCode>0.0%</c:formatCode>
                <c:ptCount val="3"/>
                <c:pt idx="0">
                  <c:v>0.443</c:v>
                </c:pt>
                <c:pt idx="1">
                  <c:v>0.50900000000000001</c:v>
                </c:pt>
                <c:pt idx="2">
                  <c:v>4.8000000000000001E-2</c:v>
                </c:pt>
              </c:numCache>
            </c:numRef>
          </c:val>
          <c:extLst>
            <c:ext xmlns:c16="http://schemas.microsoft.com/office/drawing/2014/chart" uri="{C3380CC4-5D6E-409C-BE32-E72D297353CC}">
              <c16:uniqueId val="{00000006-D0BC-4739-8650-11B1F84293B6}"/>
            </c:ext>
          </c:extLst>
        </c:ser>
        <c:dLbls>
          <c:showLegendKey val="0"/>
          <c:showVal val="0"/>
          <c:showCatName val="0"/>
          <c:showSerName val="0"/>
          <c:showPercent val="1"/>
          <c:showBubbleSize val="0"/>
          <c:showLeaderLines val="1"/>
        </c:dLbls>
        <c:firstSliceAng val="0"/>
        <c:holeSize val="7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bg2">
                    <a:lumMod val="75000"/>
                  </a:schemeClr>
                </a:solidFill>
                <a:latin typeface="+mn-lt"/>
                <a:ea typeface="+mn-ea"/>
                <a:cs typeface="+mn-cs"/>
              </a:defRPr>
            </a:pPr>
            <a:r>
              <a:rPr lang="en-GB" sz="2000" b="0">
                <a:solidFill>
                  <a:schemeClr val="bg2">
                    <a:lumMod val="75000"/>
                  </a:schemeClr>
                </a:solidFill>
                <a:latin typeface="+mj-lt"/>
              </a:rPr>
              <a:t>Criminal Legal Aid </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bg2">
                  <a:lumMod val="75000"/>
                </a:schemeClr>
              </a:solidFill>
              <a:latin typeface="+mn-lt"/>
              <a:ea typeface="+mn-ea"/>
              <a:cs typeface="+mn-cs"/>
            </a:defRPr>
          </a:pPr>
          <a:endParaRPr lang="en-US"/>
        </a:p>
      </c:txPr>
    </c:title>
    <c:autoTitleDeleted val="0"/>
    <c:plotArea>
      <c:layout>
        <c:manualLayout>
          <c:layoutTarget val="inner"/>
          <c:xMode val="edge"/>
          <c:yMode val="edge"/>
          <c:x val="0.10317668297228047"/>
          <c:y val="0.11946835793997367"/>
          <c:w val="0.79364663405543912"/>
          <c:h val="0.47232619394191444"/>
        </c:manualLayout>
      </c:layout>
      <c:doughnutChart>
        <c:varyColors val="1"/>
        <c:ser>
          <c:idx val="0"/>
          <c:order val="0"/>
          <c:tx>
            <c:strRef>
              <c:f>Sheet1!$B$1</c:f>
              <c:strCache>
                <c:ptCount val="1"/>
                <c:pt idx="0">
                  <c:v>Criminal Legal Aid</c:v>
                </c:pt>
              </c:strCache>
            </c:strRef>
          </c:tx>
          <c:spPr>
            <a:ln w="25400">
              <a:solidFill>
                <a:schemeClr val="lt1"/>
              </a:solidFill>
            </a:ln>
            <a:effectLst/>
          </c:spPr>
          <c:dPt>
            <c:idx val="0"/>
            <c:bubble3D val="0"/>
            <c:spPr>
              <a:solidFill>
                <a:schemeClr val="accent1"/>
              </a:solidFill>
              <a:ln w="25400">
                <a:solidFill>
                  <a:schemeClr val="lt1"/>
                </a:solidFill>
              </a:ln>
              <a:effectLst/>
            </c:spPr>
            <c:extLst>
              <c:ext xmlns:c16="http://schemas.microsoft.com/office/drawing/2014/chart" uri="{C3380CC4-5D6E-409C-BE32-E72D297353CC}">
                <c16:uniqueId val="{00000001-DB4A-4655-81AD-A9F840CD674A}"/>
              </c:ext>
            </c:extLst>
          </c:dPt>
          <c:dPt>
            <c:idx val="1"/>
            <c:bubble3D val="0"/>
            <c:spPr>
              <a:solidFill>
                <a:schemeClr val="accent2"/>
              </a:solidFill>
              <a:ln w="25400">
                <a:solidFill>
                  <a:schemeClr val="lt1"/>
                </a:solidFill>
              </a:ln>
              <a:effectLst/>
            </c:spPr>
            <c:extLst>
              <c:ext xmlns:c16="http://schemas.microsoft.com/office/drawing/2014/chart" uri="{C3380CC4-5D6E-409C-BE32-E72D297353CC}">
                <c16:uniqueId val="{00000003-DB4A-4655-81AD-A9F840CD674A}"/>
              </c:ext>
            </c:extLst>
          </c:dPt>
          <c:dPt>
            <c:idx val="2"/>
            <c:bubble3D val="0"/>
            <c:spPr>
              <a:solidFill>
                <a:schemeClr val="accent3"/>
              </a:solidFill>
              <a:ln w="25400">
                <a:solidFill>
                  <a:schemeClr val="lt1"/>
                </a:solidFill>
              </a:ln>
              <a:effectLst/>
            </c:spPr>
            <c:extLst>
              <c:ext xmlns:c16="http://schemas.microsoft.com/office/drawing/2014/chart" uri="{C3380CC4-5D6E-409C-BE32-E72D297353CC}">
                <c16:uniqueId val="{00000005-DB4A-4655-81AD-A9F840CD674A}"/>
              </c:ext>
            </c:extLst>
          </c:dPt>
          <c:dPt>
            <c:idx val="3"/>
            <c:bubble3D val="0"/>
            <c:spPr>
              <a:solidFill>
                <a:schemeClr val="accent4"/>
              </a:solidFill>
              <a:ln w="25400">
                <a:solidFill>
                  <a:schemeClr val="lt1"/>
                </a:solidFill>
              </a:ln>
              <a:effectLst/>
            </c:spPr>
            <c:extLst>
              <c:ext xmlns:c16="http://schemas.microsoft.com/office/drawing/2014/chart" uri="{C3380CC4-5D6E-409C-BE32-E72D297353CC}">
                <c16:uniqueId val="{00000007-AEB1-400F-862E-F1FFA27D3430}"/>
              </c:ext>
            </c:extLst>
          </c:dPt>
          <c:dLbls>
            <c:dLbl>
              <c:idx val="0"/>
              <c:layout>
                <c:manualLayout>
                  <c:x val="-0.15531097134870728"/>
                  <c:y val="4.0346337362908022E-17"/>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DB4A-4655-81AD-A9F840CD674A}"/>
                </c:ext>
              </c:extLst>
            </c:dLbl>
            <c:dLbl>
              <c:idx val="1"/>
              <c:layout>
                <c:manualLayout>
                  <c:x val="0.17010249242953646"/>
                  <c:y val="0"/>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DB4A-4655-81AD-A9F840CD674A}"/>
                </c:ext>
              </c:extLst>
            </c:dLbl>
            <c:dLbl>
              <c:idx val="2"/>
              <c:layout>
                <c:manualLayout>
                  <c:x val="-3.6978802702073818E-3"/>
                  <c:y val="6.3821307271088937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DB4A-4655-81AD-A9F840CD674A}"/>
                </c:ext>
              </c:extLst>
            </c:dLbl>
            <c:dLbl>
              <c:idx val="3"/>
              <c:layout>
                <c:manualLayout>
                  <c:x val="7.7655485674353528E-2"/>
                  <c:y val="7.0423511471546407E-2"/>
                </c:manualLayout>
              </c:layout>
              <c:numFmt formatCode="0.0%" sourceLinked="0"/>
              <c:spPr>
                <a:noFill/>
                <a:ln>
                  <a:noFill/>
                </a:ln>
                <a:effectLst/>
              </c:spPr>
              <c:txPr>
                <a:bodyPr rot="0" spcFirstLastPara="1" vertOverflow="ellipsis" vert="horz" wrap="square" lIns="38100" tIns="19050" rIns="38100" bIns="19050" anchor="ctr" anchorCtr="1">
                  <a:spAutoFit/>
                </a:bodyPr>
                <a:lstStyle/>
                <a:p>
                  <a:pPr>
                    <a:defRPr lang="en-US" sz="1197" b="1" i="0" u="none" strike="noStrike" kern="1200" baseline="0">
                      <a:solidFill>
                        <a:schemeClr val="tx1">
                          <a:lumMod val="85000"/>
                          <a:lumOff val="15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AEB1-400F-862E-F1FFA27D3430}"/>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85000"/>
                        <a:lumOff val="1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 or 2 solicitors
</c:v>
                </c:pt>
                <c:pt idx="1">
                  <c:v>3-9 solicitors</c:v>
                </c:pt>
                <c:pt idx="2">
                  <c:v>10-14 solicitors</c:v>
                </c:pt>
                <c:pt idx="3">
                  <c:v>15 or more solicitors</c:v>
                </c:pt>
              </c:strCache>
            </c:strRef>
          </c:cat>
          <c:val>
            <c:numRef>
              <c:f>Sheet1!$B$2:$B$5</c:f>
              <c:numCache>
                <c:formatCode>0.0%</c:formatCode>
                <c:ptCount val="4"/>
                <c:pt idx="0">
                  <c:v>0.47</c:v>
                </c:pt>
                <c:pt idx="1">
                  <c:v>0.47</c:v>
                </c:pt>
                <c:pt idx="2">
                  <c:v>0.04</c:v>
                </c:pt>
                <c:pt idx="3">
                  <c:v>0.02</c:v>
                </c:pt>
              </c:numCache>
            </c:numRef>
          </c:val>
          <c:extLst>
            <c:ext xmlns:c16="http://schemas.microsoft.com/office/drawing/2014/chart" uri="{C3380CC4-5D6E-409C-BE32-E72D297353CC}">
              <c16:uniqueId val="{00000006-DB4A-4655-81AD-A9F840CD674A}"/>
            </c:ext>
          </c:extLst>
        </c:ser>
        <c:dLbls>
          <c:showLegendKey val="0"/>
          <c:showVal val="0"/>
          <c:showCatName val="0"/>
          <c:showSerName val="0"/>
          <c:showPercent val="1"/>
          <c:showBubbleSize val="0"/>
          <c:showLeaderLines val="1"/>
        </c:dLbls>
        <c:firstSliceAng val="0"/>
        <c:holeSize val="7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bg2">
                    <a:lumMod val="75000"/>
                  </a:schemeClr>
                </a:solidFill>
                <a:latin typeface="+mn-lt"/>
                <a:ea typeface="+mn-ea"/>
                <a:cs typeface="+mn-cs"/>
              </a:defRPr>
            </a:pPr>
            <a:r>
              <a:rPr lang="en-GB" sz="2000" b="0">
                <a:solidFill>
                  <a:schemeClr val="bg2">
                    <a:lumMod val="75000"/>
                  </a:schemeClr>
                </a:solidFill>
                <a:latin typeface="+mj-lt"/>
              </a:rPr>
              <a:t>Civil Legal Aid</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bg2">
                  <a:lumMod val="75000"/>
                </a:schemeClr>
              </a:solidFill>
              <a:latin typeface="+mn-lt"/>
              <a:ea typeface="+mn-ea"/>
              <a:cs typeface="+mn-cs"/>
            </a:defRPr>
          </a:pPr>
          <a:endParaRPr lang="en-US"/>
        </a:p>
      </c:txPr>
    </c:title>
    <c:autoTitleDeleted val="0"/>
    <c:plotArea>
      <c:layout>
        <c:manualLayout>
          <c:layoutTarget val="inner"/>
          <c:xMode val="edge"/>
          <c:yMode val="edge"/>
          <c:x val="0.10317668297228047"/>
          <c:y val="0.11946835793997367"/>
          <c:w val="0.79364663405543912"/>
          <c:h val="0.47232619394191444"/>
        </c:manualLayout>
      </c:layout>
      <c:doughnutChart>
        <c:varyColors val="1"/>
        <c:ser>
          <c:idx val="0"/>
          <c:order val="0"/>
          <c:tx>
            <c:strRef>
              <c:f>Sheet1!$B$1</c:f>
              <c:strCache>
                <c:ptCount val="1"/>
                <c:pt idx="0">
                  <c:v>Civil Legal Aid</c:v>
                </c:pt>
              </c:strCache>
            </c:strRef>
          </c:tx>
          <c:spPr>
            <a:ln w="25400">
              <a:solidFill>
                <a:schemeClr val="lt1"/>
              </a:solidFill>
            </a:ln>
            <a:effectLst/>
          </c:spPr>
          <c:dPt>
            <c:idx val="0"/>
            <c:bubble3D val="0"/>
            <c:spPr>
              <a:solidFill>
                <a:schemeClr val="accent1"/>
              </a:solidFill>
              <a:ln w="25400">
                <a:solidFill>
                  <a:schemeClr val="lt1"/>
                </a:solidFill>
              </a:ln>
              <a:effectLst/>
            </c:spPr>
            <c:extLst>
              <c:ext xmlns:c16="http://schemas.microsoft.com/office/drawing/2014/chart" uri="{C3380CC4-5D6E-409C-BE32-E72D297353CC}">
                <c16:uniqueId val="{00000001-2AAB-45D1-AFBE-F2B622118B17}"/>
              </c:ext>
            </c:extLst>
          </c:dPt>
          <c:dPt>
            <c:idx val="1"/>
            <c:bubble3D val="0"/>
            <c:spPr>
              <a:solidFill>
                <a:schemeClr val="accent2"/>
              </a:solidFill>
              <a:ln w="25400">
                <a:solidFill>
                  <a:schemeClr val="lt1"/>
                </a:solidFill>
              </a:ln>
              <a:effectLst/>
            </c:spPr>
            <c:extLst>
              <c:ext xmlns:c16="http://schemas.microsoft.com/office/drawing/2014/chart" uri="{C3380CC4-5D6E-409C-BE32-E72D297353CC}">
                <c16:uniqueId val="{00000003-2AAB-45D1-AFBE-F2B622118B17}"/>
              </c:ext>
            </c:extLst>
          </c:dPt>
          <c:dPt>
            <c:idx val="2"/>
            <c:bubble3D val="0"/>
            <c:spPr>
              <a:solidFill>
                <a:schemeClr val="accent3"/>
              </a:solidFill>
              <a:ln w="25400">
                <a:solidFill>
                  <a:schemeClr val="lt1"/>
                </a:solidFill>
              </a:ln>
              <a:effectLst/>
            </c:spPr>
            <c:extLst>
              <c:ext xmlns:c16="http://schemas.microsoft.com/office/drawing/2014/chart" uri="{C3380CC4-5D6E-409C-BE32-E72D297353CC}">
                <c16:uniqueId val="{00000005-2AAB-45D1-AFBE-F2B622118B17}"/>
              </c:ext>
            </c:extLst>
          </c:dPt>
          <c:dPt>
            <c:idx val="3"/>
            <c:bubble3D val="0"/>
            <c:spPr>
              <a:solidFill>
                <a:schemeClr val="accent4"/>
              </a:solidFill>
              <a:ln w="25400">
                <a:solidFill>
                  <a:schemeClr val="lt1"/>
                </a:solidFill>
              </a:ln>
              <a:effectLst/>
            </c:spPr>
            <c:extLst>
              <c:ext xmlns:c16="http://schemas.microsoft.com/office/drawing/2014/chart" uri="{C3380CC4-5D6E-409C-BE32-E72D297353CC}">
                <c16:uniqueId val="{00000007-1F5A-44AF-A6A3-9625D648806A}"/>
              </c:ext>
            </c:extLst>
          </c:dPt>
          <c:dLbls>
            <c:dLbl>
              <c:idx val="0"/>
              <c:layout>
                <c:manualLayout>
                  <c:x val="-0.13312368972746338"/>
                  <c:y val="4.4014694669716505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2AAB-45D1-AFBE-F2B622118B17}"/>
                </c:ext>
              </c:extLst>
            </c:dLbl>
            <c:dLbl>
              <c:idx val="1"/>
              <c:layout>
                <c:manualLayout>
                  <c:x val="0.1331236897274633"/>
                  <c:y val="-4.8416164136688151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2AAB-45D1-AFBE-F2B622118B17}"/>
                </c:ext>
              </c:extLst>
            </c:dLbl>
            <c:dLbl>
              <c:idx val="2"/>
              <c:layout>
                <c:manualLayout>
                  <c:x val="7.0259725133938966E-2"/>
                  <c:y val="8.5828654605947144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2AAB-45D1-AFBE-F2B622118B17}"/>
                </c:ext>
              </c:extLst>
            </c:dLbl>
            <c:dLbl>
              <c:idx val="3"/>
              <c:layout>
                <c:manualLayout>
                  <c:x val="8.8749126484975543E-2"/>
                  <c:y val="7.4824980938518054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1F5A-44AF-A6A3-9625D648806A}"/>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85000"/>
                        <a:lumOff val="1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 or 2 solicitors
</c:v>
                </c:pt>
                <c:pt idx="1">
                  <c:v>3-9 solicitors</c:v>
                </c:pt>
                <c:pt idx="2">
                  <c:v>10-14 solicitors</c:v>
                </c:pt>
                <c:pt idx="3">
                  <c:v>15 or more solicitors</c:v>
                </c:pt>
              </c:strCache>
            </c:strRef>
          </c:cat>
          <c:val>
            <c:numRef>
              <c:f>Sheet1!$B$2:$B$5</c:f>
              <c:numCache>
                <c:formatCode>0.0%</c:formatCode>
                <c:ptCount val="4"/>
                <c:pt idx="0">
                  <c:v>0.35099999999999998</c:v>
                </c:pt>
                <c:pt idx="1">
                  <c:v>0.505</c:v>
                </c:pt>
                <c:pt idx="2">
                  <c:v>8.3000000000000004E-2</c:v>
                </c:pt>
                <c:pt idx="3">
                  <c:v>6.0999999999999999E-2</c:v>
                </c:pt>
              </c:numCache>
            </c:numRef>
          </c:val>
          <c:extLst>
            <c:ext xmlns:c16="http://schemas.microsoft.com/office/drawing/2014/chart" uri="{C3380CC4-5D6E-409C-BE32-E72D297353CC}">
              <c16:uniqueId val="{00000006-2AAB-45D1-AFBE-F2B622118B17}"/>
            </c:ext>
          </c:extLst>
        </c:ser>
        <c:dLbls>
          <c:showLegendKey val="0"/>
          <c:showVal val="0"/>
          <c:showCatName val="0"/>
          <c:showSerName val="0"/>
          <c:showPercent val="1"/>
          <c:showBubbleSize val="0"/>
          <c:showLeaderLines val="1"/>
        </c:dLbls>
        <c:firstSliceAng val="0"/>
        <c:holeSize val="7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bg2">
                    <a:lumMod val="75000"/>
                  </a:schemeClr>
                </a:solidFill>
                <a:latin typeface="+mn-lt"/>
                <a:ea typeface="+mn-ea"/>
                <a:cs typeface="+mn-cs"/>
              </a:defRPr>
            </a:pPr>
            <a:r>
              <a:rPr lang="en-GB" sz="2000" b="0">
                <a:solidFill>
                  <a:schemeClr val="bg2">
                    <a:lumMod val="75000"/>
                  </a:schemeClr>
                </a:solidFill>
                <a:latin typeface="+mj-lt"/>
              </a:rPr>
              <a:t>Children’s Legal Aid</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bg2">
                  <a:lumMod val="75000"/>
                </a:schemeClr>
              </a:solidFill>
              <a:latin typeface="+mn-lt"/>
              <a:ea typeface="+mn-ea"/>
              <a:cs typeface="+mn-cs"/>
            </a:defRPr>
          </a:pPr>
          <a:endParaRPr lang="en-US"/>
        </a:p>
      </c:txPr>
    </c:title>
    <c:autoTitleDeleted val="0"/>
    <c:plotArea>
      <c:layout>
        <c:manualLayout>
          <c:layoutTarget val="inner"/>
          <c:xMode val="edge"/>
          <c:yMode val="edge"/>
          <c:x val="0.10687456324248777"/>
          <c:y val="0.11946835793997367"/>
          <c:w val="0.79364663405543912"/>
          <c:h val="0.47232619394191444"/>
        </c:manualLayout>
      </c:layout>
      <c:doughnutChart>
        <c:varyColors val="1"/>
        <c:ser>
          <c:idx val="0"/>
          <c:order val="0"/>
          <c:tx>
            <c:strRef>
              <c:f>Sheet1!$B$1</c:f>
              <c:strCache>
                <c:ptCount val="1"/>
                <c:pt idx="0">
                  <c:v>Children's Legal Aid</c:v>
                </c:pt>
              </c:strCache>
            </c:strRef>
          </c:tx>
          <c:spPr>
            <a:ln w="25400">
              <a:solidFill>
                <a:schemeClr val="lt1"/>
              </a:solidFill>
            </a:ln>
            <a:effectLst/>
          </c:spPr>
          <c:dPt>
            <c:idx val="0"/>
            <c:bubble3D val="0"/>
            <c:spPr>
              <a:solidFill>
                <a:schemeClr val="accent1"/>
              </a:solidFill>
              <a:ln w="25400">
                <a:solidFill>
                  <a:schemeClr val="lt1"/>
                </a:solidFill>
              </a:ln>
              <a:effectLst/>
            </c:spPr>
            <c:extLst>
              <c:ext xmlns:c16="http://schemas.microsoft.com/office/drawing/2014/chart" uri="{C3380CC4-5D6E-409C-BE32-E72D297353CC}">
                <c16:uniqueId val="{00000001-D0BC-4739-8650-11B1F84293B6}"/>
              </c:ext>
            </c:extLst>
          </c:dPt>
          <c:dPt>
            <c:idx val="1"/>
            <c:bubble3D val="0"/>
            <c:spPr>
              <a:solidFill>
                <a:schemeClr val="accent2"/>
              </a:solidFill>
              <a:ln w="25400">
                <a:solidFill>
                  <a:schemeClr val="lt1"/>
                </a:solidFill>
              </a:ln>
              <a:effectLst/>
            </c:spPr>
            <c:extLst>
              <c:ext xmlns:c16="http://schemas.microsoft.com/office/drawing/2014/chart" uri="{C3380CC4-5D6E-409C-BE32-E72D297353CC}">
                <c16:uniqueId val="{00000003-D0BC-4739-8650-11B1F84293B6}"/>
              </c:ext>
            </c:extLst>
          </c:dPt>
          <c:dPt>
            <c:idx val="2"/>
            <c:bubble3D val="0"/>
            <c:spPr>
              <a:solidFill>
                <a:schemeClr val="accent3"/>
              </a:solidFill>
              <a:ln w="25400">
                <a:solidFill>
                  <a:schemeClr val="lt1"/>
                </a:solidFill>
              </a:ln>
              <a:effectLst/>
            </c:spPr>
            <c:extLst>
              <c:ext xmlns:c16="http://schemas.microsoft.com/office/drawing/2014/chart" uri="{C3380CC4-5D6E-409C-BE32-E72D297353CC}">
                <c16:uniqueId val="{00000005-D0BC-4739-8650-11B1F84293B6}"/>
              </c:ext>
            </c:extLst>
          </c:dPt>
          <c:dPt>
            <c:idx val="3"/>
            <c:bubble3D val="0"/>
            <c:spPr>
              <a:solidFill>
                <a:schemeClr val="accent4"/>
              </a:solidFill>
              <a:ln w="25400">
                <a:solidFill>
                  <a:schemeClr val="lt1"/>
                </a:solidFill>
              </a:ln>
              <a:effectLst/>
            </c:spPr>
            <c:extLst>
              <c:ext xmlns:c16="http://schemas.microsoft.com/office/drawing/2014/chart" uri="{C3380CC4-5D6E-409C-BE32-E72D297353CC}">
                <c16:uniqueId val="{00000007-D6EE-48F3-907C-96F505E2F03A}"/>
              </c:ext>
            </c:extLst>
          </c:dPt>
          <c:dLbls>
            <c:dLbl>
              <c:idx val="0"/>
              <c:layout>
                <c:manualLayout>
                  <c:x val="-0.14421733053808533"/>
                  <c:y val="3.5211755735773204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D0BC-4739-8650-11B1F84293B6}"/>
                </c:ext>
              </c:extLst>
            </c:dLbl>
            <c:dLbl>
              <c:idx val="1"/>
              <c:layout>
                <c:manualLayout>
                  <c:x val="0.1220300489168413"/>
                  <c:y val="-5.0616898870173982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D0BC-4739-8650-11B1F84293B6}"/>
                </c:ext>
              </c:extLst>
            </c:dLbl>
            <c:dLbl>
              <c:idx val="2"/>
              <c:layout>
                <c:manualLayout>
                  <c:x val="3.3280922431865825E-2"/>
                  <c:y val="8.5828654605947186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D0BC-4739-8650-11B1F84293B6}"/>
                </c:ext>
              </c:extLst>
            </c:dLbl>
            <c:dLbl>
              <c:idx val="3"/>
              <c:layout>
                <c:manualLayout>
                  <c:x val="6.6561844863731651E-2"/>
                  <c:y val="7.7025715672003878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D6EE-48F3-907C-96F505E2F03A}"/>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85000"/>
                        <a:lumOff val="1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 or 2 solicitors
</c:v>
                </c:pt>
                <c:pt idx="1">
                  <c:v>3-9 solicitors</c:v>
                </c:pt>
                <c:pt idx="2">
                  <c:v>10-14 solicitors</c:v>
                </c:pt>
                <c:pt idx="3">
                  <c:v>15 or more solicitors</c:v>
                </c:pt>
              </c:strCache>
            </c:strRef>
          </c:cat>
          <c:val>
            <c:numRef>
              <c:f>Sheet1!$B$2:$B$5</c:f>
              <c:numCache>
                <c:formatCode>0.0%</c:formatCode>
                <c:ptCount val="4"/>
                <c:pt idx="0">
                  <c:v>0.33500000000000002</c:v>
                </c:pt>
                <c:pt idx="1">
                  <c:v>0.55100000000000005</c:v>
                </c:pt>
                <c:pt idx="2">
                  <c:v>8.4000000000000005E-2</c:v>
                </c:pt>
                <c:pt idx="3">
                  <c:v>0.03</c:v>
                </c:pt>
              </c:numCache>
            </c:numRef>
          </c:val>
          <c:extLst>
            <c:ext xmlns:c16="http://schemas.microsoft.com/office/drawing/2014/chart" uri="{C3380CC4-5D6E-409C-BE32-E72D297353CC}">
              <c16:uniqueId val="{00000006-D0BC-4739-8650-11B1F84293B6}"/>
            </c:ext>
          </c:extLst>
        </c:ser>
        <c:dLbls>
          <c:showLegendKey val="0"/>
          <c:showVal val="0"/>
          <c:showCatName val="0"/>
          <c:showSerName val="0"/>
          <c:showPercent val="1"/>
          <c:showBubbleSize val="0"/>
          <c:showLeaderLines val="1"/>
        </c:dLbls>
        <c:firstSliceAng val="0"/>
        <c:holeSize val="7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000">
                <a:latin typeface="+mj-lt"/>
              </a:rPr>
              <a:t>Overall</a:t>
            </a:r>
            <a:r>
              <a:rPr lang="en-US" sz="2000" baseline="0">
                <a:latin typeface="+mj-lt"/>
              </a:rPr>
              <a:t> Median Turnover %</a:t>
            </a:r>
            <a:endParaRPr lang="en-US" sz="2000">
              <a:latin typeface="+mj-lt"/>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1"/>
        <c:ser>
          <c:idx val="0"/>
          <c:order val="0"/>
          <c:tx>
            <c:strRef>
              <c:f>Sheet1!$B$1</c:f>
              <c:strCache>
                <c:ptCount val="1"/>
                <c:pt idx="0">
                  <c:v>Percentage</c:v>
                </c:pt>
              </c:strCache>
            </c:strRef>
          </c:tx>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5-A06A-4E69-827B-046B7271A31E}"/>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4-A06A-4E69-827B-046B7271A31E}"/>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3-A06A-4E69-827B-046B7271A31E}"/>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Rurality 3-8</c:v>
                </c:pt>
                <c:pt idx="1">
                  <c:v>Rurality 1 and 2</c:v>
                </c:pt>
                <c:pt idx="2">
                  <c:v>Whole Population</c:v>
                </c:pt>
              </c:strCache>
            </c:strRef>
          </c:cat>
          <c:val>
            <c:numRef>
              <c:f>Sheet1!$B$2:$B$4</c:f>
              <c:numCache>
                <c:formatCode>0.0%</c:formatCode>
                <c:ptCount val="3"/>
                <c:pt idx="0">
                  <c:v>0.26</c:v>
                </c:pt>
                <c:pt idx="1">
                  <c:v>0.37</c:v>
                </c:pt>
                <c:pt idx="2">
                  <c:v>0.36</c:v>
                </c:pt>
              </c:numCache>
            </c:numRef>
          </c:val>
          <c:extLst>
            <c:ext xmlns:c16="http://schemas.microsoft.com/office/drawing/2014/chart" uri="{C3380CC4-5D6E-409C-BE32-E72D297353CC}">
              <c16:uniqueId val="{00000000-A06A-4E69-827B-046B7271A31E}"/>
            </c:ext>
          </c:extLst>
        </c:ser>
        <c:dLbls>
          <c:dLblPos val="outEnd"/>
          <c:showLegendKey val="0"/>
          <c:showVal val="1"/>
          <c:showCatName val="0"/>
          <c:showSerName val="0"/>
          <c:showPercent val="0"/>
          <c:showBubbleSize val="0"/>
        </c:dLbls>
        <c:gapWidth val="219"/>
        <c:axId val="744976784"/>
        <c:axId val="744977864"/>
      </c:barChart>
      <c:catAx>
        <c:axId val="7449767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4977864"/>
        <c:crosses val="autoZero"/>
        <c:auto val="1"/>
        <c:lblAlgn val="ctr"/>
        <c:lblOffset val="100"/>
        <c:noMultiLvlLbl val="0"/>
      </c:catAx>
      <c:valAx>
        <c:axId val="744977864"/>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49767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000">
                <a:latin typeface="+mj-lt"/>
              </a:rPr>
              <a:t>Overall</a:t>
            </a:r>
            <a:r>
              <a:rPr lang="en-US" sz="2000" baseline="0">
                <a:latin typeface="+mj-lt"/>
              </a:rPr>
              <a:t> Median Turnover %</a:t>
            </a:r>
            <a:endParaRPr lang="en-US" sz="2000">
              <a:latin typeface="+mj-lt"/>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1"/>
        <c:ser>
          <c:idx val="0"/>
          <c:order val="0"/>
          <c:tx>
            <c:strRef>
              <c:f>Sheet1!$B$1</c:f>
              <c:strCache>
                <c:ptCount val="1"/>
              </c:strCache>
            </c:strRef>
          </c:tx>
          <c:invertIfNegative val="0"/>
          <c:dPt>
            <c:idx val="0"/>
            <c:invertIfNegative val="0"/>
            <c:bubble3D val="0"/>
            <c:spPr>
              <a:solidFill>
                <a:schemeClr val="accent4"/>
              </a:solidFill>
              <a:ln>
                <a:noFill/>
              </a:ln>
              <a:effectLst/>
            </c:spPr>
            <c:extLst>
              <c:ext xmlns:c16="http://schemas.microsoft.com/office/drawing/2014/chart" uri="{C3380CC4-5D6E-409C-BE32-E72D297353CC}">
                <c16:uniqueId val="{00000001-B214-4D9C-9A38-177FF3FC3393}"/>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B214-4D9C-9A38-177FF3FC3393}"/>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5-B214-4D9C-9A38-177FF3FC3393}"/>
              </c:ext>
            </c:extLst>
          </c:dPt>
          <c:dPt>
            <c:idx val="3"/>
            <c:invertIfNegative val="0"/>
            <c:bubble3D val="0"/>
            <c:spPr>
              <a:solidFill>
                <a:schemeClr val="accent5"/>
              </a:solidFill>
              <a:ln>
                <a:noFill/>
              </a:ln>
              <a:effectLst/>
            </c:spPr>
            <c:extLst>
              <c:ext xmlns:c16="http://schemas.microsoft.com/office/drawing/2014/chart" uri="{C3380CC4-5D6E-409C-BE32-E72D297353CC}">
                <c16:uniqueId val="{00000008-B214-4D9C-9A38-177FF3FC3393}"/>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7-B214-4D9C-9A38-177FF3FC339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15 or more solicitors</c:v>
                </c:pt>
                <c:pt idx="1">
                  <c:v>10-14 solicitors</c:v>
                </c:pt>
                <c:pt idx="2">
                  <c:v>3-9 solicitors</c:v>
                </c:pt>
                <c:pt idx="3">
                  <c:v>1 or 2 solicitors</c:v>
                </c:pt>
                <c:pt idx="4">
                  <c:v>Whole Population</c:v>
                </c:pt>
              </c:strCache>
            </c:strRef>
          </c:cat>
          <c:val>
            <c:numRef>
              <c:f>Sheet1!$B$2:$B$6</c:f>
              <c:numCache>
                <c:formatCode>0.0%</c:formatCode>
                <c:ptCount val="5"/>
                <c:pt idx="0">
                  <c:v>7.0000000000000007E-2</c:v>
                </c:pt>
                <c:pt idx="1">
                  <c:v>0.09</c:v>
                </c:pt>
                <c:pt idx="2">
                  <c:v>0.31</c:v>
                </c:pt>
                <c:pt idx="3">
                  <c:v>0.51</c:v>
                </c:pt>
                <c:pt idx="4">
                  <c:v>0.36</c:v>
                </c:pt>
              </c:numCache>
            </c:numRef>
          </c:val>
          <c:extLst>
            <c:ext xmlns:c16="http://schemas.microsoft.com/office/drawing/2014/chart" uri="{C3380CC4-5D6E-409C-BE32-E72D297353CC}">
              <c16:uniqueId val="{00000006-B214-4D9C-9A38-177FF3FC3393}"/>
            </c:ext>
          </c:extLst>
        </c:ser>
        <c:dLbls>
          <c:dLblPos val="outEnd"/>
          <c:showLegendKey val="0"/>
          <c:showVal val="1"/>
          <c:showCatName val="0"/>
          <c:showSerName val="0"/>
          <c:showPercent val="0"/>
          <c:showBubbleSize val="0"/>
        </c:dLbls>
        <c:gapWidth val="219"/>
        <c:axId val="744976784"/>
        <c:axId val="744977864"/>
      </c:barChart>
      <c:catAx>
        <c:axId val="7449767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4977864"/>
        <c:crosses val="autoZero"/>
        <c:auto val="1"/>
        <c:lblAlgn val="ctr"/>
        <c:lblOffset val="100"/>
        <c:noMultiLvlLbl val="0"/>
      </c:catAx>
      <c:valAx>
        <c:axId val="744977864"/>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49767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000">
                <a:latin typeface="+mj-lt"/>
              </a:rPr>
              <a:t>Criminal Legal Aid </a:t>
            </a:r>
            <a:r>
              <a:rPr lang="en-US" sz="2000" baseline="0">
                <a:latin typeface="+mj-lt"/>
              </a:rPr>
              <a:t>Median Turnover %</a:t>
            </a:r>
            <a:endParaRPr lang="en-US" sz="2000">
              <a:latin typeface="+mj-lt"/>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1"/>
        <c:ser>
          <c:idx val="0"/>
          <c:order val="0"/>
          <c:tx>
            <c:strRef>
              <c:f>Sheet1!$B$1</c:f>
              <c:strCache>
                <c:ptCount val="1"/>
                <c:pt idx="0">
                  <c:v>Percentage</c:v>
                </c:pt>
              </c:strCache>
            </c:strRef>
          </c:tx>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5-A06A-4E69-827B-046B7271A31E}"/>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4-A06A-4E69-827B-046B7271A31E}"/>
              </c:ext>
            </c:extLst>
          </c:dPt>
          <c:dPt>
            <c:idx val="2"/>
            <c:invertIfNegative val="0"/>
            <c:bubble3D val="0"/>
            <c:spPr>
              <a:solidFill>
                <a:schemeClr val="accent1">
                  <a:lumMod val="40000"/>
                  <a:lumOff val="60000"/>
                </a:schemeClr>
              </a:solidFill>
              <a:ln>
                <a:noFill/>
              </a:ln>
              <a:effectLst/>
            </c:spPr>
            <c:extLst>
              <c:ext xmlns:c16="http://schemas.microsoft.com/office/drawing/2014/chart" uri="{C3380CC4-5D6E-409C-BE32-E72D297353CC}">
                <c16:uniqueId val="{00000003-A06A-4E69-827B-046B7271A31E}"/>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7-64E4-468A-BE09-BD4410CCC15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Rurality 3-8 (none in 7 or 8)</c:v>
                </c:pt>
                <c:pt idx="1">
                  <c:v>Rurality 1 and 2</c:v>
                </c:pt>
                <c:pt idx="2">
                  <c:v>Whole population - criminal payments</c:v>
                </c:pt>
                <c:pt idx="3">
                  <c:v>Whole population - all payments</c:v>
                </c:pt>
              </c:strCache>
            </c:strRef>
          </c:cat>
          <c:val>
            <c:numRef>
              <c:f>Sheet1!$B$2:$B$5</c:f>
              <c:numCache>
                <c:formatCode>0.0%</c:formatCode>
                <c:ptCount val="4"/>
                <c:pt idx="0">
                  <c:v>0.26</c:v>
                </c:pt>
                <c:pt idx="1">
                  <c:v>0.43</c:v>
                </c:pt>
                <c:pt idx="2">
                  <c:v>0.43</c:v>
                </c:pt>
                <c:pt idx="3">
                  <c:v>0.36</c:v>
                </c:pt>
              </c:numCache>
            </c:numRef>
          </c:val>
          <c:extLst>
            <c:ext xmlns:c16="http://schemas.microsoft.com/office/drawing/2014/chart" uri="{C3380CC4-5D6E-409C-BE32-E72D297353CC}">
              <c16:uniqueId val="{00000000-A06A-4E69-827B-046B7271A31E}"/>
            </c:ext>
          </c:extLst>
        </c:ser>
        <c:dLbls>
          <c:dLblPos val="outEnd"/>
          <c:showLegendKey val="0"/>
          <c:showVal val="1"/>
          <c:showCatName val="0"/>
          <c:showSerName val="0"/>
          <c:showPercent val="0"/>
          <c:showBubbleSize val="0"/>
        </c:dLbls>
        <c:gapWidth val="219"/>
        <c:axId val="744976784"/>
        <c:axId val="744977864"/>
      </c:barChart>
      <c:catAx>
        <c:axId val="7449767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4977864"/>
        <c:crosses val="autoZero"/>
        <c:auto val="1"/>
        <c:lblAlgn val="ctr"/>
        <c:lblOffset val="100"/>
        <c:noMultiLvlLbl val="0"/>
      </c:catAx>
      <c:valAx>
        <c:axId val="744977864"/>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49767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A786D-FC6A-E189-F12F-D46EA3947529}"/>
              </a:ext>
            </a:extLst>
          </p:cNvPr>
          <p:cNvSpPr>
            <a:spLocks noGrp="1"/>
          </p:cNvSpPr>
          <p:nvPr>
            <p:ph type="ctrTitle" hasCustomPrompt="1"/>
          </p:nvPr>
        </p:nvSpPr>
        <p:spPr>
          <a:xfrm>
            <a:off x="1113213" y="2303069"/>
            <a:ext cx="9966596" cy="1778457"/>
          </a:xfrm>
        </p:spPr>
        <p:txBody>
          <a:bodyPr anchor="t">
            <a:noAutofit/>
          </a:bodyPr>
          <a:lstStyle>
            <a:lvl1pPr marL="0" indent="0" algn="l">
              <a:buClr>
                <a:srgbClr val="00BD94"/>
              </a:buClr>
              <a:buFont typeface="Arial" panose="020B0604020202020204" pitchFamily="34" charset="0"/>
              <a:buNone/>
              <a:defRPr sz="5200">
                <a:solidFill>
                  <a:srgbClr val="1463B3"/>
                </a:solidFill>
                <a:latin typeface="Noto Sans" panose="020B0502040504020204" pitchFamily="34" charset="0"/>
                <a:ea typeface="Noto Sans" panose="020B0502040504020204" pitchFamily="34" charset="0"/>
                <a:cs typeface="Noto Sans" panose="020B0502040504020204" pitchFamily="34" charset="0"/>
              </a:defRPr>
            </a:lvl1pPr>
          </a:lstStyle>
          <a:p>
            <a:r>
              <a:rPr lang="en-US"/>
              <a:t>[Headings are in Noto Sans size 52]</a:t>
            </a:r>
            <a:endParaRPr lang="en-GB"/>
          </a:p>
        </p:txBody>
      </p:sp>
      <p:sp>
        <p:nvSpPr>
          <p:cNvPr id="3" name="Subtitle 2">
            <a:extLst>
              <a:ext uri="{FF2B5EF4-FFF2-40B4-BE49-F238E27FC236}">
                <a16:creationId xmlns:a16="http://schemas.microsoft.com/office/drawing/2014/main" id="{87D2FAED-08A1-8D71-2EAF-B8B58B144471}"/>
              </a:ext>
            </a:extLst>
          </p:cNvPr>
          <p:cNvSpPr>
            <a:spLocks noGrp="1"/>
          </p:cNvSpPr>
          <p:nvPr>
            <p:ph type="subTitle" idx="1" hasCustomPrompt="1"/>
          </p:nvPr>
        </p:nvSpPr>
        <p:spPr>
          <a:xfrm>
            <a:off x="1113213" y="4395968"/>
            <a:ext cx="9966596" cy="1645656"/>
          </a:xfrm>
        </p:spPr>
        <p:txBody>
          <a:bodyPr>
            <a:normAutofit/>
          </a:bodyPr>
          <a:lstStyle>
            <a:lvl1pPr marL="0" indent="0" algn="l">
              <a:buClr>
                <a:srgbClr val="00BD94"/>
              </a:buClr>
              <a:buFont typeface="Inter" panose="02000503000000020004" pitchFamily="2" charset="0"/>
              <a:buNone/>
              <a:defRPr sz="2200">
                <a:latin typeface="Inter" panose="02000503000000020004" pitchFamily="2" charset="0"/>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[Body text in Inter size 22]</a:t>
            </a:r>
          </a:p>
        </p:txBody>
      </p:sp>
      <p:grpSp>
        <p:nvGrpSpPr>
          <p:cNvPr id="4" name="Graphic 9">
            <a:extLst>
              <a:ext uri="{FF2B5EF4-FFF2-40B4-BE49-F238E27FC236}">
                <a16:creationId xmlns:a16="http://schemas.microsoft.com/office/drawing/2014/main" id="{4684A8A4-A1C5-018E-9F38-6349ECAFA6A1}"/>
              </a:ext>
            </a:extLst>
          </p:cNvPr>
          <p:cNvGrpSpPr/>
          <p:nvPr/>
        </p:nvGrpSpPr>
        <p:grpSpPr>
          <a:xfrm>
            <a:off x="1113181" y="673073"/>
            <a:ext cx="2911539" cy="900785"/>
            <a:chOff x="1113181" y="673073"/>
            <a:chExt cx="2911539" cy="900785"/>
          </a:xfrm>
        </p:grpSpPr>
        <p:sp>
          <p:nvSpPr>
            <p:cNvPr id="5" name="Freeform: Shape 4">
              <a:extLst>
                <a:ext uri="{FF2B5EF4-FFF2-40B4-BE49-F238E27FC236}">
                  <a16:creationId xmlns:a16="http://schemas.microsoft.com/office/drawing/2014/main" id="{D48A2A8D-B13A-BB8D-B44B-C110D74DF8C4}"/>
                </a:ext>
              </a:extLst>
            </p:cNvPr>
            <p:cNvSpPr/>
            <p:nvPr/>
          </p:nvSpPr>
          <p:spPr>
            <a:xfrm>
              <a:off x="3844216" y="1024054"/>
              <a:ext cx="180504" cy="257005"/>
            </a:xfrm>
            <a:custGeom>
              <a:avLst/>
              <a:gdLst>
                <a:gd name="connsiteX0" fmla="*/ 180505 w 180504"/>
                <a:gd name="connsiteY0" fmla="*/ 0 h 257005"/>
                <a:gd name="connsiteX1" fmla="*/ 149676 w 180504"/>
                <a:gd name="connsiteY1" fmla="*/ 0 h 257005"/>
                <a:gd name="connsiteX2" fmla="*/ 90600 w 180504"/>
                <a:gd name="connsiteY2" fmla="*/ 146350 h 257005"/>
                <a:gd name="connsiteX3" fmla="*/ 30084 w 180504"/>
                <a:gd name="connsiteY3" fmla="*/ 0 h 257005"/>
                <a:gd name="connsiteX4" fmla="*/ 0 w 180504"/>
                <a:gd name="connsiteY4" fmla="*/ 0 h 257005"/>
                <a:gd name="connsiteX5" fmla="*/ 75409 w 180504"/>
                <a:gd name="connsiteY5" fmla="*/ 176037 h 257005"/>
                <a:gd name="connsiteX6" fmla="*/ 41006 w 180504"/>
                <a:gd name="connsiteY6" fmla="*/ 257006 h 257005"/>
                <a:gd name="connsiteX7" fmla="*/ 70693 w 180504"/>
                <a:gd name="connsiteY7" fmla="*/ 257006 h 257005"/>
                <a:gd name="connsiteX8" fmla="*/ 104004 w 180504"/>
                <a:gd name="connsiteY8" fmla="*/ 178271 h 257005"/>
                <a:gd name="connsiteX9" fmla="*/ 180505 w 180504"/>
                <a:gd name="connsiteY9" fmla="*/ 0 h 257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504" h="257005">
                  <a:moveTo>
                    <a:pt x="180505" y="0"/>
                  </a:moveTo>
                  <a:lnTo>
                    <a:pt x="149676" y="0"/>
                  </a:lnTo>
                  <a:lnTo>
                    <a:pt x="90600" y="146350"/>
                  </a:lnTo>
                  <a:lnTo>
                    <a:pt x="30084" y="0"/>
                  </a:lnTo>
                  <a:lnTo>
                    <a:pt x="0" y="0"/>
                  </a:lnTo>
                  <a:lnTo>
                    <a:pt x="75409" y="176037"/>
                  </a:lnTo>
                  <a:lnTo>
                    <a:pt x="41006" y="257006"/>
                  </a:lnTo>
                  <a:lnTo>
                    <a:pt x="70693" y="257006"/>
                  </a:lnTo>
                  <a:lnTo>
                    <a:pt x="104004" y="178271"/>
                  </a:lnTo>
                  <a:lnTo>
                    <a:pt x="180505" y="0"/>
                  </a:lnTo>
                  <a:close/>
                </a:path>
              </a:pathLst>
            </a:custGeom>
            <a:solidFill>
              <a:srgbClr val="404040"/>
            </a:solidFill>
            <a:ln w="4958" cap="flat">
              <a:noFill/>
              <a:prstDash val="solid"/>
              <a:miter/>
            </a:ln>
          </p:spPr>
          <p:txBody>
            <a:bodyPr rtlCol="0" anchor="ctr"/>
            <a:lstStyle/>
            <a:p>
              <a:endParaRPr lang="en-GB"/>
            </a:p>
          </p:txBody>
        </p:sp>
        <p:sp>
          <p:nvSpPr>
            <p:cNvPr id="6" name="Freeform: Shape 5">
              <a:extLst>
                <a:ext uri="{FF2B5EF4-FFF2-40B4-BE49-F238E27FC236}">
                  <a16:creationId xmlns:a16="http://schemas.microsoft.com/office/drawing/2014/main" id="{4545266E-CF7D-94C5-3A4F-8DF1BDAC2537}"/>
                </a:ext>
              </a:extLst>
            </p:cNvPr>
            <p:cNvSpPr/>
            <p:nvPr/>
          </p:nvSpPr>
          <p:spPr>
            <a:xfrm>
              <a:off x="3707695" y="966169"/>
              <a:ext cx="121776" cy="245041"/>
            </a:xfrm>
            <a:custGeom>
              <a:avLst/>
              <a:gdLst>
                <a:gd name="connsiteX0" fmla="*/ 66423 w 121776"/>
                <a:gd name="connsiteY0" fmla="*/ 82061 h 245041"/>
                <a:gd name="connsiteX1" fmla="*/ 121776 w 121776"/>
                <a:gd name="connsiteY1" fmla="*/ 82061 h 245041"/>
                <a:gd name="connsiteX2" fmla="*/ 121776 w 121776"/>
                <a:gd name="connsiteY2" fmla="*/ 57885 h 245041"/>
                <a:gd name="connsiteX3" fmla="*/ 66423 w 121776"/>
                <a:gd name="connsiteY3" fmla="*/ 57885 h 245041"/>
                <a:gd name="connsiteX4" fmla="*/ 66423 w 121776"/>
                <a:gd name="connsiteY4" fmla="*/ 0 h 245041"/>
                <a:gd name="connsiteX5" fmla="*/ 37481 w 121776"/>
                <a:gd name="connsiteY5" fmla="*/ 0 h 245041"/>
                <a:gd name="connsiteX6" fmla="*/ 37481 w 121776"/>
                <a:gd name="connsiteY6" fmla="*/ 57885 h 245041"/>
                <a:gd name="connsiteX7" fmla="*/ 0 w 121776"/>
                <a:gd name="connsiteY7" fmla="*/ 57885 h 245041"/>
                <a:gd name="connsiteX8" fmla="*/ 0 w 121776"/>
                <a:gd name="connsiteY8" fmla="*/ 82011 h 245041"/>
                <a:gd name="connsiteX9" fmla="*/ 37481 w 121776"/>
                <a:gd name="connsiteY9" fmla="*/ 82011 h 245041"/>
                <a:gd name="connsiteX10" fmla="*/ 37481 w 121776"/>
                <a:gd name="connsiteY10" fmla="*/ 174845 h 245041"/>
                <a:gd name="connsiteX11" fmla="*/ 91345 w 121776"/>
                <a:gd name="connsiteY11" fmla="*/ 245042 h 245041"/>
                <a:gd name="connsiteX12" fmla="*/ 119542 w 121776"/>
                <a:gd name="connsiteY12" fmla="*/ 240574 h 245041"/>
                <a:gd name="connsiteX13" fmla="*/ 119542 w 121776"/>
                <a:gd name="connsiteY13" fmla="*/ 217191 h 245041"/>
                <a:gd name="connsiteX14" fmla="*/ 97649 w 121776"/>
                <a:gd name="connsiteY14" fmla="*/ 220518 h 245041"/>
                <a:gd name="connsiteX15" fmla="*/ 66473 w 121776"/>
                <a:gd name="connsiteY15" fmla="*/ 184129 h 245041"/>
                <a:gd name="connsiteX16" fmla="*/ 66473 w 121776"/>
                <a:gd name="connsiteY16" fmla="*/ 82061 h 245041"/>
                <a:gd name="connsiteX17" fmla="*/ 66423 w 121776"/>
                <a:gd name="connsiteY17" fmla="*/ 82061 h 24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1776" h="245041">
                  <a:moveTo>
                    <a:pt x="66423" y="82061"/>
                  </a:moveTo>
                  <a:lnTo>
                    <a:pt x="121776" y="82061"/>
                  </a:lnTo>
                  <a:lnTo>
                    <a:pt x="121776" y="57885"/>
                  </a:lnTo>
                  <a:lnTo>
                    <a:pt x="66423" y="57885"/>
                  </a:lnTo>
                  <a:lnTo>
                    <a:pt x="66423" y="0"/>
                  </a:lnTo>
                  <a:lnTo>
                    <a:pt x="37481" y="0"/>
                  </a:lnTo>
                  <a:lnTo>
                    <a:pt x="37481" y="57885"/>
                  </a:lnTo>
                  <a:lnTo>
                    <a:pt x="0" y="57885"/>
                  </a:lnTo>
                  <a:lnTo>
                    <a:pt x="0" y="82011"/>
                  </a:lnTo>
                  <a:lnTo>
                    <a:pt x="37481" y="82011"/>
                  </a:lnTo>
                  <a:lnTo>
                    <a:pt x="37481" y="174845"/>
                  </a:lnTo>
                  <a:cubicBezTo>
                    <a:pt x="37481" y="219028"/>
                    <a:pt x="48601" y="245042"/>
                    <a:pt x="91345" y="245042"/>
                  </a:cubicBezTo>
                  <a:cubicBezTo>
                    <a:pt x="101720" y="245042"/>
                    <a:pt x="114379" y="242808"/>
                    <a:pt x="119542" y="240574"/>
                  </a:cubicBezTo>
                  <a:lnTo>
                    <a:pt x="119542" y="217191"/>
                  </a:lnTo>
                  <a:cubicBezTo>
                    <a:pt x="112840" y="219028"/>
                    <a:pt x="106188" y="220518"/>
                    <a:pt x="97649" y="220518"/>
                  </a:cubicBezTo>
                  <a:cubicBezTo>
                    <a:pt x="74615" y="220518"/>
                    <a:pt x="66473" y="209397"/>
                    <a:pt x="66473" y="184129"/>
                  </a:cubicBezTo>
                  <a:lnTo>
                    <a:pt x="66473" y="82061"/>
                  </a:lnTo>
                  <a:lnTo>
                    <a:pt x="66423" y="82061"/>
                  </a:lnTo>
                  <a:close/>
                </a:path>
              </a:pathLst>
            </a:custGeom>
            <a:solidFill>
              <a:srgbClr val="404040"/>
            </a:solidFill>
            <a:ln w="4958" cap="flat">
              <a:noFill/>
              <a:prstDash val="solid"/>
              <a:miter/>
            </a:ln>
          </p:spPr>
          <p:txBody>
            <a:bodyPr rtlCol="0" anchor="ctr"/>
            <a:lstStyle/>
            <a:p>
              <a:endParaRPr lang="en-GB"/>
            </a:p>
          </p:txBody>
        </p:sp>
        <p:sp>
          <p:nvSpPr>
            <p:cNvPr id="7" name="Freeform: Shape 6">
              <a:extLst>
                <a:ext uri="{FF2B5EF4-FFF2-40B4-BE49-F238E27FC236}">
                  <a16:creationId xmlns:a16="http://schemas.microsoft.com/office/drawing/2014/main" id="{C030677E-0E79-E3E4-D5F4-87C0B7DDB645}"/>
                </a:ext>
              </a:extLst>
            </p:cNvPr>
            <p:cNvSpPr/>
            <p:nvPr/>
          </p:nvSpPr>
          <p:spPr>
            <a:xfrm>
              <a:off x="3505298" y="1019636"/>
              <a:ext cx="189341" cy="191624"/>
            </a:xfrm>
            <a:custGeom>
              <a:avLst/>
              <a:gdLst>
                <a:gd name="connsiteX0" fmla="*/ 189341 w 189341"/>
                <a:gd name="connsiteY0" fmla="*/ 107677 h 191624"/>
                <a:gd name="connsiteX1" fmla="*/ 189341 w 189341"/>
                <a:gd name="connsiteY1" fmla="*/ 93926 h 191624"/>
                <a:gd name="connsiteX2" fmla="*/ 95415 w 189341"/>
                <a:gd name="connsiteY2" fmla="*/ 0 h 191624"/>
                <a:gd name="connsiteX3" fmla="*/ 0 w 189341"/>
                <a:gd name="connsiteY3" fmla="*/ 95812 h 191624"/>
                <a:gd name="connsiteX4" fmla="*/ 96905 w 189341"/>
                <a:gd name="connsiteY4" fmla="*/ 191625 h 191624"/>
                <a:gd name="connsiteX5" fmla="*/ 185270 w 189341"/>
                <a:gd name="connsiteY5" fmla="*/ 138159 h 191624"/>
                <a:gd name="connsiteX6" fmla="*/ 157768 w 189341"/>
                <a:gd name="connsiteY6" fmla="*/ 138159 h 191624"/>
                <a:gd name="connsiteX7" fmla="*/ 96508 w 189341"/>
                <a:gd name="connsiteY7" fmla="*/ 169335 h 191624"/>
                <a:gd name="connsiteX8" fmla="*/ 28545 w 189341"/>
                <a:gd name="connsiteY8" fmla="*/ 107677 h 191624"/>
                <a:gd name="connsiteX9" fmla="*/ 189341 w 189341"/>
                <a:gd name="connsiteY9" fmla="*/ 107677 h 191624"/>
                <a:gd name="connsiteX10" fmla="*/ 189341 w 189341"/>
                <a:gd name="connsiteY10" fmla="*/ 107677 h 191624"/>
                <a:gd name="connsiteX11" fmla="*/ 162236 w 189341"/>
                <a:gd name="connsiteY11" fmla="*/ 85387 h 191624"/>
                <a:gd name="connsiteX12" fmla="*/ 28198 w 189341"/>
                <a:gd name="connsiteY12" fmla="*/ 85387 h 191624"/>
                <a:gd name="connsiteX13" fmla="*/ 95763 w 189341"/>
                <a:gd name="connsiteY13" fmla="*/ 21496 h 191624"/>
                <a:gd name="connsiteX14" fmla="*/ 162236 w 189341"/>
                <a:gd name="connsiteY14" fmla="*/ 85387 h 191624"/>
                <a:gd name="connsiteX15" fmla="*/ 162236 w 189341"/>
                <a:gd name="connsiteY15" fmla="*/ 85387 h 191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9341" h="191624">
                  <a:moveTo>
                    <a:pt x="189341" y="107677"/>
                  </a:moveTo>
                  <a:lnTo>
                    <a:pt x="189341" y="93926"/>
                  </a:lnTo>
                  <a:cubicBezTo>
                    <a:pt x="189341" y="41552"/>
                    <a:pt x="153300" y="0"/>
                    <a:pt x="95415" y="0"/>
                  </a:cubicBezTo>
                  <a:cubicBezTo>
                    <a:pt x="39318" y="0"/>
                    <a:pt x="0" y="42346"/>
                    <a:pt x="0" y="95812"/>
                  </a:cubicBezTo>
                  <a:cubicBezTo>
                    <a:pt x="0" y="148534"/>
                    <a:pt x="36786" y="191625"/>
                    <a:pt x="96905" y="191625"/>
                  </a:cubicBezTo>
                  <a:cubicBezTo>
                    <a:pt x="138109" y="191625"/>
                    <a:pt x="171569" y="168243"/>
                    <a:pt x="185270" y="138159"/>
                  </a:cubicBezTo>
                  <a:lnTo>
                    <a:pt x="157768" y="138159"/>
                  </a:lnTo>
                  <a:cubicBezTo>
                    <a:pt x="146995" y="155633"/>
                    <a:pt x="125102" y="169335"/>
                    <a:pt x="96508" y="169335"/>
                  </a:cubicBezTo>
                  <a:cubicBezTo>
                    <a:pt x="58282" y="169335"/>
                    <a:pt x="33013" y="145556"/>
                    <a:pt x="28545" y="107677"/>
                  </a:cubicBezTo>
                  <a:lnTo>
                    <a:pt x="189341" y="107677"/>
                  </a:lnTo>
                  <a:lnTo>
                    <a:pt x="189341" y="107677"/>
                  </a:lnTo>
                  <a:close/>
                  <a:moveTo>
                    <a:pt x="162236" y="85387"/>
                  </a:moveTo>
                  <a:lnTo>
                    <a:pt x="28198" y="85387"/>
                  </a:lnTo>
                  <a:cubicBezTo>
                    <a:pt x="31921" y="46764"/>
                    <a:pt x="59374" y="21496"/>
                    <a:pt x="95763" y="21496"/>
                  </a:cubicBezTo>
                  <a:cubicBezTo>
                    <a:pt x="135130" y="21545"/>
                    <a:pt x="159257" y="48998"/>
                    <a:pt x="162236" y="85387"/>
                  </a:cubicBezTo>
                  <a:lnTo>
                    <a:pt x="162236" y="85387"/>
                  </a:lnTo>
                  <a:close/>
                </a:path>
              </a:pathLst>
            </a:custGeom>
            <a:solidFill>
              <a:srgbClr val="404040"/>
            </a:solidFill>
            <a:ln w="4958" cap="flat">
              <a:noFill/>
              <a:prstDash val="solid"/>
              <a:miter/>
            </a:ln>
          </p:spPr>
          <p:txBody>
            <a:bodyPr rtlCol="0" anchor="ctr"/>
            <a:lstStyle/>
            <a:p>
              <a:endParaRPr lang="en-GB"/>
            </a:p>
          </p:txBody>
        </p:sp>
        <p:sp>
          <p:nvSpPr>
            <p:cNvPr id="8" name="Freeform: Shape 7">
              <a:extLst>
                <a:ext uri="{FF2B5EF4-FFF2-40B4-BE49-F238E27FC236}">
                  <a16:creationId xmlns:a16="http://schemas.microsoft.com/office/drawing/2014/main" id="{99F284A1-6DE5-B978-7C61-D862D45B6A6C}"/>
                </a:ext>
              </a:extLst>
            </p:cNvPr>
            <p:cNvSpPr/>
            <p:nvPr/>
          </p:nvSpPr>
          <p:spPr>
            <a:xfrm>
              <a:off x="3440612" y="964134"/>
              <a:ext cx="37927" cy="37133"/>
            </a:xfrm>
            <a:custGeom>
              <a:avLst/>
              <a:gdLst>
                <a:gd name="connsiteX0" fmla="*/ 37928 w 37927"/>
                <a:gd name="connsiteY0" fmla="*/ 18567 h 37133"/>
                <a:gd name="connsiteX1" fmla="*/ 18964 w 37927"/>
                <a:gd name="connsiteY1" fmla="*/ 0 h 37133"/>
                <a:gd name="connsiteX2" fmla="*/ 0 w 37927"/>
                <a:gd name="connsiteY2" fmla="*/ 18567 h 37133"/>
                <a:gd name="connsiteX3" fmla="*/ 18964 w 37927"/>
                <a:gd name="connsiteY3" fmla="*/ 37134 h 37133"/>
                <a:gd name="connsiteX4" fmla="*/ 37928 w 37927"/>
                <a:gd name="connsiteY4" fmla="*/ 18567 h 37133"/>
                <a:gd name="connsiteX5" fmla="*/ 37928 w 37927"/>
                <a:gd name="connsiteY5" fmla="*/ 18567 h 37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927" h="37133">
                  <a:moveTo>
                    <a:pt x="37928" y="18567"/>
                  </a:moveTo>
                  <a:cubicBezTo>
                    <a:pt x="37928" y="8191"/>
                    <a:pt x="30134" y="0"/>
                    <a:pt x="18964" y="0"/>
                  </a:cubicBezTo>
                  <a:cubicBezTo>
                    <a:pt x="7844" y="0"/>
                    <a:pt x="0" y="8191"/>
                    <a:pt x="0" y="18567"/>
                  </a:cubicBezTo>
                  <a:cubicBezTo>
                    <a:pt x="0" y="28942"/>
                    <a:pt x="7794" y="37134"/>
                    <a:pt x="18964" y="37134"/>
                  </a:cubicBezTo>
                  <a:cubicBezTo>
                    <a:pt x="30134" y="37134"/>
                    <a:pt x="37928" y="28992"/>
                    <a:pt x="37928" y="18567"/>
                  </a:cubicBezTo>
                  <a:lnTo>
                    <a:pt x="37928" y="18567"/>
                  </a:lnTo>
                  <a:close/>
                </a:path>
              </a:pathLst>
            </a:custGeom>
            <a:solidFill>
              <a:srgbClr val="404040"/>
            </a:solidFill>
            <a:ln w="4958" cap="flat">
              <a:noFill/>
              <a:prstDash val="solid"/>
              <a:miter/>
            </a:ln>
          </p:spPr>
          <p:txBody>
            <a:bodyPr rtlCol="0" anchor="ctr"/>
            <a:lstStyle/>
            <a:p>
              <a:endParaRPr lang="en-GB"/>
            </a:p>
          </p:txBody>
        </p:sp>
        <p:sp>
          <p:nvSpPr>
            <p:cNvPr id="9" name="Freeform: Shape 8">
              <a:extLst>
                <a:ext uri="{FF2B5EF4-FFF2-40B4-BE49-F238E27FC236}">
                  <a16:creationId xmlns:a16="http://schemas.microsoft.com/office/drawing/2014/main" id="{995AC71E-2387-7D31-D627-CD6D87DDEFDC}"/>
                </a:ext>
              </a:extLst>
            </p:cNvPr>
            <p:cNvSpPr/>
            <p:nvPr/>
          </p:nvSpPr>
          <p:spPr>
            <a:xfrm>
              <a:off x="3224413" y="1019586"/>
              <a:ext cx="189341" cy="191624"/>
            </a:xfrm>
            <a:custGeom>
              <a:avLst/>
              <a:gdLst>
                <a:gd name="connsiteX0" fmla="*/ 28545 w 189341"/>
                <a:gd name="connsiteY0" fmla="*/ 95862 h 191624"/>
                <a:gd name="connsiteX1" fmla="*/ 97252 w 189341"/>
                <a:gd name="connsiteY1" fmla="*/ 24176 h 191624"/>
                <a:gd name="connsiteX2" fmla="*/ 161144 w 189341"/>
                <a:gd name="connsiteY2" fmla="*/ 63147 h 191624"/>
                <a:gd name="connsiteX3" fmla="*/ 189341 w 189341"/>
                <a:gd name="connsiteY3" fmla="*/ 63147 h 191624"/>
                <a:gd name="connsiteX4" fmla="*/ 97649 w 189341"/>
                <a:gd name="connsiteY4" fmla="*/ 0 h 191624"/>
                <a:gd name="connsiteX5" fmla="*/ 0 w 189341"/>
                <a:gd name="connsiteY5" fmla="*/ 95812 h 191624"/>
                <a:gd name="connsiteX6" fmla="*/ 97649 w 189341"/>
                <a:gd name="connsiteY6" fmla="*/ 191625 h 191624"/>
                <a:gd name="connsiteX7" fmla="*/ 189341 w 189341"/>
                <a:gd name="connsiteY7" fmla="*/ 128478 h 191624"/>
                <a:gd name="connsiteX8" fmla="*/ 161144 w 189341"/>
                <a:gd name="connsiteY8" fmla="*/ 128478 h 191624"/>
                <a:gd name="connsiteX9" fmla="*/ 97252 w 189341"/>
                <a:gd name="connsiteY9" fmla="*/ 167448 h 191624"/>
                <a:gd name="connsiteX10" fmla="*/ 28545 w 189341"/>
                <a:gd name="connsiteY10" fmla="*/ 95862 h 191624"/>
                <a:gd name="connsiteX11" fmla="*/ 28545 w 189341"/>
                <a:gd name="connsiteY11" fmla="*/ 95862 h 191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9341" h="191624">
                  <a:moveTo>
                    <a:pt x="28545" y="95862"/>
                  </a:moveTo>
                  <a:cubicBezTo>
                    <a:pt x="28545" y="58729"/>
                    <a:pt x="53814" y="24176"/>
                    <a:pt x="97252" y="24176"/>
                  </a:cubicBezTo>
                  <a:cubicBezTo>
                    <a:pt x="129570" y="24176"/>
                    <a:pt x="150719" y="41254"/>
                    <a:pt x="161144" y="63147"/>
                  </a:cubicBezTo>
                  <a:lnTo>
                    <a:pt x="189341" y="63147"/>
                  </a:lnTo>
                  <a:cubicBezTo>
                    <a:pt x="177476" y="27503"/>
                    <a:pt x="143669" y="0"/>
                    <a:pt x="97649" y="0"/>
                  </a:cubicBezTo>
                  <a:cubicBezTo>
                    <a:pt x="38226" y="0"/>
                    <a:pt x="0" y="43438"/>
                    <a:pt x="0" y="95812"/>
                  </a:cubicBezTo>
                  <a:cubicBezTo>
                    <a:pt x="0" y="148187"/>
                    <a:pt x="38226" y="191625"/>
                    <a:pt x="97649" y="191625"/>
                  </a:cubicBezTo>
                  <a:cubicBezTo>
                    <a:pt x="143669" y="191625"/>
                    <a:pt x="177476" y="164122"/>
                    <a:pt x="189341" y="128478"/>
                  </a:cubicBezTo>
                  <a:lnTo>
                    <a:pt x="161144" y="128478"/>
                  </a:lnTo>
                  <a:cubicBezTo>
                    <a:pt x="150719" y="150768"/>
                    <a:pt x="130712" y="167448"/>
                    <a:pt x="97252" y="167448"/>
                  </a:cubicBezTo>
                  <a:cubicBezTo>
                    <a:pt x="53814" y="167498"/>
                    <a:pt x="28545" y="133343"/>
                    <a:pt x="28545" y="95862"/>
                  </a:cubicBezTo>
                  <a:lnTo>
                    <a:pt x="28545" y="95862"/>
                  </a:lnTo>
                  <a:close/>
                </a:path>
              </a:pathLst>
            </a:custGeom>
            <a:solidFill>
              <a:srgbClr val="404040"/>
            </a:solidFill>
            <a:ln w="4958" cap="flat">
              <a:noFill/>
              <a:prstDash val="solid"/>
              <a:miter/>
            </a:ln>
          </p:spPr>
          <p:txBody>
            <a:bodyPr rtlCol="0" anchor="ctr"/>
            <a:lstStyle/>
            <a:p>
              <a:endParaRPr lang="en-GB"/>
            </a:p>
          </p:txBody>
        </p:sp>
        <p:sp>
          <p:nvSpPr>
            <p:cNvPr id="11" name="Freeform: Shape 10">
              <a:extLst>
                <a:ext uri="{FF2B5EF4-FFF2-40B4-BE49-F238E27FC236}">
                  <a16:creationId xmlns:a16="http://schemas.microsoft.com/office/drawing/2014/main" id="{25498315-F68E-4E8D-42CA-4C74D8064C60}"/>
                </a:ext>
              </a:extLst>
            </p:cNvPr>
            <p:cNvSpPr/>
            <p:nvPr/>
          </p:nvSpPr>
          <p:spPr>
            <a:xfrm>
              <a:off x="3004491" y="1019636"/>
              <a:ext cx="197582" cy="191624"/>
            </a:xfrm>
            <a:custGeom>
              <a:avLst/>
              <a:gdLst>
                <a:gd name="connsiteX0" fmla="*/ 197582 w 197582"/>
                <a:gd name="connsiteY0" fmla="*/ 95812 h 191624"/>
                <a:gd name="connsiteX1" fmla="*/ 98791 w 197582"/>
                <a:gd name="connsiteY1" fmla="*/ 0 h 191624"/>
                <a:gd name="connsiteX2" fmla="*/ 0 w 197582"/>
                <a:gd name="connsiteY2" fmla="*/ 95812 h 191624"/>
                <a:gd name="connsiteX3" fmla="*/ 98791 w 197582"/>
                <a:gd name="connsiteY3" fmla="*/ 191625 h 191624"/>
                <a:gd name="connsiteX4" fmla="*/ 197582 w 197582"/>
                <a:gd name="connsiteY4" fmla="*/ 95812 h 191624"/>
                <a:gd name="connsiteX5" fmla="*/ 197582 w 197582"/>
                <a:gd name="connsiteY5" fmla="*/ 95812 h 191624"/>
                <a:gd name="connsiteX6" fmla="*/ 169385 w 197582"/>
                <a:gd name="connsiteY6" fmla="*/ 95812 h 191624"/>
                <a:gd name="connsiteX7" fmla="*/ 98841 w 197582"/>
                <a:gd name="connsiteY7" fmla="*/ 167498 h 191624"/>
                <a:gd name="connsiteX8" fmla="*/ 28297 w 197582"/>
                <a:gd name="connsiteY8" fmla="*/ 95812 h 191624"/>
                <a:gd name="connsiteX9" fmla="*/ 98841 w 197582"/>
                <a:gd name="connsiteY9" fmla="*/ 24127 h 191624"/>
                <a:gd name="connsiteX10" fmla="*/ 169385 w 197582"/>
                <a:gd name="connsiteY10" fmla="*/ 95812 h 191624"/>
                <a:gd name="connsiteX11" fmla="*/ 169385 w 197582"/>
                <a:gd name="connsiteY11" fmla="*/ 95812 h 191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97582" h="191624">
                  <a:moveTo>
                    <a:pt x="197582" y="95812"/>
                  </a:moveTo>
                  <a:cubicBezTo>
                    <a:pt x="197582" y="45672"/>
                    <a:pt x="159357" y="0"/>
                    <a:pt x="98791" y="0"/>
                  </a:cubicBezTo>
                  <a:cubicBezTo>
                    <a:pt x="38275" y="0"/>
                    <a:pt x="0" y="45672"/>
                    <a:pt x="0" y="95812"/>
                  </a:cubicBezTo>
                  <a:cubicBezTo>
                    <a:pt x="0" y="145953"/>
                    <a:pt x="38226" y="191625"/>
                    <a:pt x="98791" y="191625"/>
                  </a:cubicBezTo>
                  <a:cubicBezTo>
                    <a:pt x="159357" y="191575"/>
                    <a:pt x="197582" y="145903"/>
                    <a:pt x="197582" y="95812"/>
                  </a:cubicBezTo>
                  <a:lnTo>
                    <a:pt x="197582" y="95812"/>
                  </a:lnTo>
                  <a:close/>
                  <a:moveTo>
                    <a:pt x="169385" y="95812"/>
                  </a:moveTo>
                  <a:cubicBezTo>
                    <a:pt x="169385" y="132946"/>
                    <a:pt x="143024" y="167498"/>
                    <a:pt x="98841" y="167498"/>
                  </a:cubicBezTo>
                  <a:cubicBezTo>
                    <a:pt x="55005" y="167498"/>
                    <a:pt x="28297" y="132946"/>
                    <a:pt x="28297" y="95812"/>
                  </a:cubicBezTo>
                  <a:cubicBezTo>
                    <a:pt x="28297" y="59026"/>
                    <a:pt x="55055" y="24127"/>
                    <a:pt x="98841" y="24127"/>
                  </a:cubicBezTo>
                  <a:cubicBezTo>
                    <a:pt x="143024" y="24127"/>
                    <a:pt x="169385" y="59026"/>
                    <a:pt x="169385" y="95812"/>
                  </a:cubicBezTo>
                  <a:lnTo>
                    <a:pt x="169385" y="95812"/>
                  </a:lnTo>
                  <a:close/>
                </a:path>
              </a:pathLst>
            </a:custGeom>
            <a:solidFill>
              <a:srgbClr val="404040"/>
            </a:solidFill>
            <a:ln w="4958" cap="flat">
              <a:noFill/>
              <a:prstDash val="solid"/>
              <a:miter/>
            </a:ln>
          </p:spPr>
          <p:txBody>
            <a:bodyPr rtlCol="0" anchor="ctr"/>
            <a:lstStyle/>
            <a:p>
              <a:endParaRPr lang="en-GB"/>
            </a:p>
          </p:txBody>
        </p:sp>
        <p:sp>
          <p:nvSpPr>
            <p:cNvPr id="12" name="Freeform: Shape 11">
              <a:extLst>
                <a:ext uri="{FF2B5EF4-FFF2-40B4-BE49-F238E27FC236}">
                  <a16:creationId xmlns:a16="http://schemas.microsoft.com/office/drawing/2014/main" id="{EAD406E3-8CEC-BD12-E367-A0E647BE78E0}"/>
                </a:ext>
              </a:extLst>
            </p:cNvPr>
            <p:cNvSpPr/>
            <p:nvPr/>
          </p:nvSpPr>
          <p:spPr>
            <a:xfrm>
              <a:off x="2802143" y="941645"/>
              <a:ext cx="179362" cy="270310"/>
            </a:xfrm>
            <a:custGeom>
              <a:avLst/>
              <a:gdLst>
                <a:gd name="connsiteX0" fmla="*/ 36389 w 179362"/>
                <a:gd name="connsiteY0" fmla="*/ 68310 h 270310"/>
                <a:gd name="connsiteX1" fmla="*/ 88018 w 179362"/>
                <a:gd name="connsiteY1" fmla="*/ 24127 h 270310"/>
                <a:gd name="connsiteX2" fmla="*/ 141485 w 179362"/>
                <a:gd name="connsiteY2" fmla="*/ 70544 h 270310"/>
                <a:gd name="connsiteX3" fmla="*/ 168590 w 179362"/>
                <a:gd name="connsiteY3" fmla="*/ 70544 h 270310"/>
                <a:gd name="connsiteX4" fmla="*/ 88366 w 179362"/>
                <a:gd name="connsiteY4" fmla="*/ 0 h 270310"/>
                <a:gd name="connsiteX5" fmla="*/ 7794 w 179362"/>
                <a:gd name="connsiteY5" fmla="*/ 69054 h 270310"/>
                <a:gd name="connsiteX6" fmla="*/ 73125 w 179362"/>
                <a:gd name="connsiteY6" fmla="*/ 137761 h 270310"/>
                <a:gd name="connsiteX7" fmla="*/ 105443 w 179362"/>
                <a:gd name="connsiteY7" fmla="*/ 147045 h 270310"/>
                <a:gd name="connsiteX8" fmla="*/ 150768 w 179362"/>
                <a:gd name="connsiteY8" fmla="*/ 196440 h 270310"/>
                <a:gd name="connsiteX9" fmla="*/ 91345 w 179362"/>
                <a:gd name="connsiteY9" fmla="*/ 246183 h 270310"/>
                <a:gd name="connsiteX10" fmla="*/ 28198 w 179362"/>
                <a:gd name="connsiteY10" fmla="*/ 193462 h 270310"/>
                <a:gd name="connsiteX11" fmla="*/ 0 w 179362"/>
                <a:gd name="connsiteY11" fmla="*/ 193462 h 270310"/>
                <a:gd name="connsiteX12" fmla="*/ 90997 w 179362"/>
                <a:gd name="connsiteY12" fmla="*/ 270310 h 270310"/>
                <a:gd name="connsiteX13" fmla="*/ 179363 w 179362"/>
                <a:gd name="connsiteY13" fmla="*/ 194554 h 270310"/>
                <a:gd name="connsiteX14" fmla="*/ 114032 w 179362"/>
                <a:gd name="connsiteY14" fmla="*/ 122124 h 270310"/>
                <a:gd name="connsiteX15" fmla="*/ 83203 w 179362"/>
                <a:gd name="connsiteY15" fmla="*/ 112840 h 270310"/>
                <a:gd name="connsiteX16" fmla="*/ 36389 w 179362"/>
                <a:gd name="connsiteY16" fmla="*/ 68310 h 270310"/>
                <a:gd name="connsiteX17" fmla="*/ 36389 w 179362"/>
                <a:gd name="connsiteY17" fmla="*/ 68310 h 270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79362" h="270310">
                  <a:moveTo>
                    <a:pt x="36389" y="68310"/>
                  </a:moveTo>
                  <a:cubicBezTo>
                    <a:pt x="36389" y="40807"/>
                    <a:pt x="56792" y="24127"/>
                    <a:pt x="88018" y="24127"/>
                  </a:cubicBezTo>
                  <a:cubicBezTo>
                    <a:pt x="118847" y="24127"/>
                    <a:pt x="138159" y="43438"/>
                    <a:pt x="141485" y="70544"/>
                  </a:cubicBezTo>
                  <a:lnTo>
                    <a:pt x="168590" y="70544"/>
                  </a:lnTo>
                  <a:cubicBezTo>
                    <a:pt x="165264" y="30432"/>
                    <a:pt x="135925" y="0"/>
                    <a:pt x="88366" y="0"/>
                  </a:cubicBezTo>
                  <a:cubicBezTo>
                    <a:pt x="42694" y="0"/>
                    <a:pt x="7794" y="27503"/>
                    <a:pt x="7794" y="69054"/>
                  </a:cubicBezTo>
                  <a:cubicBezTo>
                    <a:pt x="7794" y="106536"/>
                    <a:pt x="34900" y="126592"/>
                    <a:pt x="73125" y="137761"/>
                  </a:cubicBezTo>
                  <a:lnTo>
                    <a:pt x="105443" y="147045"/>
                  </a:lnTo>
                  <a:cubicBezTo>
                    <a:pt x="132549" y="154839"/>
                    <a:pt x="150768" y="169682"/>
                    <a:pt x="150768" y="196440"/>
                  </a:cubicBezTo>
                  <a:cubicBezTo>
                    <a:pt x="150768" y="224291"/>
                    <a:pt x="128478" y="246183"/>
                    <a:pt x="91345" y="246183"/>
                  </a:cubicBezTo>
                  <a:cubicBezTo>
                    <a:pt x="54956" y="246183"/>
                    <a:pt x="33807" y="225035"/>
                    <a:pt x="28198" y="193462"/>
                  </a:cubicBezTo>
                  <a:lnTo>
                    <a:pt x="0" y="193462"/>
                  </a:lnTo>
                  <a:cubicBezTo>
                    <a:pt x="6702" y="239134"/>
                    <a:pt x="39715" y="270310"/>
                    <a:pt x="90997" y="270310"/>
                  </a:cubicBezTo>
                  <a:cubicBezTo>
                    <a:pt x="141882" y="270310"/>
                    <a:pt x="179363" y="239134"/>
                    <a:pt x="179363" y="194554"/>
                  </a:cubicBezTo>
                  <a:cubicBezTo>
                    <a:pt x="179363" y="154442"/>
                    <a:pt x="154491" y="133641"/>
                    <a:pt x="114032" y="122124"/>
                  </a:cubicBezTo>
                  <a:lnTo>
                    <a:pt x="83203" y="112840"/>
                  </a:lnTo>
                  <a:cubicBezTo>
                    <a:pt x="55700" y="105096"/>
                    <a:pt x="36389" y="95068"/>
                    <a:pt x="36389" y="68310"/>
                  </a:cubicBezTo>
                  <a:lnTo>
                    <a:pt x="36389" y="68310"/>
                  </a:lnTo>
                  <a:close/>
                </a:path>
              </a:pathLst>
            </a:custGeom>
            <a:solidFill>
              <a:srgbClr val="404040"/>
            </a:solidFill>
            <a:ln w="4958" cap="flat">
              <a:noFill/>
              <a:prstDash val="solid"/>
              <a:miter/>
            </a:ln>
          </p:spPr>
          <p:txBody>
            <a:bodyPr rtlCol="0" anchor="ctr"/>
            <a:lstStyle/>
            <a:p>
              <a:endParaRPr lang="en-GB"/>
            </a:p>
          </p:txBody>
        </p:sp>
        <p:sp>
          <p:nvSpPr>
            <p:cNvPr id="13" name="Freeform: Shape 12">
              <a:extLst>
                <a:ext uri="{FF2B5EF4-FFF2-40B4-BE49-F238E27FC236}">
                  <a16:creationId xmlns:a16="http://schemas.microsoft.com/office/drawing/2014/main" id="{5C5FF747-2764-371B-01B8-9F099B092FC4}"/>
                </a:ext>
              </a:extLst>
            </p:cNvPr>
            <p:cNvSpPr/>
            <p:nvPr/>
          </p:nvSpPr>
          <p:spPr>
            <a:xfrm>
              <a:off x="2428624" y="1024054"/>
              <a:ext cx="279246" cy="182738"/>
            </a:xfrm>
            <a:custGeom>
              <a:avLst/>
              <a:gdLst>
                <a:gd name="connsiteX0" fmla="*/ 219426 w 279246"/>
                <a:gd name="connsiteY0" fmla="*/ 182739 h 182738"/>
                <a:gd name="connsiteX1" fmla="*/ 279246 w 279246"/>
                <a:gd name="connsiteY1" fmla="*/ 0 h 182738"/>
                <a:gd name="connsiteX2" fmla="*/ 251396 w 279246"/>
                <a:gd name="connsiteY2" fmla="*/ 0 h 182738"/>
                <a:gd name="connsiteX3" fmla="*/ 208305 w 279246"/>
                <a:gd name="connsiteY3" fmla="*/ 143719 h 182738"/>
                <a:gd name="connsiteX4" fmla="*/ 149279 w 279246"/>
                <a:gd name="connsiteY4" fmla="*/ 0 h 182738"/>
                <a:gd name="connsiteX5" fmla="*/ 129967 w 279246"/>
                <a:gd name="connsiteY5" fmla="*/ 0 h 182738"/>
                <a:gd name="connsiteX6" fmla="*/ 70891 w 279246"/>
                <a:gd name="connsiteY6" fmla="*/ 143719 h 182738"/>
                <a:gd name="connsiteX7" fmla="*/ 27850 w 279246"/>
                <a:gd name="connsiteY7" fmla="*/ 0 h 182738"/>
                <a:gd name="connsiteX8" fmla="*/ 0 w 279246"/>
                <a:gd name="connsiteY8" fmla="*/ 0 h 182738"/>
                <a:gd name="connsiteX9" fmla="*/ 59771 w 279246"/>
                <a:gd name="connsiteY9" fmla="*/ 182739 h 182738"/>
                <a:gd name="connsiteX10" fmla="*/ 79827 w 279246"/>
                <a:gd name="connsiteY10" fmla="*/ 182739 h 182738"/>
                <a:gd name="connsiteX11" fmla="*/ 139598 w 279246"/>
                <a:gd name="connsiteY11" fmla="*/ 39368 h 182738"/>
                <a:gd name="connsiteX12" fmla="*/ 199369 w 279246"/>
                <a:gd name="connsiteY12" fmla="*/ 182739 h 182738"/>
                <a:gd name="connsiteX13" fmla="*/ 219426 w 279246"/>
                <a:gd name="connsiteY13" fmla="*/ 182739 h 182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9246" h="182738">
                  <a:moveTo>
                    <a:pt x="219426" y="182739"/>
                  </a:moveTo>
                  <a:lnTo>
                    <a:pt x="279246" y="0"/>
                  </a:lnTo>
                  <a:lnTo>
                    <a:pt x="251396" y="0"/>
                  </a:lnTo>
                  <a:lnTo>
                    <a:pt x="208305" y="143719"/>
                  </a:lnTo>
                  <a:lnTo>
                    <a:pt x="149279" y="0"/>
                  </a:lnTo>
                  <a:lnTo>
                    <a:pt x="129967" y="0"/>
                  </a:lnTo>
                  <a:lnTo>
                    <a:pt x="70891" y="143719"/>
                  </a:lnTo>
                  <a:lnTo>
                    <a:pt x="27850" y="0"/>
                  </a:lnTo>
                  <a:lnTo>
                    <a:pt x="0" y="0"/>
                  </a:lnTo>
                  <a:lnTo>
                    <a:pt x="59771" y="182739"/>
                  </a:lnTo>
                  <a:lnTo>
                    <a:pt x="79827" y="182739"/>
                  </a:lnTo>
                  <a:lnTo>
                    <a:pt x="139598" y="39368"/>
                  </a:lnTo>
                  <a:lnTo>
                    <a:pt x="199369" y="182739"/>
                  </a:lnTo>
                  <a:lnTo>
                    <a:pt x="219426" y="182739"/>
                  </a:lnTo>
                  <a:close/>
                </a:path>
              </a:pathLst>
            </a:custGeom>
            <a:solidFill>
              <a:srgbClr val="404040"/>
            </a:solidFill>
            <a:ln w="4958" cap="flat">
              <a:noFill/>
              <a:prstDash val="solid"/>
              <a:miter/>
            </a:ln>
          </p:spPr>
          <p:txBody>
            <a:bodyPr rtlCol="0" anchor="ctr"/>
            <a:lstStyle/>
            <a:p>
              <a:endParaRPr lang="en-GB"/>
            </a:p>
          </p:txBody>
        </p:sp>
        <p:sp>
          <p:nvSpPr>
            <p:cNvPr id="14" name="Freeform: Shape 13">
              <a:extLst>
                <a:ext uri="{FF2B5EF4-FFF2-40B4-BE49-F238E27FC236}">
                  <a16:creationId xmlns:a16="http://schemas.microsoft.com/office/drawing/2014/main" id="{924E5C99-9B7B-EDBF-040D-FC7B9AB62F61}"/>
                </a:ext>
              </a:extLst>
            </p:cNvPr>
            <p:cNvSpPr/>
            <p:nvPr/>
          </p:nvSpPr>
          <p:spPr>
            <a:xfrm>
              <a:off x="2203638" y="1019586"/>
              <a:ext cx="197880" cy="191624"/>
            </a:xfrm>
            <a:custGeom>
              <a:avLst/>
              <a:gdLst>
                <a:gd name="connsiteX0" fmla="*/ 197880 w 197880"/>
                <a:gd name="connsiteY0" fmla="*/ 187207 h 191624"/>
                <a:gd name="connsiteX1" fmla="*/ 197880 w 197880"/>
                <a:gd name="connsiteY1" fmla="*/ 4468 h 191624"/>
                <a:gd name="connsiteX2" fmla="*/ 169682 w 197880"/>
                <a:gd name="connsiteY2" fmla="*/ 4468 h 191624"/>
                <a:gd name="connsiteX3" fmla="*/ 169682 w 197880"/>
                <a:gd name="connsiteY3" fmla="*/ 41601 h 191624"/>
                <a:gd name="connsiteX4" fmla="*/ 93579 w 197880"/>
                <a:gd name="connsiteY4" fmla="*/ 0 h 191624"/>
                <a:gd name="connsiteX5" fmla="*/ 0 w 197880"/>
                <a:gd name="connsiteY5" fmla="*/ 95812 h 191624"/>
                <a:gd name="connsiteX6" fmla="*/ 93579 w 197880"/>
                <a:gd name="connsiteY6" fmla="*/ 191625 h 191624"/>
                <a:gd name="connsiteX7" fmla="*/ 170080 w 197880"/>
                <a:gd name="connsiteY7" fmla="*/ 150421 h 191624"/>
                <a:gd name="connsiteX8" fmla="*/ 170080 w 197880"/>
                <a:gd name="connsiteY8" fmla="*/ 187157 h 191624"/>
                <a:gd name="connsiteX9" fmla="*/ 197880 w 197880"/>
                <a:gd name="connsiteY9" fmla="*/ 187157 h 191624"/>
                <a:gd name="connsiteX10" fmla="*/ 197880 w 197880"/>
                <a:gd name="connsiteY10" fmla="*/ 187207 h 191624"/>
                <a:gd name="connsiteX11" fmla="*/ 168888 w 197880"/>
                <a:gd name="connsiteY11" fmla="*/ 95862 h 191624"/>
                <a:gd name="connsiteX12" fmla="*/ 98344 w 197880"/>
                <a:gd name="connsiteY12" fmla="*/ 167895 h 191624"/>
                <a:gd name="connsiteX13" fmla="*/ 28893 w 197880"/>
                <a:gd name="connsiteY13" fmla="*/ 95862 h 191624"/>
                <a:gd name="connsiteX14" fmla="*/ 98344 w 197880"/>
                <a:gd name="connsiteY14" fmla="*/ 23829 h 191624"/>
                <a:gd name="connsiteX15" fmla="*/ 168888 w 197880"/>
                <a:gd name="connsiteY15" fmla="*/ 95862 h 191624"/>
                <a:gd name="connsiteX16" fmla="*/ 168888 w 197880"/>
                <a:gd name="connsiteY16" fmla="*/ 95862 h 191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97880" h="191624">
                  <a:moveTo>
                    <a:pt x="197880" y="187207"/>
                  </a:moveTo>
                  <a:lnTo>
                    <a:pt x="197880" y="4468"/>
                  </a:lnTo>
                  <a:lnTo>
                    <a:pt x="169682" y="4468"/>
                  </a:lnTo>
                  <a:lnTo>
                    <a:pt x="169682" y="41601"/>
                  </a:lnTo>
                  <a:cubicBezTo>
                    <a:pt x="159654" y="20453"/>
                    <a:pt x="130712" y="0"/>
                    <a:pt x="93579" y="0"/>
                  </a:cubicBezTo>
                  <a:cubicBezTo>
                    <a:pt x="37531" y="0"/>
                    <a:pt x="0" y="45325"/>
                    <a:pt x="0" y="95812"/>
                  </a:cubicBezTo>
                  <a:cubicBezTo>
                    <a:pt x="0" y="146300"/>
                    <a:pt x="37481" y="191625"/>
                    <a:pt x="93579" y="191625"/>
                  </a:cubicBezTo>
                  <a:cubicBezTo>
                    <a:pt x="130712" y="191625"/>
                    <a:pt x="158959" y="170824"/>
                    <a:pt x="170080" y="150421"/>
                  </a:cubicBezTo>
                  <a:lnTo>
                    <a:pt x="170080" y="187157"/>
                  </a:lnTo>
                  <a:lnTo>
                    <a:pt x="197880" y="187157"/>
                  </a:lnTo>
                  <a:lnTo>
                    <a:pt x="197880" y="187207"/>
                  </a:lnTo>
                  <a:close/>
                  <a:moveTo>
                    <a:pt x="168888" y="95862"/>
                  </a:moveTo>
                  <a:cubicBezTo>
                    <a:pt x="168888" y="141931"/>
                    <a:pt x="133591" y="167895"/>
                    <a:pt x="98344" y="167895"/>
                  </a:cubicBezTo>
                  <a:cubicBezTo>
                    <a:pt x="55998" y="167895"/>
                    <a:pt x="28893" y="134832"/>
                    <a:pt x="28893" y="95862"/>
                  </a:cubicBezTo>
                  <a:cubicBezTo>
                    <a:pt x="28893" y="56892"/>
                    <a:pt x="55998" y="23829"/>
                    <a:pt x="98344" y="23829"/>
                  </a:cubicBezTo>
                  <a:cubicBezTo>
                    <a:pt x="133641" y="23779"/>
                    <a:pt x="168888" y="49793"/>
                    <a:pt x="168888" y="95862"/>
                  </a:cubicBezTo>
                  <a:lnTo>
                    <a:pt x="168888" y="95862"/>
                  </a:lnTo>
                  <a:close/>
                </a:path>
              </a:pathLst>
            </a:custGeom>
            <a:solidFill>
              <a:srgbClr val="404040"/>
            </a:solidFill>
            <a:ln w="4958" cap="flat">
              <a:noFill/>
              <a:prstDash val="solid"/>
              <a:miter/>
            </a:ln>
          </p:spPr>
          <p:txBody>
            <a:bodyPr rtlCol="0" anchor="ctr"/>
            <a:lstStyle/>
            <a:p>
              <a:endParaRPr lang="en-GB"/>
            </a:p>
          </p:txBody>
        </p:sp>
        <p:sp>
          <p:nvSpPr>
            <p:cNvPr id="15" name="Freeform: Shape 14">
              <a:extLst>
                <a:ext uri="{FF2B5EF4-FFF2-40B4-BE49-F238E27FC236}">
                  <a16:creationId xmlns:a16="http://schemas.microsoft.com/office/drawing/2014/main" id="{572D9FB9-B3F4-7318-B4EF-DB37E8E62AD5}"/>
                </a:ext>
              </a:extLst>
            </p:cNvPr>
            <p:cNvSpPr/>
            <p:nvPr/>
          </p:nvSpPr>
          <p:spPr>
            <a:xfrm>
              <a:off x="2037381" y="946858"/>
              <a:ext cx="157817" cy="259934"/>
            </a:xfrm>
            <a:custGeom>
              <a:avLst/>
              <a:gdLst>
                <a:gd name="connsiteX0" fmla="*/ 0 w 157817"/>
                <a:gd name="connsiteY0" fmla="*/ 259935 h 259934"/>
                <a:gd name="connsiteX1" fmla="*/ 157818 w 157817"/>
                <a:gd name="connsiteY1" fmla="*/ 259935 h 259934"/>
                <a:gd name="connsiteX2" fmla="*/ 157818 w 157817"/>
                <a:gd name="connsiteY2" fmla="*/ 233921 h 259934"/>
                <a:gd name="connsiteX3" fmla="*/ 29737 w 157817"/>
                <a:gd name="connsiteY3" fmla="*/ 233921 h 259934"/>
                <a:gd name="connsiteX4" fmla="*/ 29737 w 157817"/>
                <a:gd name="connsiteY4" fmla="*/ 0 h 259934"/>
                <a:gd name="connsiteX5" fmla="*/ 0 w 157817"/>
                <a:gd name="connsiteY5" fmla="*/ 0 h 259934"/>
                <a:gd name="connsiteX6" fmla="*/ 0 w 157817"/>
                <a:gd name="connsiteY6" fmla="*/ 259935 h 259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7817" h="259934">
                  <a:moveTo>
                    <a:pt x="0" y="259935"/>
                  </a:moveTo>
                  <a:lnTo>
                    <a:pt x="157818" y="259935"/>
                  </a:lnTo>
                  <a:lnTo>
                    <a:pt x="157818" y="233921"/>
                  </a:lnTo>
                  <a:lnTo>
                    <a:pt x="29737" y="233921"/>
                  </a:lnTo>
                  <a:lnTo>
                    <a:pt x="29737" y="0"/>
                  </a:lnTo>
                  <a:lnTo>
                    <a:pt x="0" y="0"/>
                  </a:lnTo>
                  <a:lnTo>
                    <a:pt x="0" y="259935"/>
                  </a:lnTo>
                  <a:close/>
                </a:path>
              </a:pathLst>
            </a:custGeom>
            <a:solidFill>
              <a:srgbClr val="404040"/>
            </a:solidFill>
            <a:ln w="4958" cap="flat">
              <a:noFill/>
              <a:prstDash val="solid"/>
              <a:miter/>
            </a:ln>
          </p:spPr>
          <p:txBody>
            <a:bodyPr rtlCol="0" anchor="ctr"/>
            <a:lstStyle/>
            <a:p>
              <a:endParaRPr lang="en-GB"/>
            </a:p>
          </p:txBody>
        </p:sp>
        <p:sp>
          <p:nvSpPr>
            <p:cNvPr id="16" name="Freeform: Shape 15">
              <a:extLst>
                <a:ext uri="{FF2B5EF4-FFF2-40B4-BE49-F238E27FC236}">
                  <a16:creationId xmlns:a16="http://schemas.microsoft.com/office/drawing/2014/main" id="{DB150E82-5274-2574-8FBF-D8730B92D341}"/>
                </a:ext>
              </a:extLst>
            </p:cNvPr>
            <p:cNvSpPr/>
            <p:nvPr/>
          </p:nvSpPr>
          <p:spPr>
            <a:xfrm>
              <a:off x="3445129" y="1024054"/>
              <a:ext cx="28991" cy="182738"/>
            </a:xfrm>
            <a:custGeom>
              <a:avLst/>
              <a:gdLst>
                <a:gd name="connsiteX0" fmla="*/ 28992 w 28991"/>
                <a:gd name="connsiteY0" fmla="*/ 0 h 182738"/>
                <a:gd name="connsiteX1" fmla="*/ 0 w 28991"/>
                <a:gd name="connsiteY1" fmla="*/ 0 h 182738"/>
                <a:gd name="connsiteX2" fmla="*/ 0 w 28991"/>
                <a:gd name="connsiteY2" fmla="*/ 182739 h 182738"/>
                <a:gd name="connsiteX3" fmla="*/ 28992 w 28991"/>
                <a:gd name="connsiteY3" fmla="*/ 182739 h 182738"/>
                <a:gd name="connsiteX4" fmla="*/ 28992 w 28991"/>
                <a:gd name="connsiteY4" fmla="*/ 0 h 1827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91" h="182738">
                  <a:moveTo>
                    <a:pt x="28992" y="0"/>
                  </a:moveTo>
                  <a:lnTo>
                    <a:pt x="0" y="0"/>
                  </a:lnTo>
                  <a:lnTo>
                    <a:pt x="0" y="182739"/>
                  </a:lnTo>
                  <a:lnTo>
                    <a:pt x="28992" y="182739"/>
                  </a:lnTo>
                  <a:lnTo>
                    <a:pt x="28992" y="0"/>
                  </a:lnTo>
                  <a:close/>
                </a:path>
              </a:pathLst>
            </a:custGeom>
            <a:solidFill>
              <a:srgbClr val="404040"/>
            </a:solidFill>
            <a:ln w="4958" cap="flat">
              <a:noFill/>
              <a:prstDash val="solid"/>
              <a:miter/>
            </a:ln>
          </p:spPr>
          <p:txBody>
            <a:bodyPr rtlCol="0" anchor="ctr"/>
            <a:lstStyle/>
            <a:p>
              <a:endParaRPr lang="en-GB"/>
            </a:p>
          </p:txBody>
        </p:sp>
        <p:sp>
          <p:nvSpPr>
            <p:cNvPr id="17" name="Freeform: Shape 16">
              <a:extLst>
                <a:ext uri="{FF2B5EF4-FFF2-40B4-BE49-F238E27FC236}">
                  <a16:creationId xmlns:a16="http://schemas.microsoft.com/office/drawing/2014/main" id="{6BA571CE-6360-7528-684D-62C0B6DEEB3F}"/>
                </a:ext>
              </a:extLst>
            </p:cNvPr>
            <p:cNvSpPr/>
            <p:nvPr/>
          </p:nvSpPr>
          <p:spPr>
            <a:xfrm>
              <a:off x="2037381" y="1300172"/>
              <a:ext cx="1876832" cy="271054"/>
            </a:xfrm>
            <a:custGeom>
              <a:avLst/>
              <a:gdLst>
                <a:gd name="connsiteX0" fmla="*/ 1070469 w 1876832"/>
                <a:gd name="connsiteY0" fmla="*/ 25269 h 271054"/>
                <a:gd name="connsiteX1" fmla="*/ 1070469 w 1876832"/>
                <a:gd name="connsiteY1" fmla="*/ 83203 h 271054"/>
                <a:gd name="connsiteX2" fmla="*/ 1032988 w 1876832"/>
                <a:gd name="connsiteY2" fmla="*/ 83203 h 271054"/>
                <a:gd name="connsiteX3" fmla="*/ 1032988 w 1876832"/>
                <a:gd name="connsiteY3" fmla="*/ 107330 h 271054"/>
                <a:gd name="connsiteX4" fmla="*/ 1070469 w 1876832"/>
                <a:gd name="connsiteY4" fmla="*/ 107330 h 271054"/>
                <a:gd name="connsiteX5" fmla="*/ 1070469 w 1876832"/>
                <a:gd name="connsiteY5" fmla="*/ 200164 h 271054"/>
                <a:gd name="connsiteX6" fmla="*/ 1124332 w 1876832"/>
                <a:gd name="connsiteY6" fmla="*/ 270360 h 271054"/>
                <a:gd name="connsiteX7" fmla="*/ 1152530 w 1876832"/>
                <a:gd name="connsiteY7" fmla="*/ 265892 h 271054"/>
                <a:gd name="connsiteX8" fmla="*/ 1152530 w 1876832"/>
                <a:gd name="connsiteY8" fmla="*/ 242510 h 271054"/>
                <a:gd name="connsiteX9" fmla="*/ 1130637 w 1876832"/>
                <a:gd name="connsiteY9" fmla="*/ 245836 h 271054"/>
                <a:gd name="connsiteX10" fmla="*/ 1099461 w 1876832"/>
                <a:gd name="connsiteY10" fmla="*/ 209447 h 271054"/>
                <a:gd name="connsiteX11" fmla="*/ 1099461 w 1876832"/>
                <a:gd name="connsiteY11" fmla="*/ 107330 h 271054"/>
                <a:gd name="connsiteX12" fmla="*/ 1154764 w 1876832"/>
                <a:gd name="connsiteY12" fmla="*/ 107330 h 271054"/>
                <a:gd name="connsiteX13" fmla="*/ 1154764 w 1876832"/>
                <a:gd name="connsiteY13" fmla="*/ 83203 h 271054"/>
                <a:gd name="connsiteX14" fmla="*/ 1099461 w 1876832"/>
                <a:gd name="connsiteY14" fmla="*/ 83203 h 271054"/>
                <a:gd name="connsiteX15" fmla="*/ 1099461 w 1876832"/>
                <a:gd name="connsiteY15" fmla="*/ 25269 h 271054"/>
                <a:gd name="connsiteX16" fmla="*/ 1070469 w 1876832"/>
                <a:gd name="connsiteY16" fmla="*/ 25269 h 271054"/>
                <a:gd name="connsiteX17" fmla="*/ 1070469 w 1876832"/>
                <a:gd name="connsiteY17" fmla="*/ 25269 h 271054"/>
                <a:gd name="connsiteX18" fmla="*/ 1024151 w 1876832"/>
                <a:gd name="connsiteY18" fmla="*/ 174547 h 271054"/>
                <a:gd name="connsiteX19" fmla="*/ 925360 w 1876832"/>
                <a:gd name="connsiteY19" fmla="*/ 78735 h 271054"/>
                <a:gd name="connsiteX20" fmla="*/ 826569 w 1876832"/>
                <a:gd name="connsiteY20" fmla="*/ 174547 h 271054"/>
                <a:gd name="connsiteX21" fmla="*/ 925360 w 1876832"/>
                <a:gd name="connsiteY21" fmla="*/ 270360 h 271054"/>
                <a:gd name="connsiteX22" fmla="*/ 1024151 w 1876832"/>
                <a:gd name="connsiteY22" fmla="*/ 174547 h 271054"/>
                <a:gd name="connsiteX23" fmla="*/ 1024151 w 1876832"/>
                <a:gd name="connsiteY23" fmla="*/ 174547 h 271054"/>
                <a:gd name="connsiteX24" fmla="*/ 995904 w 1876832"/>
                <a:gd name="connsiteY24" fmla="*/ 174547 h 271054"/>
                <a:gd name="connsiteX25" fmla="*/ 925360 w 1876832"/>
                <a:gd name="connsiteY25" fmla="*/ 246233 h 271054"/>
                <a:gd name="connsiteX26" fmla="*/ 854816 w 1876832"/>
                <a:gd name="connsiteY26" fmla="*/ 174547 h 271054"/>
                <a:gd name="connsiteX27" fmla="*/ 925360 w 1876832"/>
                <a:gd name="connsiteY27" fmla="*/ 102862 h 271054"/>
                <a:gd name="connsiteX28" fmla="*/ 995904 w 1876832"/>
                <a:gd name="connsiteY28" fmla="*/ 174547 h 271054"/>
                <a:gd name="connsiteX29" fmla="*/ 995904 w 1876832"/>
                <a:gd name="connsiteY29" fmla="*/ 174547 h 271054"/>
                <a:gd name="connsiteX30" fmla="*/ 644624 w 1876832"/>
                <a:gd name="connsiteY30" fmla="*/ 174547 h 271054"/>
                <a:gd name="connsiteX31" fmla="*/ 713331 w 1876832"/>
                <a:gd name="connsiteY31" fmla="*/ 102862 h 271054"/>
                <a:gd name="connsiteX32" fmla="*/ 777173 w 1876832"/>
                <a:gd name="connsiteY32" fmla="*/ 141832 h 271054"/>
                <a:gd name="connsiteX33" fmla="*/ 805371 w 1876832"/>
                <a:gd name="connsiteY33" fmla="*/ 141832 h 271054"/>
                <a:gd name="connsiteX34" fmla="*/ 713629 w 1876832"/>
                <a:gd name="connsiteY34" fmla="*/ 78685 h 271054"/>
                <a:gd name="connsiteX35" fmla="*/ 615980 w 1876832"/>
                <a:gd name="connsiteY35" fmla="*/ 174498 h 271054"/>
                <a:gd name="connsiteX36" fmla="*/ 713629 w 1876832"/>
                <a:gd name="connsiteY36" fmla="*/ 270310 h 271054"/>
                <a:gd name="connsiteX37" fmla="*/ 805371 w 1876832"/>
                <a:gd name="connsiteY37" fmla="*/ 207163 h 271054"/>
                <a:gd name="connsiteX38" fmla="*/ 777173 w 1876832"/>
                <a:gd name="connsiteY38" fmla="*/ 207163 h 271054"/>
                <a:gd name="connsiteX39" fmla="*/ 713331 w 1876832"/>
                <a:gd name="connsiteY39" fmla="*/ 246134 h 271054"/>
                <a:gd name="connsiteX40" fmla="*/ 644624 w 1876832"/>
                <a:gd name="connsiteY40" fmla="*/ 174547 h 271054"/>
                <a:gd name="connsiteX41" fmla="*/ 644624 w 1876832"/>
                <a:gd name="connsiteY41" fmla="*/ 174547 h 271054"/>
                <a:gd name="connsiteX42" fmla="*/ 450070 w 1876832"/>
                <a:gd name="connsiteY42" fmla="*/ 69054 h 271054"/>
                <a:gd name="connsiteX43" fmla="*/ 501700 w 1876832"/>
                <a:gd name="connsiteY43" fmla="*/ 24872 h 271054"/>
                <a:gd name="connsiteX44" fmla="*/ 555166 w 1876832"/>
                <a:gd name="connsiteY44" fmla="*/ 71288 h 271054"/>
                <a:gd name="connsiteX45" fmla="*/ 582272 w 1876832"/>
                <a:gd name="connsiteY45" fmla="*/ 71288 h 271054"/>
                <a:gd name="connsiteX46" fmla="*/ 502047 w 1876832"/>
                <a:gd name="connsiteY46" fmla="*/ 745 h 271054"/>
                <a:gd name="connsiteX47" fmla="*/ 421476 w 1876832"/>
                <a:gd name="connsiteY47" fmla="*/ 69799 h 271054"/>
                <a:gd name="connsiteX48" fmla="*/ 486807 w 1876832"/>
                <a:gd name="connsiteY48" fmla="*/ 138506 h 271054"/>
                <a:gd name="connsiteX49" fmla="*/ 519125 w 1876832"/>
                <a:gd name="connsiteY49" fmla="*/ 147789 h 271054"/>
                <a:gd name="connsiteX50" fmla="*/ 564400 w 1876832"/>
                <a:gd name="connsiteY50" fmla="*/ 197185 h 271054"/>
                <a:gd name="connsiteX51" fmla="*/ 504976 w 1876832"/>
                <a:gd name="connsiteY51" fmla="*/ 246928 h 271054"/>
                <a:gd name="connsiteX52" fmla="*/ 441830 w 1876832"/>
                <a:gd name="connsiteY52" fmla="*/ 194206 h 271054"/>
                <a:gd name="connsiteX53" fmla="*/ 413632 w 1876832"/>
                <a:gd name="connsiteY53" fmla="*/ 194206 h 271054"/>
                <a:gd name="connsiteX54" fmla="*/ 504629 w 1876832"/>
                <a:gd name="connsiteY54" fmla="*/ 271055 h 271054"/>
                <a:gd name="connsiteX55" fmla="*/ 592995 w 1876832"/>
                <a:gd name="connsiteY55" fmla="*/ 195299 h 271054"/>
                <a:gd name="connsiteX56" fmla="*/ 527614 w 1876832"/>
                <a:gd name="connsiteY56" fmla="*/ 122868 h 271054"/>
                <a:gd name="connsiteX57" fmla="*/ 496785 w 1876832"/>
                <a:gd name="connsiteY57" fmla="*/ 113585 h 271054"/>
                <a:gd name="connsiteX58" fmla="*/ 450070 w 1876832"/>
                <a:gd name="connsiteY58" fmla="*/ 69054 h 271054"/>
                <a:gd name="connsiteX59" fmla="*/ 450070 w 1876832"/>
                <a:gd name="connsiteY59" fmla="*/ 69054 h 271054"/>
                <a:gd name="connsiteX60" fmla="*/ 308586 w 1876832"/>
                <a:gd name="connsiteY60" fmla="*/ 24524 h 271054"/>
                <a:gd name="connsiteX61" fmla="*/ 326805 w 1876832"/>
                <a:gd name="connsiteY61" fmla="*/ 27105 h 271054"/>
                <a:gd name="connsiteX62" fmla="*/ 326805 w 1876832"/>
                <a:gd name="connsiteY62" fmla="*/ 2979 h 271054"/>
                <a:gd name="connsiteX63" fmla="*/ 304167 w 1876832"/>
                <a:gd name="connsiteY63" fmla="*/ 0 h 271054"/>
                <a:gd name="connsiteX64" fmla="*/ 241021 w 1876832"/>
                <a:gd name="connsiteY64" fmla="*/ 66820 h 271054"/>
                <a:gd name="connsiteX65" fmla="*/ 241021 w 1876832"/>
                <a:gd name="connsiteY65" fmla="*/ 83153 h 271054"/>
                <a:gd name="connsiteX66" fmla="*/ 206866 w 1876832"/>
                <a:gd name="connsiteY66" fmla="*/ 83153 h 271054"/>
                <a:gd name="connsiteX67" fmla="*/ 206866 w 1876832"/>
                <a:gd name="connsiteY67" fmla="*/ 107280 h 271054"/>
                <a:gd name="connsiteX68" fmla="*/ 241021 w 1876832"/>
                <a:gd name="connsiteY68" fmla="*/ 107280 h 271054"/>
                <a:gd name="connsiteX69" fmla="*/ 241021 w 1876832"/>
                <a:gd name="connsiteY69" fmla="*/ 265842 h 271054"/>
                <a:gd name="connsiteX70" fmla="*/ 269963 w 1876832"/>
                <a:gd name="connsiteY70" fmla="*/ 265842 h 271054"/>
                <a:gd name="connsiteX71" fmla="*/ 269963 w 1876832"/>
                <a:gd name="connsiteY71" fmla="*/ 107280 h 271054"/>
                <a:gd name="connsiteX72" fmla="*/ 324918 w 1876832"/>
                <a:gd name="connsiteY72" fmla="*/ 107280 h 271054"/>
                <a:gd name="connsiteX73" fmla="*/ 324918 w 1876832"/>
                <a:gd name="connsiteY73" fmla="*/ 83153 h 271054"/>
                <a:gd name="connsiteX74" fmla="*/ 269963 w 1876832"/>
                <a:gd name="connsiteY74" fmla="*/ 83153 h 271054"/>
                <a:gd name="connsiteX75" fmla="*/ 269963 w 1876832"/>
                <a:gd name="connsiteY75" fmla="*/ 67168 h 271054"/>
                <a:gd name="connsiteX76" fmla="*/ 308586 w 1876832"/>
                <a:gd name="connsiteY76" fmla="*/ 24524 h 271054"/>
                <a:gd name="connsiteX77" fmla="*/ 308586 w 1876832"/>
                <a:gd name="connsiteY77" fmla="*/ 24524 h 271054"/>
                <a:gd name="connsiteX78" fmla="*/ 197582 w 1876832"/>
                <a:gd name="connsiteY78" fmla="*/ 174547 h 271054"/>
                <a:gd name="connsiteX79" fmla="*/ 98791 w 1876832"/>
                <a:gd name="connsiteY79" fmla="*/ 78735 h 271054"/>
                <a:gd name="connsiteX80" fmla="*/ 0 w 1876832"/>
                <a:gd name="connsiteY80" fmla="*/ 174547 h 271054"/>
                <a:gd name="connsiteX81" fmla="*/ 98791 w 1876832"/>
                <a:gd name="connsiteY81" fmla="*/ 270360 h 271054"/>
                <a:gd name="connsiteX82" fmla="*/ 197582 w 1876832"/>
                <a:gd name="connsiteY82" fmla="*/ 174547 h 271054"/>
                <a:gd name="connsiteX83" fmla="*/ 197582 w 1876832"/>
                <a:gd name="connsiteY83" fmla="*/ 174547 h 271054"/>
                <a:gd name="connsiteX84" fmla="*/ 169335 w 1876832"/>
                <a:gd name="connsiteY84" fmla="*/ 174547 h 271054"/>
                <a:gd name="connsiteX85" fmla="*/ 98791 w 1876832"/>
                <a:gd name="connsiteY85" fmla="*/ 246233 h 271054"/>
                <a:gd name="connsiteX86" fmla="*/ 28247 w 1876832"/>
                <a:gd name="connsiteY86" fmla="*/ 174547 h 271054"/>
                <a:gd name="connsiteX87" fmla="*/ 98791 w 1876832"/>
                <a:gd name="connsiteY87" fmla="*/ 102862 h 271054"/>
                <a:gd name="connsiteX88" fmla="*/ 169335 w 1876832"/>
                <a:gd name="connsiteY88" fmla="*/ 174547 h 271054"/>
                <a:gd name="connsiteX89" fmla="*/ 169335 w 1876832"/>
                <a:gd name="connsiteY89" fmla="*/ 174547 h 271054"/>
                <a:gd name="connsiteX90" fmla="*/ 1184451 w 1876832"/>
                <a:gd name="connsiteY90" fmla="*/ 0 h 271054"/>
                <a:gd name="connsiteX91" fmla="*/ 1184451 w 1876832"/>
                <a:gd name="connsiteY91" fmla="*/ 265892 h 271054"/>
                <a:gd name="connsiteX92" fmla="*/ 1213393 w 1876832"/>
                <a:gd name="connsiteY92" fmla="*/ 265892 h 271054"/>
                <a:gd name="connsiteX93" fmla="*/ 1213393 w 1876832"/>
                <a:gd name="connsiteY93" fmla="*/ 0 h 271054"/>
                <a:gd name="connsiteX94" fmla="*/ 1184451 w 1876832"/>
                <a:gd name="connsiteY94" fmla="*/ 0 h 271054"/>
                <a:gd name="connsiteX95" fmla="*/ 1184451 w 1876832"/>
                <a:gd name="connsiteY95" fmla="*/ 0 h 271054"/>
                <a:gd name="connsiteX96" fmla="*/ 1242584 w 1876832"/>
                <a:gd name="connsiteY96" fmla="*/ 174547 h 271054"/>
                <a:gd name="connsiteX97" fmla="*/ 1336162 w 1876832"/>
                <a:gd name="connsiteY97" fmla="*/ 270360 h 271054"/>
                <a:gd name="connsiteX98" fmla="*/ 1412663 w 1876832"/>
                <a:gd name="connsiteY98" fmla="*/ 229156 h 271054"/>
                <a:gd name="connsiteX99" fmla="*/ 1412663 w 1876832"/>
                <a:gd name="connsiteY99" fmla="*/ 265892 h 271054"/>
                <a:gd name="connsiteX100" fmla="*/ 1440513 w 1876832"/>
                <a:gd name="connsiteY100" fmla="*/ 265892 h 271054"/>
                <a:gd name="connsiteX101" fmla="*/ 1440513 w 1876832"/>
                <a:gd name="connsiteY101" fmla="*/ 83203 h 271054"/>
                <a:gd name="connsiteX102" fmla="*/ 1412316 w 1876832"/>
                <a:gd name="connsiteY102" fmla="*/ 83203 h 271054"/>
                <a:gd name="connsiteX103" fmla="*/ 1412316 w 1876832"/>
                <a:gd name="connsiteY103" fmla="*/ 120336 h 271054"/>
                <a:gd name="connsiteX104" fmla="*/ 1336212 w 1876832"/>
                <a:gd name="connsiteY104" fmla="*/ 78735 h 271054"/>
                <a:gd name="connsiteX105" fmla="*/ 1242584 w 1876832"/>
                <a:gd name="connsiteY105" fmla="*/ 174547 h 271054"/>
                <a:gd name="connsiteX106" fmla="*/ 1242584 w 1876832"/>
                <a:gd name="connsiteY106" fmla="*/ 174547 h 271054"/>
                <a:gd name="connsiteX107" fmla="*/ 1271576 w 1876832"/>
                <a:gd name="connsiteY107" fmla="*/ 174547 h 271054"/>
                <a:gd name="connsiteX108" fmla="*/ 1341027 w 1876832"/>
                <a:gd name="connsiteY108" fmla="*/ 102514 h 271054"/>
                <a:gd name="connsiteX109" fmla="*/ 1411571 w 1876832"/>
                <a:gd name="connsiteY109" fmla="*/ 174547 h 271054"/>
                <a:gd name="connsiteX110" fmla="*/ 1341027 w 1876832"/>
                <a:gd name="connsiteY110" fmla="*/ 246581 h 271054"/>
                <a:gd name="connsiteX111" fmla="*/ 1271576 w 1876832"/>
                <a:gd name="connsiteY111" fmla="*/ 174547 h 271054"/>
                <a:gd name="connsiteX112" fmla="*/ 1271576 w 1876832"/>
                <a:gd name="connsiteY112" fmla="*/ 174547 h 271054"/>
                <a:gd name="connsiteX113" fmla="*/ 1507483 w 1876832"/>
                <a:gd name="connsiteY113" fmla="*/ 83203 h 271054"/>
                <a:gd name="connsiteX114" fmla="*/ 1479633 w 1876832"/>
                <a:gd name="connsiteY114" fmla="*/ 83203 h 271054"/>
                <a:gd name="connsiteX115" fmla="*/ 1479633 w 1876832"/>
                <a:gd name="connsiteY115" fmla="*/ 265892 h 271054"/>
                <a:gd name="connsiteX116" fmla="*/ 1508575 w 1876832"/>
                <a:gd name="connsiteY116" fmla="*/ 265892 h 271054"/>
                <a:gd name="connsiteX117" fmla="*/ 1508575 w 1876832"/>
                <a:gd name="connsiteY117" fmla="*/ 166009 h 271054"/>
                <a:gd name="connsiteX118" fmla="*/ 1566857 w 1876832"/>
                <a:gd name="connsiteY118" fmla="*/ 104748 h 271054"/>
                <a:gd name="connsiteX119" fmla="*/ 1619579 w 1876832"/>
                <a:gd name="connsiteY119" fmla="*/ 166753 h 271054"/>
                <a:gd name="connsiteX120" fmla="*/ 1619579 w 1876832"/>
                <a:gd name="connsiteY120" fmla="*/ 265892 h 271054"/>
                <a:gd name="connsiteX121" fmla="*/ 1648521 w 1876832"/>
                <a:gd name="connsiteY121" fmla="*/ 265892 h 271054"/>
                <a:gd name="connsiteX122" fmla="*/ 1648521 w 1876832"/>
                <a:gd name="connsiteY122" fmla="*/ 161193 h 271054"/>
                <a:gd name="connsiteX123" fmla="*/ 1575743 w 1876832"/>
                <a:gd name="connsiteY123" fmla="*/ 78785 h 271054"/>
                <a:gd name="connsiteX124" fmla="*/ 1507433 w 1876832"/>
                <a:gd name="connsiteY124" fmla="*/ 118897 h 271054"/>
                <a:gd name="connsiteX125" fmla="*/ 1507433 w 1876832"/>
                <a:gd name="connsiteY125" fmla="*/ 83203 h 271054"/>
                <a:gd name="connsiteX126" fmla="*/ 1507483 w 1876832"/>
                <a:gd name="connsiteY126" fmla="*/ 83203 h 271054"/>
                <a:gd name="connsiteX127" fmla="*/ 1678903 w 1876832"/>
                <a:gd name="connsiteY127" fmla="*/ 174547 h 271054"/>
                <a:gd name="connsiteX128" fmla="*/ 1772481 w 1876832"/>
                <a:gd name="connsiteY128" fmla="*/ 270360 h 271054"/>
                <a:gd name="connsiteX129" fmla="*/ 1848982 w 1876832"/>
                <a:gd name="connsiteY129" fmla="*/ 229156 h 271054"/>
                <a:gd name="connsiteX130" fmla="*/ 1848982 w 1876832"/>
                <a:gd name="connsiteY130" fmla="*/ 265892 h 271054"/>
                <a:gd name="connsiteX131" fmla="*/ 1876832 w 1876832"/>
                <a:gd name="connsiteY131" fmla="*/ 265892 h 271054"/>
                <a:gd name="connsiteX132" fmla="*/ 1876832 w 1876832"/>
                <a:gd name="connsiteY132" fmla="*/ 0 h 271054"/>
                <a:gd name="connsiteX133" fmla="*/ 1847890 w 1876832"/>
                <a:gd name="connsiteY133" fmla="*/ 0 h 271054"/>
                <a:gd name="connsiteX134" fmla="*/ 1847890 w 1876832"/>
                <a:gd name="connsiteY134" fmla="*/ 120336 h 271054"/>
                <a:gd name="connsiteX135" fmla="*/ 1772531 w 1876832"/>
                <a:gd name="connsiteY135" fmla="*/ 78735 h 271054"/>
                <a:gd name="connsiteX136" fmla="*/ 1678903 w 1876832"/>
                <a:gd name="connsiteY136" fmla="*/ 174547 h 271054"/>
                <a:gd name="connsiteX137" fmla="*/ 1678903 w 1876832"/>
                <a:gd name="connsiteY137" fmla="*/ 174547 h 271054"/>
                <a:gd name="connsiteX138" fmla="*/ 1707895 w 1876832"/>
                <a:gd name="connsiteY138" fmla="*/ 174547 h 271054"/>
                <a:gd name="connsiteX139" fmla="*/ 1777346 w 1876832"/>
                <a:gd name="connsiteY139" fmla="*/ 102514 h 271054"/>
                <a:gd name="connsiteX140" fmla="*/ 1847890 w 1876832"/>
                <a:gd name="connsiteY140" fmla="*/ 174547 h 271054"/>
                <a:gd name="connsiteX141" fmla="*/ 1777346 w 1876832"/>
                <a:gd name="connsiteY141" fmla="*/ 246581 h 271054"/>
                <a:gd name="connsiteX142" fmla="*/ 1707895 w 1876832"/>
                <a:gd name="connsiteY142" fmla="*/ 174547 h 271054"/>
                <a:gd name="connsiteX143" fmla="*/ 1707895 w 1876832"/>
                <a:gd name="connsiteY143" fmla="*/ 174547 h 27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Lst>
              <a:rect l="l" t="t" r="r" b="b"/>
              <a:pathLst>
                <a:path w="1876832" h="271054">
                  <a:moveTo>
                    <a:pt x="1070469" y="25269"/>
                  </a:moveTo>
                  <a:lnTo>
                    <a:pt x="1070469" y="83203"/>
                  </a:lnTo>
                  <a:lnTo>
                    <a:pt x="1032988" y="83203"/>
                  </a:lnTo>
                  <a:lnTo>
                    <a:pt x="1032988" y="107330"/>
                  </a:lnTo>
                  <a:lnTo>
                    <a:pt x="1070469" y="107330"/>
                  </a:lnTo>
                  <a:lnTo>
                    <a:pt x="1070469" y="200164"/>
                  </a:lnTo>
                  <a:cubicBezTo>
                    <a:pt x="1070469" y="244347"/>
                    <a:pt x="1081589" y="270360"/>
                    <a:pt x="1124332" y="270360"/>
                  </a:cubicBezTo>
                  <a:cubicBezTo>
                    <a:pt x="1134757" y="270360"/>
                    <a:pt x="1147367" y="268126"/>
                    <a:pt x="1152530" y="265892"/>
                  </a:cubicBezTo>
                  <a:lnTo>
                    <a:pt x="1152530" y="242510"/>
                  </a:lnTo>
                  <a:cubicBezTo>
                    <a:pt x="1145828" y="244347"/>
                    <a:pt x="1139176" y="245836"/>
                    <a:pt x="1130637" y="245836"/>
                  </a:cubicBezTo>
                  <a:cubicBezTo>
                    <a:pt x="1107602" y="245836"/>
                    <a:pt x="1099461" y="234716"/>
                    <a:pt x="1099461" y="209447"/>
                  </a:cubicBezTo>
                  <a:lnTo>
                    <a:pt x="1099461" y="107330"/>
                  </a:lnTo>
                  <a:lnTo>
                    <a:pt x="1154764" y="107330"/>
                  </a:lnTo>
                  <a:lnTo>
                    <a:pt x="1154764" y="83203"/>
                  </a:lnTo>
                  <a:lnTo>
                    <a:pt x="1099461" y="83203"/>
                  </a:lnTo>
                  <a:lnTo>
                    <a:pt x="1099461" y="25269"/>
                  </a:lnTo>
                  <a:lnTo>
                    <a:pt x="1070469" y="25269"/>
                  </a:lnTo>
                  <a:lnTo>
                    <a:pt x="1070469" y="25269"/>
                  </a:lnTo>
                  <a:close/>
                  <a:moveTo>
                    <a:pt x="1024151" y="174547"/>
                  </a:moveTo>
                  <a:cubicBezTo>
                    <a:pt x="1024151" y="124407"/>
                    <a:pt x="985925" y="78735"/>
                    <a:pt x="925360" y="78735"/>
                  </a:cubicBezTo>
                  <a:cubicBezTo>
                    <a:pt x="864844" y="78735"/>
                    <a:pt x="826569" y="124407"/>
                    <a:pt x="826569" y="174547"/>
                  </a:cubicBezTo>
                  <a:cubicBezTo>
                    <a:pt x="826569" y="224688"/>
                    <a:pt x="864844" y="270360"/>
                    <a:pt x="925360" y="270360"/>
                  </a:cubicBezTo>
                  <a:cubicBezTo>
                    <a:pt x="985876" y="270360"/>
                    <a:pt x="1024151" y="224688"/>
                    <a:pt x="1024151" y="174547"/>
                  </a:cubicBezTo>
                  <a:lnTo>
                    <a:pt x="1024151" y="174547"/>
                  </a:lnTo>
                  <a:close/>
                  <a:moveTo>
                    <a:pt x="995904" y="174547"/>
                  </a:moveTo>
                  <a:cubicBezTo>
                    <a:pt x="995904" y="211681"/>
                    <a:pt x="969543" y="246233"/>
                    <a:pt x="925360" y="246233"/>
                  </a:cubicBezTo>
                  <a:cubicBezTo>
                    <a:pt x="881525" y="246233"/>
                    <a:pt x="854816" y="211681"/>
                    <a:pt x="854816" y="174547"/>
                  </a:cubicBezTo>
                  <a:cubicBezTo>
                    <a:pt x="854816" y="137761"/>
                    <a:pt x="881574" y="102862"/>
                    <a:pt x="925360" y="102862"/>
                  </a:cubicBezTo>
                  <a:cubicBezTo>
                    <a:pt x="969543" y="102862"/>
                    <a:pt x="995904" y="137761"/>
                    <a:pt x="995904" y="174547"/>
                  </a:cubicBezTo>
                  <a:lnTo>
                    <a:pt x="995904" y="174547"/>
                  </a:lnTo>
                  <a:close/>
                  <a:moveTo>
                    <a:pt x="644624" y="174547"/>
                  </a:moveTo>
                  <a:cubicBezTo>
                    <a:pt x="644624" y="137414"/>
                    <a:pt x="669893" y="102862"/>
                    <a:pt x="713331" y="102862"/>
                  </a:cubicBezTo>
                  <a:cubicBezTo>
                    <a:pt x="745649" y="102862"/>
                    <a:pt x="766798" y="119939"/>
                    <a:pt x="777173" y="141832"/>
                  </a:cubicBezTo>
                  <a:lnTo>
                    <a:pt x="805371" y="141832"/>
                  </a:lnTo>
                  <a:cubicBezTo>
                    <a:pt x="793506" y="106188"/>
                    <a:pt x="759699" y="78685"/>
                    <a:pt x="713629" y="78685"/>
                  </a:cubicBezTo>
                  <a:cubicBezTo>
                    <a:pt x="654206" y="78685"/>
                    <a:pt x="615980" y="122124"/>
                    <a:pt x="615980" y="174498"/>
                  </a:cubicBezTo>
                  <a:cubicBezTo>
                    <a:pt x="615980" y="226872"/>
                    <a:pt x="654206" y="270310"/>
                    <a:pt x="713629" y="270310"/>
                  </a:cubicBezTo>
                  <a:cubicBezTo>
                    <a:pt x="759649" y="270310"/>
                    <a:pt x="793456" y="242857"/>
                    <a:pt x="805371" y="207163"/>
                  </a:cubicBezTo>
                  <a:lnTo>
                    <a:pt x="777173" y="207163"/>
                  </a:lnTo>
                  <a:cubicBezTo>
                    <a:pt x="766798" y="229453"/>
                    <a:pt x="746742" y="246134"/>
                    <a:pt x="713331" y="246134"/>
                  </a:cubicBezTo>
                  <a:cubicBezTo>
                    <a:pt x="669893" y="246183"/>
                    <a:pt x="644624" y="212028"/>
                    <a:pt x="644624" y="174547"/>
                  </a:cubicBezTo>
                  <a:lnTo>
                    <a:pt x="644624" y="174547"/>
                  </a:lnTo>
                  <a:close/>
                  <a:moveTo>
                    <a:pt x="450070" y="69054"/>
                  </a:moveTo>
                  <a:cubicBezTo>
                    <a:pt x="450070" y="41552"/>
                    <a:pt x="470474" y="24872"/>
                    <a:pt x="501700" y="24872"/>
                  </a:cubicBezTo>
                  <a:cubicBezTo>
                    <a:pt x="532529" y="24872"/>
                    <a:pt x="551840" y="44183"/>
                    <a:pt x="555166" y="71288"/>
                  </a:cubicBezTo>
                  <a:lnTo>
                    <a:pt x="582272" y="71288"/>
                  </a:lnTo>
                  <a:cubicBezTo>
                    <a:pt x="578946" y="31176"/>
                    <a:pt x="549606" y="745"/>
                    <a:pt x="502047" y="745"/>
                  </a:cubicBezTo>
                  <a:cubicBezTo>
                    <a:pt x="456375" y="745"/>
                    <a:pt x="421476" y="28247"/>
                    <a:pt x="421476" y="69799"/>
                  </a:cubicBezTo>
                  <a:cubicBezTo>
                    <a:pt x="421476" y="107280"/>
                    <a:pt x="448581" y="127336"/>
                    <a:pt x="486807" y="138506"/>
                  </a:cubicBezTo>
                  <a:lnTo>
                    <a:pt x="519125" y="147789"/>
                  </a:lnTo>
                  <a:cubicBezTo>
                    <a:pt x="546230" y="155584"/>
                    <a:pt x="564400" y="170427"/>
                    <a:pt x="564400" y="197185"/>
                  </a:cubicBezTo>
                  <a:cubicBezTo>
                    <a:pt x="564400" y="225035"/>
                    <a:pt x="542110" y="246928"/>
                    <a:pt x="504976" y="246928"/>
                  </a:cubicBezTo>
                  <a:cubicBezTo>
                    <a:pt x="468587" y="246928"/>
                    <a:pt x="447439" y="225780"/>
                    <a:pt x="441830" y="194206"/>
                  </a:cubicBezTo>
                  <a:lnTo>
                    <a:pt x="413632" y="194206"/>
                  </a:lnTo>
                  <a:cubicBezTo>
                    <a:pt x="420334" y="239879"/>
                    <a:pt x="453347" y="271055"/>
                    <a:pt x="504629" y="271055"/>
                  </a:cubicBezTo>
                  <a:cubicBezTo>
                    <a:pt x="555514" y="271055"/>
                    <a:pt x="592995" y="239879"/>
                    <a:pt x="592995" y="195299"/>
                  </a:cubicBezTo>
                  <a:cubicBezTo>
                    <a:pt x="592995" y="155186"/>
                    <a:pt x="568123" y="134386"/>
                    <a:pt x="527614" y="122868"/>
                  </a:cubicBezTo>
                  <a:lnTo>
                    <a:pt x="496785" y="113585"/>
                  </a:lnTo>
                  <a:cubicBezTo>
                    <a:pt x="469382" y="105840"/>
                    <a:pt x="450070" y="95812"/>
                    <a:pt x="450070" y="69054"/>
                  </a:cubicBezTo>
                  <a:lnTo>
                    <a:pt x="450070" y="69054"/>
                  </a:lnTo>
                  <a:close/>
                  <a:moveTo>
                    <a:pt x="308586" y="24524"/>
                  </a:moveTo>
                  <a:cubicBezTo>
                    <a:pt x="314890" y="24524"/>
                    <a:pt x="323082" y="25616"/>
                    <a:pt x="326805" y="27105"/>
                  </a:cubicBezTo>
                  <a:lnTo>
                    <a:pt x="326805" y="2979"/>
                  </a:lnTo>
                  <a:cubicBezTo>
                    <a:pt x="322337" y="1142"/>
                    <a:pt x="311961" y="0"/>
                    <a:pt x="304167" y="0"/>
                  </a:cubicBezTo>
                  <a:cubicBezTo>
                    <a:pt x="260729" y="0"/>
                    <a:pt x="241021" y="21148"/>
                    <a:pt x="241021" y="66820"/>
                  </a:cubicBezTo>
                  <a:lnTo>
                    <a:pt x="241021" y="83153"/>
                  </a:lnTo>
                  <a:lnTo>
                    <a:pt x="206866" y="83153"/>
                  </a:lnTo>
                  <a:lnTo>
                    <a:pt x="206866" y="107280"/>
                  </a:lnTo>
                  <a:lnTo>
                    <a:pt x="241021" y="107280"/>
                  </a:lnTo>
                  <a:lnTo>
                    <a:pt x="241021" y="265842"/>
                  </a:lnTo>
                  <a:lnTo>
                    <a:pt x="269963" y="265842"/>
                  </a:lnTo>
                  <a:lnTo>
                    <a:pt x="269963" y="107280"/>
                  </a:lnTo>
                  <a:lnTo>
                    <a:pt x="324918" y="107280"/>
                  </a:lnTo>
                  <a:lnTo>
                    <a:pt x="324918" y="83153"/>
                  </a:lnTo>
                  <a:lnTo>
                    <a:pt x="269963" y="83153"/>
                  </a:lnTo>
                  <a:lnTo>
                    <a:pt x="269963" y="67168"/>
                  </a:lnTo>
                  <a:cubicBezTo>
                    <a:pt x="269963" y="37134"/>
                    <a:pt x="279643" y="24524"/>
                    <a:pt x="308586" y="24524"/>
                  </a:cubicBezTo>
                  <a:lnTo>
                    <a:pt x="308586" y="24524"/>
                  </a:lnTo>
                  <a:close/>
                  <a:moveTo>
                    <a:pt x="197582" y="174547"/>
                  </a:moveTo>
                  <a:cubicBezTo>
                    <a:pt x="197582" y="124407"/>
                    <a:pt x="159356" y="78735"/>
                    <a:pt x="98791" y="78735"/>
                  </a:cubicBezTo>
                  <a:cubicBezTo>
                    <a:pt x="38275" y="78735"/>
                    <a:pt x="0" y="124407"/>
                    <a:pt x="0" y="174547"/>
                  </a:cubicBezTo>
                  <a:cubicBezTo>
                    <a:pt x="0" y="224688"/>
                    <a:pt x="38275" y="270360"/>
                    <a:pt x="98791" y="270360"/>
                  </a:cubicBezTo>
                  <a:cubicBezTo>
                    <a:pt x="159307" y="270360"/>
                    <a:pt x="197582" y="224688"/>
                    <a:pt x="197582" y="174547"/>
                  </a:cubicBezTo>
                  <a:lnTo>
                    <a:pt x="197582" y="174547"/>
                  </a:lnTo>
                  <a:close/>
                  <a:moveTo>
                    <a:pt x="169335" y="174547"/>
                  </a:moveTo>
                  <a:cubicBezTo>
                    <a:pt x="169335" y="211681"/>
                    <a:pt x="142974" y="246233"/>
                    <a:pt x="98791" y="246233"/>
                  </a:cubicBezTo>
                  <a:cubicBezTo>
                    <a:pt x="54956" y="246233"/>
                    <a:pt x="28247" y="211681"/>
                    <a:pt x="28247" y="174547"/>
                  </a:cubicBezTo>
                  <a:cubicBezTo>
                    <a:pt x="28247" y="137761"/>
                    <a:pt x="55005" y="102862"/>
                    <a:pt x="98791" y="102862"/>
                  </a:cubicBezTo>
                  <a:cubicBezTo>
                    <a:pt x="142974" y="102862"/>
                    <a:pt x="169335" y="137761"/>
                    <a:pt x="169335" y="174547"/>
                  </a:cubicBezTo>
                  <a:lnTo>
                    <a:pt x="169335" y="174547"/>
                  </a:lnTo>
                  <a:close/>
                  <a:moveTo>
                    <a:pt x="1184451" y="0"/>
                  </a:moveTo>
                  <a:lnTo>
                    <a:pt x="1184451" y="265892"/>
                  </a:lnTo>
                  <a:lnTo>
                    <a:pt x="1213393" y="265892"/>
                  </a:lnTo>
                  <a:lnTo>
                    <a:pt x="1213393" y="0"/>
                  </a:lnTo>
                  <a:lnTo>
                    <a:pt x="1184451" y="0"/>
                  </a:lnTo>
                  <a:lnTo>
                    <a:pt x="1184451" y="0"/>
                  </a:lnTo>
                  <a:close/>
                  <a:moveTo>
                    <a:pt x="1242584" y="174547"/>
                  </a:moveTo>
                  <a:cubicBezTo>
                    <a:pt x="1242584" y="225035"/>
                    <a:pt x="1280114" y="270360"/>
                    <a:pt x="1336162" y="270360"/>
                  </a:cubicBezTo>
                  <a:cubicBezTo>
                    <a:pt x="1373296" y="270360"/>
                    <a:pt x="1401543" y="249559"/>
                    <a:pt x="1412663" y="229156"/>
                  </a:cubicBezTo>
                  <a:lnTo>
                    <a:pt x="1412663" y="265892"/>
                  </a:lnTo>
                  <a:lnTo>
                    <a:pt x="1440513" y="265892"/>
                  </a:lnTo>
                  <a:lnTo>
                    <a:pt x="1440513" y="83203"/>
                  </a:lnTo>
                  <a:lnTo>
                    <a:pt x="1412316" y="83203"/>
                  </a:lnTo>
                  <a:lnTo>
                    <a:pt x="1412316" y="120336"/>
                  </a:lnTo>
                  <a:cubicBezTo>
                    <a:pt x="1402288" y="99188"/>
                    <a:pt x="1373345" y="78735"/>
                    <a:pt x="1336212" y="78735"/>
                  </a:cubicBezTo>
                  <a:cubicBezTo>
                    <a:pt x="1280114" y="78735"/>
                    <a:pt x="1242584" y="124010"/>
                    <a:pt x="1242584" y="174547"/>
                  </a:cubicBezTo>
                  <a:lnTo>
                    <a:pt x="1242584" y="174547"/>
                  </a:lnTo>
                  <a:close/>
                  <a:moveTo>
                    <a:pt x="1271576" y="174547"/>
                  </a:moveTo>
                  <a:cubicBezTo>
                    <a:pt x="1271576" y="135577"/>
                    <a:pt x="1298681" y="102514"/>
                    <a:pt x="1341027" y="102514"/>
                  </a:cubicBezTo>
                  <a:cubicBezTo>
                    <a:pt x="1376324" y="102514"/>
                    <a:pt x="1411571" y="128528"/>
                    <a:pt x="1411571" y="174547"/>
                  </a:cubicBezTo>
                  <a:cubicBezTo>
                    <a:pt x="1411571" y="220567"/>
                    <a:pt x="1376274" y="246581"/>
                    <a:pt x="1341027" y="246581"/>
                  </a:cubicBezTo>
                  <a:cubicBezTo>
                    <a:pt x="1298681" y="246581"/>
                    <a:pt x="1271576" y="213518"/>
                    <a:pt x="1271576" y="174547"/>
                  </a:cubicBezTo>
                  <a:lnTo>
                    <a:pt x="1271576" y="174547"/>
                  </a:lnTo>
                  <a:close/>
                  <a:moveTo>
                    <a:pt x="1507483" y="83203"/>
                  </a:moveTo>
                  <a:lnTo>
                    <a:pt x="1479633" y="83203"/>
                  </a:lnTo>
                  <a:lnTo>
                    <a:pt x="1479633" y="265892"/>
                  </a:lnTo>
                  <a:lnTo>
                    <a:pt x="1508575" y="265892"/>
                  </a:lnTo>
                  <a:lnTo>
                    <a:pt x="1508575" y="166009"/>
                  </a:lnTo>
                  <a:cubicBezTo>
                    <a:pt x="1508575" y="131457"/>
                    <a:pt x="1532702" y="104748"/>
                    <a:pt x="1566857" y="104748"/>
                  </a:cubicBezTo>
                  <a:cubicBezTo>
                    <a:pt x="1603990" y="104748"/>
                    <a:pt x="1619579" y="130762"/>
                    <a:pt x="1619579" y="166753"/>
                  </a:cubicBezTo>
                  <a:lnTo>
                    <a:pt x="1619579" y="265892"/>
                  </a:lnTo>
                  <a:lnTo>
                    <a:pt x="1648521" y="265892"/>
                  </a:lnTo>
                  <a:lnTo>
                    <a:pt x="1648521" y="161193"/>
                  </a:lnTo>
                  <a:cubicBezTo>
                    <a:pt x="1648521" y="113684"/>
                    <a:pt x="1620323" y="78785"/>
                    <a:pt x="1575743" y="78785"/>
                  </a:cubicBezTo>
                  <a:cubicBezTo>
                    <a:pt x="1543425" y="78785"/>
                    <a:pt x="1517064" y="92883"/>
                    <a:pt x="1507433" y="118897"/>
                  </a:cubicBezTo>
                  <a:lnTo>
                    <a:pt x="1507433" y="83203"/>
                  </a:lnTo>
                  <a:lnTo>
                    <a:pt x="1507483" y="83203"/>
                  </a:lnTo>
                  <a:close/>
                  <a:moveTo>
                    <a:pt x="1678903" y="174547"/>
                  </a:moveTo>
                  <a:cubicBezTo>
                    <a:pt x="1678903" y="225035"/>
                    <a:pt x="1716433" y="270360"/>
                    <a:pt x="1772481" y="270360"/>
                  </a:cubicBezTo>
                  <a:cubicBezTo>
                    <a:pt x="1809615" y="270360"/>
                    <a:pt x="1837812" y="249559"/>
                    <a:pt x="1848982" y="229156"/>
                  </a:cubicBezTo>
                  <a:lnTo>
                    <a:pt x="1848982" y="265892"/>
                  </a:lnTo>
                  <a:lnTo>
                    <a:pt x="1876832" y="265892"/>
                  </a:lnTo>
                  <a:lnTo>
                    <a:pt x="1876832" y="0"/>
                  </a:lnTo>
                  <a:lnTo>
                    <a:pt x="1847890" y="0"/>
                  </a:lnTo>
                  <a:lnTo>
                    <a:pt x="1847890" y="120336"/>
                  </a:lnTo>
                  <a:cubicBezTo>
                    <a:pt x="1837862" y="99188"/>
                    <a:pt x="1809664" y="78735"/>
                    <a:pt x="1772531" y="78735"/>
                  </a:cubicBezTo>
                  <a:cubicBezTo>
                    <a:pt x="1716433" y="78735"/>
                    <a:pt x="1678903" y="124010"/>
                    <a:pt x="1678903" y="174547"/>
                  </a:cubicBezTo>
                  <a:lnTo>
                    <a:pt x="1678903" y="174547"/>
                  </a:lnTo>
                  <a:close/>
                  <a:moveTo>
                    <a:pt x="1707895" y="174547"/>
                  </a:moveTo>
                  <a:cubicBezTo>
                    <a:pt x="1707895" y="135577"/>
                    <a:pt x="1735000" y="102514"/>
                    <a:pt x="1777346" y="102514"/>
                  </a:cubicBezTo>
                  <a:cubicBezTo>
                    <a:pt x="1812643" y="102514"/>
                    <a:pt x="1847890" y="128528"/>
                    <a:pt x="1847890" y="174547"/>
                  </a:cubicBezTo>
                  <a:cubicBezTo>
                    <a:pt x="1847890" y="220567"/>
                    <a:pt x="1812594" y="246581"/>
                    <a:pt x="1777346" y="246581"/>
                  </a:cubicBezTo>
                  <a:cubicBezTo>
                    <a:pt x="1735000" y="246581"/>
                    <a:pt x="1707895" y="213518"/>
                    <a:pt x="1707895" y="174547"/>
                  </a:cubicBezTo>
                  <a:lnTo>
                    <a:pt x="1707895" y="174547"/>
                  </a:lnTo>
                  <a:close/>
                </a:path>
              </a:pathLst>
            </a:custGeom>
            <a:solidFill>
              <a:srgbClr val="404040"/>
            </a:solidFill>
            <a:ln w="4958" cap="flat">
              <a:noFill/>
              <a:prstDash val="solid"/>
              <a:miter/>
            </a:ln>
          </p:spPr>
          <p:txBody>
            <a:bodyPr rtlCol="0" anchor="ctr"/>
            <a:lstStyle/>
            <a:p>
              <a:endParaRPr lang="en-GB"/>
            </a:p>
          </p:txBody>
        </p:sp>
        <p:sp>
          <p:nvSpPr>
            <p:cNvPr id="18" name="Freeform: Shape 17">
              <a:extLst>
                <a:ext uri="{FF2B5EF4-FFF2-40B4-BE49-F238E27FC236}">
                  <a16:creationId xmlns:a16="http://schemas.microsoft.com/office/drawing/2014/main" id="{04C9D9E8-69EA-E9A1-34D8-69D55FD6F6C4}"/>
                </a:ext>
              </a:extLst>
            </p:cNvPr>
            <p:cNvSpPr/>
            <p:nvPr/>
          </p:nvSpPr>
          <p:spPr>
            <a:xfrm>
              <a:off x="1302472" y="944425"/>
              <a:ext cx="411637" cy="405986"/>
            </a:xfrm>
            <a:custGeom>
              <a:avLst/>
              <a:gdLst>
                <a:gd name="connsiteX0" fmla="*/ 303355 w 411637"/>
                <a:gd name="connsiteY0" fmla="*/ 0 h 405986"/>
                <a:gd name="connsiteX1" fmla="*/ 260264 w 411637"/>
                <a:gd name="connsiteY1" fmla="*/ 22290 h 405986"/>
                <a:gd name="connsiteX2" fmla="*/ 4251 w 411637"/>
                <a:gd name="connsiteY2" fmla="*/ 383697 h 405986"/>
                <a:gd name="connsiteX3" fmla="*/ 15769 w 411637"/>
                <a:gd name="connsiteY3" fmla="*/ 405987 h 405986"/>
                <a:gd name="connsiteX4" fmla="*/ 108305 w 411637"/>
                <a:gd name="connsiteY4" fmla="*/ 405987 h 405986"/>
                <a:gd name="connsiteX5" fmla="*/ 151396 w 411637"/>
                <a:gd name="connsiteY5" fmla="*/ 383697 h 405986"/>
                <a:gd name="connsiteX6" fmla="*/ 407409 w 411637"/>
                <a:gd name="connsiteY6" fmla="*/ 22290 h 405986"/>
                <a:gd name="connsiteX7" fmla="*/ 395891 w 411637"/>
                <a:gd name="connsiteY7" fmla="*/ 0 h 405986"/>
                <a:gd name="connsiteX8" fmla="*/ 303355 w 411637"/>
                <a:gd name="connsiteY8" fmla="*/ 0 h 405986"/>
                <a:gd name="connsiteX9" fmla="*/ 303355 w 411637"/>
                <a:gd name="connsiteY9" fmla="*/ 0 h 405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11637" h="405986">
                  <a:moveTo>
                    <a:pt x="303355" y="0"/>
                  </a:moveTo>
                  <a:cubicBezTo>
                    <a:pt x="288263" y="0"/>
                    <a:pt x="269002" y="9978"/>
                    <a:pt x="260264" y="22290"/>
                  </a:cubicBezTo>
                  <a:lnTo>
                    <a:pt x="4251" y="383697"/>
                  </a:lnTo>
                  <a:cubicBezTo>
                    <a:pt x="-4486" y="396008"/>
                    <a:pt x="677" y="405987"/>
                    <a:pt x="15769" y="405987"/>
                  </a:cubicBezTo>
                  <a:lnTo>
                    <a:pt x="108305" y="405987"/>
                  </a:lnTo>
                  <a:cubicBezTo>
                    <a:pt x="123396" y="405987"/>
                    <a:pt x="142658" y="396008"/>
                    <a:pt x="151396" y="383697"/>
                  </a:cubicBezTo>
                  <a:lnTo>
                    <a:pt x="407409" y="22290"/>
                  </a:lnTo>
                  <a:cubicBezTo>
                    <a:pt x="416096" y="9978"/>
                    <a:pt x="410983" y="0"/>
                    <a:pt x="395891" y="0"/>
                  </a:cubicBezTo>
                  <a:lnTo>
                    <a:pt x="303355" y="0"/>
                  </a:lnTo>
                  <a:lnTo>
                    <a:pt x="303355" y="0"/>
                  </a:lnTo>
                  <a:close/>
                </a:path>
              </a:pathLst>
            </a:custGeom>
            <a:solidFill>
              <a:srgbClr val="3399FF"/>
            </a:solidFill>
            <a:ln w="4958" cap="flat">
              <a:noFill/>
              <a:prstDash val="solid"/>
              <a:miter/>
            </a:ln>
          </p:spPr>
          <p:txBody>
            <a:bodyPr rtlCol="0" anchor="ctr"/>
            <a:lstStyle/>
            <a:p>
              <a:endParaRPr lang="en-GB"/>
            </a:p>
          </p:txBody>
        </p:sp>
        <p:sp>
          <p:nvSpPr>
            <p:cNvPr id="19" name="Freeform: Shape 18">
              <a:extLst>
                <a:ext uri="{FF2B5EF4-FFF2-40B4-BE49-F238E27FC236}">
                  <a16:creationId xmlns:a16="http://schemas.microsoft.com/office/drawing/2014/main" id="{5CA5FBDC-D78E-DF0C-715E-CDC27B7DCE05}"/>
                </a:ext>
              </a:extLst>
            </p:cNvPr>
            <p:cNvSpPr/>
            <p:nvPr/>
          </p:nvSpPr>
          <p:spPr>
            <a:xfrm>
              <a:off x="1343677" y="944376"/>
              <a:ext cx="570150" cy="629482"/>
            </a:xfrm>
            <a:custGeom>
              <a:avLst/>
              <a:gdLst>
                <a:gd name="connsiteX0" fmla="*/ 461818 w 570150"/>
                <a:gd name="connsiteY0" fmla="*/ 50 h 629482"/>
                <a:gd name="connsiteX1" fmla="*/ 418727 w 570150"/>
                <a:gd name="connsiteY1" fmla="*/ 22340 h 629482"/>
                <a:gd name="connsiteX2" fmla="*/ 4251 w 570150"/>
                <a:gd name="connsiteY2" fmla="*/ 607193 h 629482"/>
                <a:gd name="connsiteX3" fmla="*/ 15769 w 570150"/>
                <a:gd name="connsiteY3" fmla="*/ 629483 h 629482"/>
                <a:gd name="connsiteX4" fmla="*/ 108354 w 570150"/>
                <a:gd name="connsiteY4" fmla="*/ 629483 h 629482"/>
                <a:gd name="connsiteX5" fmla="*/ 151445 w 570150"/>
                <a:gd name="connsiteY5" fmla="*/ 607193 h 629482"/>
                <a:gd name="connsiteX6" fmla="*/ 565921 w 570150"/>
                <a:gd name="connsiteY6" fmla="*/ 22290 h 629482"/>
                <a:gd name="connsiteX7" fmla="*/ 554404 w 570150"/>
                <a:gd name="connsiteY7" fmla="*/ 0 h 629482"/>
                <a:gd name="connsiteX8" fmla="*/ 461818 w 570150"/>
                <a:gd name="connsiteY8" fmla="*/ 0 h 629482"/>
                <a:gd name="connsiteX9" fmla="*/ 461818 w 570150"/>
                <a:gd name="connsiteY9" fmla="*/ 50 h 629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0150" h="629482">
                  <a:moveTo>
                    <a:pt x="461818" y="50"/>
                  </a:moveTo>
                  <a:cubicBezTo>
                    <a:pt x="446726" y="50"/>
                    <a:pt x="427465" y="10028"/>
                    <a:pt x="418727" y="22340"/>
                  </a:cubicBezTo>
                  <a:lnTo>
                    <a:pt x="4251" y="607193"/>
                  </a:lnTo>
                  <a:cubicBezTo>
                    <a:pt x="-4486" y="619504"/>
                    <a:pt x="677" y="629483"/>
                    <a:pt x="15769" y="629483"/>
                  </a:cubicBezTo>
                  <a:lnTo>
                    <a:pt x="108354" y="629483"/>
                  </a:lnTo>
                  <a:cubicBezTo>
                    <a:pt x="123446" y="629483"/>
                    <a:pt x="142708" y="619504"/>
                    <a:pt x="151445" y="607193"/>
                  </a:cubicBezTo>
                  <a:lnTo>
                    <a:pt x="565921" y="22290"/>
                  </a:lnTo>
                  <a:cubicBezTo>
                    <a:pt x="574609" y="9978"/>
                    <a:pt x="569495" y="0"/>
                    <a:pt x="554404" y="0"/>
                  </a:cubicBezTo>
                  <a:lnTo>
                    <a:pt x="461818" y="0"/>
                  </a:lnTo>
                  <a:lnTo>
                    <a:pt x="461818" y="50"/>
                  </a:lnTo>
                  <a:close/>
                </a:path>
              </a:pathLst>
            </a:custGeom>
            <a:solidFill>
              <a:srgbClr val="ED725A"/>
            </a:solidFill>
            <a:ln w="4958" cap="flat">
              <a:noFill/>
              <a:prstDash val="solid"/>
              <a:miter/>
            </a:ln>
          </p:spPr>
          <p:txBody>
            <a:bodyPr rtlCol="0" anchor="ctr"/>
            <a:lstStyle/>
            <a:p>
              <a:endParaRPr lang="en-GB"/>
            </a:p>
          </p:txBody>
        </p:sp>
        <p:sp>
          <p:nvSpPr>
            <p:cNvPr id="20" name="Freeform: Shape 19">
              <a:extLst>
                <a:ext uri="{FF2B5EF4-FFF2-40B4-BE49-F238E27FC236}">
                  <a16:creationId xmlns:a16="http://schemas.microsoft.com/office/drawing/2014/main" id="{6EA677E9-7E8D-4DB5-A25A-349C7A156DCA}"/>
                </a:ext>
              </a:extLst>
            </p:cNvPr>
            <p:cNvSpPr/>
            <p:nvPr/>
          </p:nvSpPr>
          <p:spPr>
            <a:xfrm>
              <a:off x="1183725" y="673073"/>
              <a:ext cx="524003" cy="564399"/>
            </a:xfrm>
            <a:custGeom>
              <a:avLst/>
              <a:gdLst>
                <a:gd name="connsiteX0" fmla="*/ 415649 w 524003"/>
                <a:gd name="connsiteY0" fmla="*/ 0 h 564399"/>
                <a:gd name="connsiteX1" fmla="*/ 372559 w 524003"/>
                <a:gd name="connsiteY1" fmla="*/ 22290 h 564399"/>
                <a:gd name="connsiteX2" fmla="*/ 4251 w 524003"/>
                <a:gd name="connsiteY2" fmla="*/ 542110 h 564399"/>
                <a:gd name="connsiteX3" fmla="*/ 15769 w 524003"/>
                <a:gd name="connsiteY3" fmla="*/ 564400 h 564399"/>
                <a:gd name="connsiteX4" fmla="*/ 108354 w 524003"/>
                <a:gd name="connsiteY4" fmla="*/ 564400 h 564399"/>
                <a:gd name="connsiteX5" fmla="*/ 151445 w 524003"/>
                <a:gd name="connsiteY5" fmla="*/ 542110 h 564399"/>
                <a:gd name="connsiteX6" fmla="*/ 519752 w 524003"/>
                <a:gd name="connsiteY6" fmla="*/ 22290 h 564399"/>
                <a:gd name="connsiteX7" fmla="*/ 508235 w 524003"/>
                <a:gd name="connsiteY7" fmla="*/ 0 h 564399"/>
                <a:gd name="connsiteX8" fmla="*/ 415649 w 524003"/>
                <a:gd name="connsiteY8" fmla="*/ 0 h 564399"/>
                <a:gd name="connsiteX9" fmla="*/ 415649 w 524003"/>
                <a:gd name="connsiteY9" fmla="*/ 0 h 564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4003" h="564399">
                  <a:moveTo>
                    <a:pt x="415649" y="0"/>
                  </a:moveTo>
                  <a:cubicBezTo>
                    <a:pt x="400558" y="0"/>
                    <a:pt x="381296" y="9978"/>
                    <a:pt x="372559" y="22290"/>
                  </a:cubicBezTo>
                  <a:lnTo>
                    <a:pt x="4251" y="542110"/>
                  </a:lnTo>
                  <a:cubicBezTo>
                    <a:pt x="-4486" y="554422"/>
                    <a:pt x="677" y="564400"/>
                    <a:pt x="15769" y="564400"/>
                  </a:cubicBezTo>
                  <a:lnTo>
                    <a:pt x="108354" y="564400"/>
                  </a:lnTo>
                  <a:cubicBezTo>
                    <a:pt x="123446" y="564400"/>
                    <a:pt x="142708" y="554422"/>
                    <a:pt x="151445" y="542110"/>
                  </a:cubicBezTo>
                  <a:lnTo>
                    <a:pt x="519752" y="22290"/>
                  </a:lnTo>
                  <a:cubicBezTo>
                    <a:pt x="528490" y="9978"/>
                    <a:pt x="523327" y="0"/>
                    <a:pt x="508235" y="0"/>
                  </a:cubicBezTo>
                  <a:lnTo>
                    <a:pt x="415649" y="0"/>
                  </a:lnTo>
                  <a:lnTo>
                    <a:pt x="415649" y="0"/>
                  </a:lnTo>
                  <a:close/>
                </a:path>
              </a:pathLst>
            </a:custGeom>
            <a:solidFill>
              <a:srgbClr val="00BD94"/>
            </a:solidFill>
            <a:ln w="4958" cap="flat">
              <a:noFill/>
              <a:prstDash val="solid"/>
              <a:miter/>
            </a:ln>
          </p:spPr>
          <p:txBody>
            <a:bodyPr rtlCol="0" anchor="ctr"/>
            <a:lstStyle/>
            <a:p>
              <a:endParaRPr lang="en-GB"/>
            </a:p>
          </p:txBody>
        </p:sp>
        <p:sp>
          <p:nvSpPr>
            <p:cNvPr id="21" name="Freeform: Shape 20">
              <a:extLst>
                <a:ext uri="{FF2B5EF4-FFF2-40B4-BE49-F238E27FC236}">
                  <a16:creationId xmlns:a16="http://schemas.microsoft.com/office/drawing/2014/main" id="{078BE976-5673-1BC4-C647-3B71AE3EE1DC}"/>
                </a:ext>
              </a:extLst>
            </p:cNvPr>
            <p:cNvSpPr/>
            <p:nvPr/>
          </p:nvSpPr>
          <p:spPr>
            <a:xfrm>
              <a:off x="1113181" y="673073"/>
              <a:ext cx="395542" cy="383349"/>
            </a:xfrm>
            <a:custGeom>
              <a:avLst/>
              <a:gdLst>
                <a:gd name="connsiteX0" fmla="*/ 287271 w 395542"/>
                <a:gd name="connsiteY0" fmla="*/ 0 h 383349"/>
                <a:gd name="connsiteX1" fmla="*/ 244180 w 395542"/>
                <a:gd name="connsiteY1" fmla="*/ 22290 h 383349"/>
                <a:gd name="connsiteX2" fmla="*/ 4251 w 395542"/>
                <a:gd name="connsiteY2" fmla="*/ 361059 h 383349"/>
                <a:gd name="connsiteX3" fmla="*/ 15769 w 395542"/>
                <a:gd name="connsiteY3" fmla="*/ 383349 h 383349"/>
                <a:gd name="connsiteX4" fmla="*/ 108255 w 395542"/>
                <a:gd name="connsiteY4" fmla="*/ 383349 h 383349"/>
                <a:gd name="connsiteX5" fmla="*/ 151346 w 395542"/>
                <a:gd name="connsiteY5" fmla="*/ 361059 h 383349"/>
                <a:gd name="connsiteX6" fmla="*/ 391324 w 395542"/>
                <a:gd name="connsiteY6" fmla="*/ 22290 h 383349"/>
                <a:gd name="connsiteX7" fmla="*/ 379807 w 395542"/>
                <a:gd name="connsiteY7" fmla="*/ 0 h 383349"/>
                <a:gd name="connsiteX8" fmla="*/ 287271 w 395542"/>
                <a:gd name="connsiteY8" fmla="*/ 0 h 383349"/>
                <a:gd name="connsiteX9" fmla="*/ 287271 w 395542"/>
                <a:gd name="connsiteY9" fmla="*/ 0 h 383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5542" h="383349">
                  <a:moveTo>
                    <a:pt x="287271" y="0"/>
                  </a:moveTo>
                  <a:cubicBezTo>
                    <a:pt x="272179" y="0"/>
                    <a:pt x="252917" y="9978"/>
                    <a:pt x="244180" y="22290"/>
                  </a:cubicBezTo>
                  <a:lnTo>
                    <a:pt x="4251" y="361059"/>
                  </a:lnTo>
                  <a:cubicBezTo>
                    <a:pt x="-4486" y="373371"/>
                    <a:pt x="677" y="383349"/>
                    <a:pt x="15769" y="383349"/>
                  </a:cubicBezTo>
                  <a:lnTo>
                    <a:pt x="108255" y="383349"/>
                  </a:lnTo>
                  <a:cubicBezTo>
                    <a:pt x="123347" y="383349"/>
                    <a:pt x="142609" y="373371"/>
                    <a:pt x="151346" y="361059"/>
                  </a:cubicBezTo>
                  <a:lnTo>
                    <a:pt x="391324" y="22290"/>
                  </a:lnTo>
                  <a:cubicBezTo>
                    <a:pt x="400012" y="9978"/>
                    <a:pt x="394849" y="0"/>
                    <a:pt x="379807" y="0"/>
                  </a:cubicBezTo>
                  <a:lnTo>
                    <a:pt x="287271" y="0"/>
                  </a:lnTo>
                  <a:lnTo>
                    <a:pt x="287271" y="0"/>
                  </a:lnTo>
                  <a:close/>
                </a:path>
              </a:pathLst>
            </a:custGeom>
            <a:solidFill>
              <a:srgbClr val="9966FF"/>
            </a:solidFill>
            <a:ln w="4958" cap="flat">
              <a:noFill/>
              <a:prstDash val="solid"/>
              <a:miter/>
            </a:ln>
          </p:spPr>
          <p:txBody>
            <a:bodyPr rtlCol="0" anchor="ctr"/>
            <a:lstStyle/>
            <a:p>
              <a:endParaRPr lang="en-GB"/>
            </a:p>
          </p:txBody>
        </p:sp>
        <p:sp>
          <p:nvSpPr>
            <p:cNvPr id="22" name="Freeform: Shape 21">
              <a:extLst>
                <a:ext uri="{FF2B5EF4-FFF2-40B4-BE49-F238E27FC236}">
                  <a16:creationId xmlns:a16="http://schemas.microsoft.com/office/drawing/2014/main" id="{D5993092-3DC0-52BF-B982-E200A9527B75}"/>
                </a:ext>
              </a:extLst>
            </p:cNvPr>
            <p:cNvSpPr/>
            <p:nvPr/>
          </p:nvSpPr>
          <p:spPr>
            <a:xfrm>
              <a:off x="1543344" y="1232856"/>
              <a:ext cx="365469" cy="341002"/>
            </a:xfrm>
            <a:custGeom>
              <a:avLst/>
              <a:gdLst>
                <a:gd name="connsiteX0" fmla="*/ 108255 w 365469"/>
                <a:gd name="connsiteY0" fmla="*/ 341003 h 341002"/>
                <a:gd name="connsiteX1" fmla="*/ 151346 w 365469"/>
                <a:gd name="connsiteY1" fmla="*/ 318713 h 341002"/>
                <a:gd name="connsiteX2" fmla="*/ 361240 w 365469"/>
                <a:gd name="connsiteY2" fmla="*/ 22290 h 341002"/>
                <a:gd name="connsiteX3" fmla="*/ 349722 w 365469"/>
                <a:gd name="connsiteY3" fmla="*/ 0 h 341002"/>
                <a:gd name="connsiteX4" fmla="*/ 257236 w 365469"/>
                <a:gd name="connsiteY4" fmla="*/ 0 h 341002"/>
                <a:gd name="connsiteX5" fmla="*/ 214145 w 365469"/>
                <a:gd name="connsiteY5" fmla="*/ 22290 h 341002"/>
                <a:gd name="connsiteX6" fmla="*/ 4251 w 365469"/>
                <a:gd name="connsiteY6" fmla="*/ 318713 h 341002"/>
                <a:gd name="connsiteX7" fmla="*/ 15769 w 365469"/>
                <a:gd name="connsiteY7" fmla="*/ 341003 h 341002"/>
                <a:gd name="connsiteX8" fmla="*/ 108255 w 365469"/>
                <a:gd name="connsiteY8" fmla="*/ 341003 h 341002"/>
                <a:gd name="connsiteX9" fmla="*/ 108255 w 365469"/>
                <a:gd name="connsiteY9" fmla="*/ 341003 h 341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5469" h="341002">
                  <a:moveTo>
                    <a:pt x="108255" y="341003"/>
                  </a:moveTo>
                  <a:cubicBezTo>
                    <a:pt x="123347" y="341003"/>
                    <a:pt x="142609" y="331025"/>
                    <a:pt x="151346" y="318713"/>
                  </a:cubicBezTo>
                  <a:lnTo>
                    <a:pt x="361240" y="22290"/>
                  </a:lnTo>
                  <a:cubicBezTo>
                    <a:pt x="369928" y="9978"/>
                    <a:pt x="364814" y="0"/>
                    <a:pt x="349722" y="0"/>
                  </a:cubicBezTo>
                  <a:lnTo>
                    <a:pt x="257236" y="0"/>
                  </a:lnTo>
                  <a:cubicBezTo>
                    <a:pt x="242144" y="0"/>
                    <a:pt x="222883" y="9978"/>
                    <a:pt x="214145" y="22290"/>
                  </a:cubicBezTo>
                  <a:lnTo>
                    <a:pt x="4251" y="318713"/>
                  </a:lnTo>
                  <a:cubicBezTo>
                    <a:pt x="-4486" y="331025"/>
                    <a:pt x="677" y="341003"/>
                    <a:pt x="15769" y="341003"/>
                  </a:cubicBezTo>
                  <a:lnTo>
                    <a:pt x="108255" y="341003"/>
                  </a:lnTo>
                  <a:lnTo>
                    <a:pt x="108255" y="341003"/>
                  </a:lnTo>
                  <a:close/>
                </a:path>
              </a:pathLst>
            </a:custGeom>
            <a:solidFill>
              <a:srgbClr val="FFCC05"/>
            </a:solidFill>
            <a:ln w="4958" cap="flat">
              <a:noFill/>
              <a:prstDash val="solid"/>
              <a:miter/>
            </a:ln>
          </p:spPr>
          <p:txBody>
            <a:bodyPr rtlCol="0" anchor="ctr"/>
            <a:lstStyle/>
            <a:p>
              <a:endParaRPr lang="en-GB"/>
            </a:p>
          </p:txBody>
        </p:sp>
      </p:grpSp>
    </p:spTree>
    <p:extLst>
      <p:ext uri="{BB962C8B-B14F-4D97-AF65-F5344CB8AC3E}">
        <p14:creationId xmlns:p14="http://schemas.microsoft.com/office/powerpoint/2010/main" val="318538568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5AE7B9-DF11-8312-7E9C-0D51689A589D}"/>
              </a:ext>
            </a:extLst>
          </p:cNvPr>
          <p:cNvSpPr>
            <a:spLocks noGrp="1"/>
          </p:cNvSpPr>
          <p:nvPr>
            <p:ph type="dt" sz="half" idx="10"/>
          </p:nvPr>
        </p:nvSpPr>
        <p:spPr/>
        <p:txBody>
          <a:bodyPr/>
          <a:lstStyle/>
          <a:p>
            <a:fld id="{87DC5E1F-37FF-44EB-910C-A0AA26421B95}" type="datetimeFigureOut">
              <a:rPr lang="en-GB" smtClean="0"/>
              <a:t>18/06/2025</a:t>
            </a:fld>
            <a:endParaRPr lang="en-GB"/>
          </a:p>
        </p:txBody>
      </p:sp>
      <p:sp>
        <p:nvSpPr>
          <p:cNvPr id="3" name="Footer Placeholder 2">
            <a:extLst>
              <a:ext uri="{FF2B5EF4-FFF2-40B4-BE49-F238E27FC236}">
                <a16:creationId xmlns:a16="http://schemas.microsoft.com/office/drawing/2014/main" id="{884CB94F-F861-F109-1CFD-F123433F86A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88C2C0A-6B45-072C-5ACF-11EC4DC81FA7}"/>
              </a:ext>
            </a:extLst>
          </p:cNvPr>
          <p:cNvSpPr>
            <a:spLocks noGrp="1"/>
          </p:cNvSpPr>
          <p:nvPr>
            <p:ph type="sldNum" sz="quarter" idx="12"/>
          </p:nvPr>
        </p:nvSpPr>
        <p:spPr/>
        <p:txBody>
          <a:bodyPr/>
          <a:lstStyle/>
          <a:p>
            <a:fld id="{69EDAD70-F3A3-43D7-9968-1B87066CFE5D}" type="slidenum">
              <a:rPr lang="en-GB" smtClean="0"/>
              <a:t>‹#›</a:t>
            </a:fld>
            <a:endParaRPr lang="en-GB"/>
          </a:p>
        </p:txBody>
      </p:sp>
    </p:spTree>
    <p:extLst>
      <p:ext uri="{BB962C8B-B14F-4D97-AF65-F5344CB8AC3E}">
        <p14:creationId xmlns:p14="http://schemas.microsoft.com/office/powerpoint/2010/main" val="2741923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3EE04-71A5-D8C5-6BC1-635C3A3D83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E62B63A-4080-0C00-AC2D-BC88B241F3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9EF65D6-11DC-EB09-B420-691E9A7260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E01EEC-1330-0D8A-D7F7-80C31669FB46}"/>
              </a:ext>
            </a:extLst>
          </p:cNvPr>
          <p:cNvSpPr>
            <a:spLocks noGrp="1"/>
          </p:cNvSpPr>
          <p:nvPr>
            <p:ph type="dt" sz="half" idx="10"/>
          </p:nvPr>
        </p:nvSpPr>
        <p:spPr/>
        <p:txBody>
          <a:bodyPr/>
          <a:lstStyle/>
          <a:p>
            <a:fld id="{87DC5E1F-37FF-44EB-910C-A0AA26421B95}" type="datetimeFigureOut">
              <a:rPr lang="en-GB" smtClean="0"/>
              <a:t>18/06/2025</a:t>
            </a:fld>
            <a:endParaRPr lang="en-GB"/>
          </a:p>
        </p:txBody>
      </p:sp>
      <p:sp>
        <p:nvSpPr>
          <p:cNvPr id="6" name="Footer Placeholder 5">
            <a:extLst>
              <a:ext uri="{FF2B5EF4-FFF2-40B4-BE49-F238E27FC236}">
                <a16:creationId xmlns:a16="http://schemas.microsoft.com/office/drawing/2014/main" id="{3D4BD182-6D4E-87DF-5DCF-53BF45C986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700868E-583C-C777-E601-ACF364FE6E30}"/>
              </a:ext>
            </a:extLst>
          </p:cNvPr>
          <p:cNvSpPr>
            <a:spLocks noGrp="1"/>
          </p:cNvSpPr>
          <p:nvPr>
            <p:ph type="sldNum" sz="quarter" idx="12"/>
          </p:nvPr>
        </p:nvSpPr>
        <p:spPr/>
        <p:txBody>
          <a:bodyPr/>
          <a:lstStyle/>
          <a:p>
            <a:fld id="{69EDAD70-F3A3-43D7-9968-1B87066CFE5D}" type="slidenum">
              <a:rPr lang="en-GB" smtClean="0"/>
              <a:t>‹#›</a:t>
            </a:fld>
            <a:endParaRPr lang="en-GB"/>
          </a:p>
        </p:txBody>
      </p:sp>
    </p:spTree>
    <p:extLst>
      <p:ext uri="{BB962C8B-B14F-4D97-AF65-F5344CB8AC3E}">
        <p14:creationId xmlns:p14="http://schemas.microsoft.com/office/powerpoint/2010/main" val="37544813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787A0-D757-B557-59F0-70C86C75DF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3AA64FA-4816-F314-6D4E-A2820A8429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F86FB3A-B727-557D-27DF-E1C06C97EC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94AA2D-0A9F-9C26-4704-3EF35232C171}"/>
              </a:ext>
            </a:extLst>
          </p:cNvPr>
          <p:cNvSpPr>
            <a:spLocks noGrp="1"/>
          </p:cNvSpPr>
          <p:nvPr>
            <p:ph type="dt" sz="half" idx="10"/>
          </p:nvPr>
        </p:nvSpPr>
        <p:spPr/>
        <p:txBody>
          <a:bodyPr/>
          <a:lstStyle/>
          <a:p>
            <a:fld id="{87DC5E1F-37FF-44EB-910C-A0AA26421B95}" type="datetimeFigureOut">
              <a:rPr lang="en-GB" smtClean="0"/>
              <a:t>18/06/2025</a:t>
            </a:fld>
            <a:endParaRPr lang="en-GB"/>
          </a:p>
        </p:txBody>
      </p:sp>
      <p:sp>
        <p:nvSpPr>
          <p:cNvPr id="6" name="Footer Placeholder 5">
            <a:extLst>
              <a:ext uri="{FF2B5EF4-FFF2-40B4-BE49-F238E27FC236}">
                <a16:creationId xmlns:a16="http://schemas.microsoft.com/office/drawing/2014/main" id="{4D7DD8AC-AC59-8FB4-AF88-D4CD0C75BD6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8CEA7FB-A9CD-E984-6F07-C7C6A694AE14}"/>
              </a:ext>
            </a:extLst>
          </p:cNvPr>
          <p:cNvSpPr>
            <a:spLocks noGrp="1"/>
          </p:cNvSpPr>
          <p:nvPr>
            <p:ph type="sldNum" sz="quarter" idx="12"/>
          </p:nvPr>
        </p:nvSpPr>
        <p:spPr/>
        <p:txBody>
          <a:bodyPr/>
          <a:lstStyle/>
          <a:p>
            <a:fld id="{69EDAD70-F3A3-43D7-9968-1B87066CFE5D}" type="slidenum">
              <a:rPr lang="en-GB" smtClean="0"/>
              <a:t>‹#›</a:t>
            </a:fld>
            <a:endParaRPr lang="en-GB"/>
          </a:p>
        </p:txBody>
      </p:sp>
    </p:spTree>
    <p:extLst>
      <p:ext uri="{BB962C8B-B14F-4D97-AF65-F5344CB8AC3E}">
        <p14:creationId xmlns:p14="http://schemas.microsoft.com/office/powerpoint/2010/main" val="38804504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C4CA7-0ED2-58F8-4CF5-39FC636F8D9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C8DD466-9F88-AF15-0C62-0F306237D0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9A674C0-B358-59E9-2EAD-1EA984B8367F}"/>
              </a:ext>
            </a:extLst>
          </p:cNvPr>
          <p:cNvSpPr>
            <a:spLocks noGrp="1"/>
          </p:cNvSpPr>
          <p:nvPr>
            <p:ph type="dt" sz="half" idx="10"/>
          </p:nvPr>
        </p:nvSpPr>
        <p:spPr/>
        <p:txBody>
          <a:bodyPr/>
          <a:lstStyle/>
          <a:p>
            <a:fld id="{87DC5E1F-37FF-44EB-910C-A0AA26421B95}" type="datetimeFigureOut">
              <a:rPr lang="en-GB" smtClean="0"/>
              <a:t>18/06/2025</a:t>
            </a:fld>
            <a:endParaRPr lang="en-GB"/>
          </a:p>
        </p:txBody>
      </p:sp>
      <p:sp>
        <p:nvSpPr>
          <p:cNvPr id="5" name="Footer Placeholder 4">
            <a:extLst>
              <a:ext uri="{FF2B5EF4-FFF2-40B4-BE49-F238E27FC236}">
                <a16:creationId xmlns:a16="http://schemas.microsoft.com/office/drawing/2014/main" id="{C11C46F3-60EE-EC8D-E57D-AF51061EF8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D0EB31-2A70-8333-D396-17C65D74B527}"/>
              </a:ext>
            </a:extLst>
          </p:cNvPr>
          <p:cNvSpPr>
            <a:spLocks noGrp="1"/>
          </p:cNvSpPr>
          <p:nvPr>
            <p:ph type="sldNum" sz="quarter" idx="12"/>
          </p:nvPr>
        </p:nvSpPr>
        <p:spPr/>
        <p:txBody>
          <a:bodyPr/>
          <a:lstStyle/>
          <a:p>
            <a:fld id="{69EDAD70-F3A3-43D7-9968-1B87066CFE5D}" type="slidenum">
              <a:rPr lang="en-GB" smtClean="0"/>
              <a:t>‹#›</a:t>
            </a:fld>
            <a:endParaRPr lang="en-GB"/>
          </a:p>
        </p:txBody>
      </p:sp>
    </p:spTree>
    <p:extLst>
      <p:ext uri="{BB962C8B-B14F-4D97-AF65-F5344CB8AC3E}">
        <p14:creationId xmlns:p14="http://schemas.microsoft.com/office/powerpoint/2010/main" val="24000622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68226A-EBC8-2286-62DF-E44B0AA6A10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A3CA416-E2CC-70EA-97A7-E87BCB8E09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BB2D37-970E-882D-EB67-1C5C0EE779A6}"/>
              </a:ext>
            </a:extLst>
          </p:cNvPr>
          <p:cNvSpPr>
            <a:spLocks noGrp="1"/>
          </p:cNvSpPr>
          <p:nvPr>
            <p:ph type="dt" sz="half" idx="10"/>
          </p:nvPr>
        </p:nvSpPr>
        <p:spPr/>
        <p:txBody>
          <a:bodyPr/>
          <a:lstStyle/>
          <a:p>
            <a:fld id="{87DC5E1F-37FF-44EB-910C-A0AA26421B95}" type="datetimeFigureOut">
              <a:rPr lang="en-GB" smtClean="0"/>
              <a:t>18/06/2025</a:t>
            </a:fld>
            <a:endParaRPr lang="en-GB"/>
          </a:p>
        </p:txBody>
      </p:sp>
      <p:sp>
        <p:nvSpPr>
          <p:cNvPr id="5" name="Footer Placeholder 4">
            <a:extLst>
              <a:ext uri="{FF2B5EF4-FFF2-40B4-BE49-F238E27FC236}">
                <a16:creationId xmlns:a16="http://schemas.microsoft.com/office/drawing/2014/main" id="{254BB017-354C-6881-8567-3653F0E44F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4067B2-0932-CA95-41BB-C3D30C595D20}"/>
              </a:ext>
            </a:extLst>
          </p:cNvPr>
          <p:cNvSpPr>
            <a:spLocks noGrp="1"/>
          </p:cNvSpPr>
          <p:nvPr>
            <p:ph type="sldNum" sz="quarter" idx="12"/>
          </p:nvPr>
        </p:nvSpPr>
        <p:spPr/>
        <p:txBody>
          <a:bodyPr/>
          <a:lstStyle/>
          <a:p>
            <a:fld id="{69EDAD70-F3A3-43D7-9968-1B87066CFE5D}" type="slidenum">
              <a:rPr lang="en-GB" smtClean="0"/>
              <a:t>‹#›</a:t>
            </a:fld>
            <a:endParaRPr lang="en-GB"/>
          </a:p>
        </p:txBody>
      </p:sp>
    </p:spTree>
    <p:extLst>
      <p:ext uri="{BB962C8B-B14F-4D97-AF65-F5344CB8AC3E}">
        <p14:creationId xmlns:p14="http://schemas.microsoft.com/office/powerpoint/2010/main" val="1757508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80768-E70B-F777-51AF-F2546C831FA7}"/>
              </a:ext>
            </a:extLst>
          </p:cNvPr>
          <p:cNvSpPr>
            <a:spLocks noGrp="1"/>
          </p:cNvSpPr>
          <p:nvPr>
            <p:ph type="title" hasCustomPrompt="1"/>
          </p:nvPr>
        </p:nvSpPr>
        <p:spPr>
          <a:xfrm>
            <a:off x="838200" y="365126"/>
            <a:ext cx="4016433" cy="532650"/>
          </a:xfrm>
        </p:spPr>
        <p:txBody>
          <a:bodyPr>
            <a:normAutofit/>
          </a:bodyPr>
          <a:lstStyle>
            <a:lvl1pPr>
              <a:defRPr sz="2000"/>
            </a:lvl1pPr>
          </a:lstStyle>
          <a:p>
            <a:r>
              <a:rPr lang="en-US"/>
              <a:t>Session title</a:t>
            </a:r>
            <a:endParaRPr lang="en-GB"/>
          </a:p>
        </p:txBody>
      </p:sp>
      <p:sp>
        <p:nvSpPr>
          <p:cNvPr id="9" name="Text Placeholder 6">
            <a:extLst>
              <a:ext uri="{FF2B5EF4-FFF2-40B4-BE49-F238E27FC236}">
                <a16:creationId xmlns:a16="http://schemas.microsoft.com/office/drawing/2014/main" id="{91FF6C2B-1446-65B2-7BEE-7E4A7A12B72B}"/>
              </a:ext>
            </a:extLst>
          </p:cNvPr>
          <p:cNvSpPr>
            <a:spLocks noGrp="1"/>
          </p:cNvSpPr>
          <p:nvPr>
            <p:ph type="body" sz="quarter" idx="11" hasCustomPrompt="1"/>
          </p:nvPr>
        </p:nvSpPr>
        <p:spPr>
          <a:xfrm>
            <a:off x="838197" y="1825625"/>
            <a:ext cx="10521309" cy="4345086"/>
          </a:xfrm>
        </p:spPr>
        <p:txBody>
          <a:bodyPr/>
          <a:lstStyle>
            <a:lvl1pPr>
              <a:defRPr/>
            </a:lvl1pPr>
          </a:lstStyle>
          <a:p>
            <a:pPr lvl="0"/>
            <a:r>
              <a:rPr lang="en-US"/>
              <a:t>Click to add text</a:t>
            </a:r>
          </a:p>
        </p:txBody>
      </p:sp>
    </p:spTree>
    <p:extLst>
      <p:ext uri="{BB962C8B-B14F-4D97-AF65-F5344CB8AC3E}">
        <p14:creationId xmlns:p14="http://schemas.microsoft.com/office/powerpoint/2010/main" val="3006593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80768-E70B-F777-51AF-F2546C831FA7}"/>
              </a:ext>
            </a:extLst>
          </p:cNvPr>
          <p:cNvSpPr>
            <a:spLocks noGrp="1"/>
          </p:cNvSpPr>
          <p:nvPr>
            <p:ph type="title" hasCustomPrompt="1"/>
          </p:nvPr>
        </p:nvSpPr>
        <p:spPr>
          <a:xfrm>
            <a:off x="838200" y="365126"/>
            <a:ext cx="4016433" cy="532650"/>
          </a:xfrm>
        </p:spPr>
        <p:txBody>
          <a:bodyPr>
            <a:normAutofit/>
          </a:bodyPr>
          <a:lstStyle>
            <a:lvl1pPr>
              <a:defRPr sz="2000"/>
            </a:lvl1pPr>
          </a:lstStyle>
          <a:p>
            <a:r>
              <a:rPr lang="en-US"/>
              <a:t>Session title</a:t>
            </a:r>
            <a:endParaRPr lang="en-GB"/>
          </a:p>
        </p:txBody>
      </p:sp>
      <p:sp>
        <p:nvSpPr>
          <p:cNvPr id="5" name="Picture Placeholder 4">
            <a:extLst>
              <a:ext uri="{FF2B5EF4-FFF2-40B4-BE49-F238E27FC236}">
                <a16:creationId xmlns:a16="http://schemas.microsoft.com/office/drawing/2014/main" id="{6A2D8691-12B0-03E9-8A3E-5E6D73FFA959}"/>
              </a:ext>
            </a:extLst>
          </p:cNvPr>
          <p:cNvSpPr>
            <a:spLocks noGrp="1"/>
          </p:cNvSpPr>
          <p:nvPr>
            <p:ph type="pic" sz="quarter" idx="10" hasCustomPrompt="1"/>
          </p:nvPr>
        </p:nvSpPr>
        <p:spPr>
          <a:xfrm>
            <a:off x="6517066" y="1830506"/>
            <a:ext cx="4836736" cy="4345086"/>
          </a:xfrm>
        </p:spPr>
        <p:txBody>
          <a:bodyPr/>
          <a:lstStyle>
            <a:lvl1pPr>
              <a:defRPr/>
            </a:lvl1pPr>
          </a:lstStyle>
          <a:p>
            <a:r>
              <a:rPr lang="en-GB"/>
              <a:t>Click to add image</a:t>
            </a:r>
          </a:p>
        </p:txBody>
      </p:sp>
      <p:sp>
        <p:nvSpPr>
          <p:cNvPr id="7" name="Text Placeholder 6">
            <a:extLst>
              <a:ext uri="{FF2B5EF4-FFF2-40B4-BE49-F238E27FC236}">
                <a16:creationId xmlns:a16="http://schemas.microsoft.com/office/drawing/2014/main" id="{AB5B98D0-1D84-A18B-3D30-1509328568FD}"/>
              </a:ext>
            </a:extLst>
          </p:cNvPr>
          <p:cNvSpPr>
            <a:spLocks noGrp="1"/>
          </p:cNvSpPr>
          <p:nvPr>
            <p:ph type="body" sz="quarter" idx="11" hasCustomPrompt="1"/>
          </p:nvPr>
        </p:nvSpPr>
        <p:spPr>
          <a:xfrm>
            <a:off x="838198" y="1825625"/>
            <a:ext cx="4836735" cy="4345086"/>
          </a:xfrm>
        </p:spPr>
        <p:txBody>
          <a:bodyPr/>
          <a:lstStyle>
            <a:lvl1pPr>
              <a:defRPr/>
            </a:lvl1pPr>
          </a:lstStyle>
          <a:p>
            <a:pPr lvl="0"/>
            <a:r>
              <a:rPr lang="en-US"/>
              <a:t>Click to add text</a:t>
            </a:r>
          </a:p>
        </p:txBody>
      </p:sp>
    </p:spTree>
    <p:extLst>
      <p:ext uri="{BB962C8B-B14F-4D97-AF65-F5344CB8AC3E}">
        <p14:creationId xmlns:p14="http://schemas.microsoft.com/office/powerpoint/2010/main" val="1324673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80768-E70B-F777-51AF-F2546C831FA7}"/>
              </a:ext>
            </a:extLst>
          </p:cNvPr>
          <p:cNvSpPr>
            <a:spLocks noGrp="1"/>
          </p:cNvSpPr>
          <p:nvPr>
            <p:ph type="title" hasCustomPrompt="1"/>
          </p:nvPr>
        </p:nvSpPr>
        <p:spPr>
          <a:xfrm>
            <a:off x="838200" y="365126"/>
            <a:ext cx="4016433" cy="532650"/>
          </a:xfrm>
        </p:spPr>
        <p:txBody>
          <a:bodyPr>
            <a:normAutofit/>
          </a:bodyPr>
          <a:lstStyle>
            <a:lvl1pPr>
              <a:defRPr sz="2000"/>
            </a:lvl1pPr>
          </a:lstStyle>
          <a:p>
            <a:r>
              <a:rPr lang="en-US"/>
              <a:t>Session title</a:t>
            </a:r>
            <a:endParaRPr lang="en-GB"/>
          </a:p>
        </p:txBody>
      </p:sp>
      <p:sp>
        <p:nvSpPr>
          <p:cNvPr id="4" name="Picture Placeholder 4">
            <a:extLst>
              <a:ext uri="{FF2B5EF4-FFF2-40B4-BE49-F238E27FC236}">
                <a16:creationId xmlns:a16="http://schemas.microsoft.com/office/drawing/2014/main" id="{7606594B-86EC-ED22-C429-26D8FD3A94A9}"/>
              </a:ext>
            </a:extLst>
          </p:cNvPr>
          <p:cNvSpPr>
            <a:spLocks noGrp="1"/>
          </p:cNvSpPr>
          <p:nvPr>
            <p:ph type="pic" sz="quarter" idx="10" hasCustomPrompt="1"/>
          </p:nvPr>
        </p:nvSpPr>
        <p:spPr>
          <a:xfrm>
            <a:off x="1410888" y="1823821"/>
            <a:ext cx="2612175" cy="2592378"/>
          </a:xfrm>
          <a:prstGeom prst="flowChartConnector">
            <a:avLst/>
          </a:prstGeom>
          <a:solidFill>
            <a:schemeClr val="tx2">
              <a:lumMod val="10000"/>
              <a:lumOff val="90000"/>
            </a:schemeClr>
          </a:solidFill>
          <a:ln w="127000">
            <a:solidFill>
              <a:schemeClr val="accent2"/>
            </a:solidFill>
          </a:ln>
        </p:spPr>
        <p:txBody>
          <a:bodyPr>
            <a:noAutofit/>
          </a:bodyPr>
          <a:lstStyle>
            <a:lvl1pPr marL="0" indent="0" algn="ctr">
              <a:buNone/>
              <a:defRPr sz="2800">
                <a:solidFill>
                  <a:schemeClr val="tx1">
                    <a:lumMod val="50000"/>
                    <a:lumOff val="50000"/>
                  </a:schemeClr>
                </a:solidFill>
              </a:defRPr>
            </a:lvl1pPr>
          </a:lstStyle>
          <a:p>
            <a:r>
              <a:rPr lang="en-GB"/>
              <a:t>Click here to add picture</a:t>
            </a:r>
          </a:p>
        </p:txBody>
      </p:sp>
      <p:sp>
        <p:nvSpPr>
          <p:cNvPr id="6" name="Picture Placeholder 4">
            <a:extLst>
              <a:ext uri="{FF2B5EF4-FFF2-40B4-BE49-F238E27FC236}">
                <a16:creationId xmlns:a16="http://schemas.microsoft.com/office/drawing/2014/main" id="{22445C33-19C1-D129-255E-7324DC0CDA22}"/>
              </a:ext>
            </a:extLst>
          </p:cNvPr>
          <p:cNvSpPr>
            <a:spLocks noGrp="1"/>
          </p:cNvSpPr>
          <p:nvPr>
            <p:ph type="pic" sz="quarter" idx="11" hasCustomPrompt="1"/>
          </p:nvPr>
        </p:nvSpPr>
        <p:spPr>
          <a:xfrm>
            <a:off x="4854633" y="1830895"/>
            <a:ext cx="2612175" cy="2592378"/>
          </a:xfrm>
          <a:prstGeom prst="flowChartConnector">
            <a:avLst/>
          </a:prstGeom>
          <a:solidFill>
            <a:schemeClr val="tx2">
              <a:lumMod val="10000"/>
              <a:lumOff val="90000"/>
            </a:schemeClr>
          </a:solidFill>
          <a:ln w="127000">
            <a:solidFill>
              <a:schemeClr val="accent3"/>
            </a:solidFill>
          </a:ln>
        </p:spPr>
        <p:txBody>
          <a:bodyPr>
            <a:noAutofit/>
          </a:bodyPr>
          <a:lstStyle>
            <a:lvl1pPr marL="0" indent="0" algn="ctr">
              <a:buNone/>
              <a:defRPr sz="2800">
                <a:solidFill>
                  <a:schemeClr val="tx1">
                    <a:lumMod val="50000"/>
                    <a:lumOff val="50000"/>
                  </a:schemeClr>
                </a:solidFill>
              </a:defRPr>
            </a:lvl1pPr>
          </a:lstStyle>
          <a:p>
            <a:r>
              <a:rPr lang="en-GB"/>
              <a:t>Click here to add picture</a:t>
            </a:r>
          </a:p>
        </p:txBody>
      </p:sp>
      <p:sp>
        <p:nvSpPr>
          <p:cNvPr id="7" name="Picture Placeholder 4">
            <a:extLst>
              <a:ext uri="{FF2B5EF4-FFF2-40B4-BE49-F238E27FC236}">
                <a16:creationId xmlns:a16="http://schemas.microsoft.com/office/drawing/2014/main" id="{B8058520-A72B-86D7-ECE3-5226C7081767}"/>
              </a:ext>
            </a:extLst>
          </p:cNvPr>
          <p:cNvSpPr>
            <a:spLocks noGrp="1"/>
          </p:cNvSpPr>
          <p:nvPr>
            <p:ph type="pic" sz="quarter" idx="12" hasCustomPrompt="1"/>
          </p:nvPr>
        </p:nvSpPr>
        <p:spPr>
          <a:xfrm>
            <a:off x="8168937" y="1823821"/>
            <a:ext cx="2612175" cy="2592378"/>
          </a:xfrm>
          <a:prstGeom prst="flowChartConnector">
            <a:avLst/>
          </a:prstGeom>
          <a:solidFill>
            <a:schemeClr val="tx2">
              <a:lumMod val="10000"/>
              <a:lumOff val="90000"/>
            </a:schemeClr>
          </a:solidFill>
          <a:ln w="127000">
            <a:solidFill>
              <a:schemeClr val="accent1"/>
            </a:solidFill>
          </a:ln>
        </p:spPr>
        <p:txBody>
          <a:bodyPr>
            <a:noAutofit/>
          </a:bodyPr>
          <a:lstStyle>
            <a:lvl1pPr marL="0" indent="0" algn="ctr">
              <a:buNone/>
              <a:defRPr sz="2800">
                <a:solidFill>
                  <a:schemeClr val="tx1">
                    <a:lumMod val="50000"/>
                    <a:lumOff val="50000"/>
                  </a:schemeClr>
                </a:solidFill>
              </a:defRPr>
            </a:lvl1pPr>
          </a:lstStyle>
          <a:p>
            <a:r>
              <a:rPr lang="en-GB"/>
              <a:t>Click here to add picture</a:t>
            </a:r>
          </a:p>
        </p:txBody>
      </p:sp>
      <p:sp>
        <p:nvSpPr>
          <p:cNvPr id="14" name="Text Placeholder 13">
            <a:extLst>
              <a:ext uri="{FF2B5EF4-FFF2-40B4-BE49-F238E27FC236}">
                <a16:creationId xmlns:a16="http://schemas.microsoft.com/office/drawing/2014/main" id="{12F44729-0A1E-6747-716B-E9910172B0D7}"/>
              </a:ext>
            </a:extLst>
          </p:cNvPr>
          <p:cNvSpPr>
            <a:spLocks noGrp="1"/>
          </p:cNvSpPr>
          <p:nvPr>
            <p:ph type="body" sz="quarter" idx="13" hasCustomPrompt="1"/>
          </p:nvPr>
        </p:nvSpPr>
        <p:spPr>
          <a:xfrm>
            <a:off x="1242981" y="4921333"/>
            <a:ext cx="2947987" cy="531812"/>
          </a:xfrm>
        </p:spPr>
        <p:txBody>
          <a:bodyPr>
            <a:normAutofit/>
          </a:bodyPr>
          <a:lstStyle>
            <a:lvl1pPr marL="0" indent="0" algn="ctr">
              <a:buNone/>
              <a:defRPr sz="2800"/>
            </a:lvl1pPr>
          </a:lstStyle>
          <a:p>
            <a:pPr lvl="0"/>
            <a:r>
              <a:rPr lang="en-US"/>
              <a:t>Speaker name</a:t>
            </a:r>
            <a:endParaRPr lang="en-GB"/>
          </a:p>
        </p:txBody>
      </p:sp>
      <p:sp>
        <p:nvSpPr>
          <p:cNvPr id="15" name="Text Placeholder 13">
            <a:extLst>
              <a:ext uri="{FF2B5EF4-FFF2-40B4-BE49-F238E27FC236}">
                <a16:creationId xmlns:a16="http://schemas.microsoft.com/office/drawing/2014/main" id="{1BD6A14E-2B94-6C6A-69D2-87C8AAB33B3C}"/>
              </a:ext>
            </a:extLst>
          </p:cNvPr>
          <p:cNvSpPr>
            <a:spLocks noGrp="1"/>
          </p:cNvSpPr>
          <p:nvPr>
            <p:ph type="body" sz="quarter" idx="14" hasCustomPrompt="1"/>
          </p:nvPr>
        </p:nvSpPr>
        <p:spPr>
          <a:xfrm>
            <a:off x="4622006" y="4921333"/>
            <a:ext cx="2947987" cy="531812"/>
          </a:xfrm>
        </p:spPr>
        <p:txBody>
          <a:bodyPr>
            <a:normAutofit/>
          </a:bodyPr>
          <a:lstStyle>
            <a:lvl1pPr marL="0" indent="0" algn="ctr">
              <a:buNone/>
              <a:defRPr sz="2800"/>
            </a:lvl1pPr>
          </a:lstStyle>
          <a:p>
            <a:pPr lvl="0"/>
            <a:r>
              <a:rPr lang="en-US"/>
              <a:t>Speaker name</a:t>
            </a:r>
            <a:endParaRPr lang="en-GB"/>
          </a:p>
        </p:txBody>
      </p:sp>
      <p:sp>
        <p:nvSpPr>
          <p:cNvPr id="16" name="Text Placeholder 13">
            <a:extLst>
              <a:ext uri="{FF2B5EF4-FFF2-40B4-BE49-F238E27FC236}">
                <a16:creationId xmlns:a16="http://schemas.microsoft.com/office/drawing/2014/main" id="{0E6FEBDC-4146-4A8D-FC8A-2CBF2BD91FC7}"/>
              </a:ext>
            </a:extLst>
          </p:cNvPr>
          <p:cNvSpPr>
            <a:spLocks noGrp="1"/>
          </p:cNvSpPr>
          <p:nvPr>
            <p:ph type="body" sz="quarter" idx="15" hasCustomPrompt="1"/>
          </p:nvPr>
        </p:nvSpPr>
        <p:spPr>
          <a:xfrm>
            <a:off x="8001032" y="4921333"/>
            <a:ext cx="2947987" cy="531812"/>
          </a:xfrm>
        </p:spPr>
        <p:txBody>
          <a:bodyPr>
            <a:normAutofit/>
          </a:bodyPr>
          <a:lstStyle>
            <a:lvl1pPr marL="0" indent="0" algn="ctr">
              <a:buNone/>
              <a:defRPr sz="2800"/>
            </a:lvl1pPr>
          </a:lstStyle>
          <a:p>
            <a:pPr lvl="0"/>
            <a:r>
              <a:rPr lang="en-US"/>
              <a:t>Speaker name</a:t>
            </a:r>
            <a:endParaRPr lang="en-GB"/>
          </a:p>
        </p:txBody>
      </p:sp>
      <p:sp>
        <p:nvSpPr>
          <p:cNvPr id="17" name="Text Placeholder 13">
            <a:extLst>
              <a:ext uri="{FF2B5EF4-FFF2-40B4-BE49-F238E27FC236}">
                <a16:creationId xmlns:a16="http://schemas.microsoft.com/office/drawing/2014/main" id="{1DAFE666-35F3-0E15-4B94-8D0060F972D9}"/>
              </a:ext>
            </a:extLst>
          </p:cNvPr>
          <p:cNvSpPr>
            <a:spLocks noGrp="1"/>
          </p:cNvSpPr>
          <p:nvPr>
            <p:ph type="body" sz="quarter" idx="16" hasCustomPrompt="1"/>
          </p:nvPr>
        </p:nvSpPr>
        <p:spPr>
          <a:xfrm>
            <a:off x="1242981" y="5658195"/>
            <a:ext cx="2947987" cy="531812"/>
          </a:xfrm>
        </p:spPr>
        <p:txBody>
          <a:bodyPr>
            <a:normAutofit/>
          </a:bodyPr>
          <a:lstStyle>
            <a:lvl1pPr marL="0" indent="0" algn="ctr">
              <a:buNone/>
              <a:defRPr sz="2200">
                <a:solidFill>
                  <a:schemeClr val="accent2"/>
                </a:solidFill>
              </a:defRPr>
            </a:lvl1pPr>
          </a:lstStyle>
          <a:p>
            <a:pPr lvl="0"/>
            <a:r>
              <a:rPr lang="en-US"/>
              <a:t>Subtitle</a:t>
            </a:r>
            <a:endParaRPr lang="en-GB"/>
          </a:p>
        </p:txBody>
      </p:sp>
      <p:sp>
        <p:nvSpPr>
          <p:cNvPr id="18" name="Text Placeholder 13">
            <a:extLst>
              <a:ext uri="{FF2B5EF4-FFF2-40B4-BE49-F238E27FC236}">
                <a16:creationId xmlns:a16="http://schemas.microsoft.com/office/drawing/2014/main" id="{7FACD68D-3D51-EB50-ACDA-6D7E9F67667A}"/>
              </a:ext>
            </a:extLst>
          </p:cNvPr>
          <p:cNvSpPr>
            <a:spLocks noGrp="1"/>
          </p:cNvSpPr>
          <p:nvPr>
            <p:ph type="body" sz="quarter" idx="17" hasCustomPrompt="1"/>
          </p:nvPr>
        </p:nvSpPr>
        <p:spPr>
          <a:xfrm>
            <a:off x="4622006" y="5658195"/>
            <a:ext cx="2947987" cy="531812"/>
          </a:xfrm>
        </p:spPr>
        <p:txBody>
          <a:bodyPr>
            <a:normAutofit/>
          </a:bodyPr>
          <a:lstStyle>
            <a:lvl1pPr marL="0" indent="0" algn="ctr">
              <a:buNone/>
              <a:defRPr sz="2200">
                <a:solidFill>
                  <a:schemeClr val="accent3"/>
                </a:solidFill>
              </a:defRPr>
            </a:lvl1pPr>
          </a:lstStyle>
          <a:p>
            <a:pPr lvl="0"/>
            <a:r>
              <a:rPr lang="en-US"/>
              <a:t>Subtitle</a:t>
            </a:r>
            <a:endParaRPr lang="en-GB"/>
          </a:p>
        </p:txBody>
      </p:sp>
      <p:sp>
        <p:nvSpPr>
          <p:cNvPr id="19" name="Text Placeholder 13">
            <a:extLst>
              <a:ext uri="{FF2B5EF4-FFF2-40B4-BE49-F238E27FC236}">
                <a16:creationId xmlns:a16="http://schemas.microsoft.com/office/drawing/2014/main" id="{274314B9-C2B1-A540-E30A-D04421EEB8A0}"/>
              </a:ext>
            </a:extLst>
          </p:cNvPr>
          <p:cNvSpPr>
            <a:spLocks noGrp="1"/>
          </p:cNvSpPr>
          <p:nvPr>
            <p:ph type="body" sz="quarter" idx="18" hasCustomPrompt="1"/>
          </p:nvPr>
        </p:nvSpPr>
        <p:spPr>
          <a:xfrm>
            <a:off x="8001032" y="5658195"/>
            <a:ext cx="2947987" cy="531812"/>
          </a:xfrm>
        </p:spPr>
        <p:txBody>
          <a:bodyPr>
            <a:normAutofit/>
          </a:bodyPr>
          <a:lstStyle>
            <a:lvl1pPr marL="0" indent="0" algn="ctr">
              <a:buNone/>
              <a:defRPr sz="2200">
                <a:solidFill>
                  <a:schemeClr val="accent1"/>
                </a:solidFill>
              </a:defRPr>
            </a:lvl1pPr>
          </a:lstStyle>
          <a:p>
            <a:pPr lvl="0"/>
            <a:r>
              <a:rPr lang="en-US"/>
              <a:t>Subtitle</a:t>
            </a:r>
            <a:endParaRPr lang="en-GB"/>
          </a:p>
        </p:txBody>
      </p:sp>
    </p:spTree>
    <p:extLst>
      <p:ext uri="{BB962C8B-B14F-4D97-AF65-F5344CB8AC3E}">
        <p14:creationId xmlns:p14="http://schemas.microsoft.com/office/powerpoint/2010/main" val="3222630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80768-E70B-F777-51AF-F2546C831FA7}"/>
              </a:ext>
            </a:extLst>
          </p:cNvPr>
          <p:cNvSpPr>
            <a:spLocks noGrp="1"/>
          </p:cNvSpPr>
          <p:nvPr>
            <p:ph type="title" hasCustomPrompt="1"/>
          </p:nvPr>
        </p:nvSpPr>
        <p:spPr>
          <a:xfrm>
            <a:off x="838200" y="365126"/>
            <a:ext cx="4016433" cy="532650"/>
          </a:xfrm>
        </p:spPr>
        <p:txBody>
          <a:bodyPr>
            <a:normAutofit/>
          </a:bodyPr>
          <a:lstStyle>
            <a:lvl1pPr marL="0" indent="0">
              <a:buFont typeface="Arial" panose="020B0604020202020204" pitchFamily="34" charset="0"/>
              <a:buNone/>
              <a:defRPr sz="2000"/>
            </a:lvl1pPr>
          </a:lstStyle>
          <a:p>
            <a:r>
              <a:rPr lang="en-US"/>
              <a:t>Session title</a:t>
            </a:r>
            <a:endParaRPr lang="en-GB"/>
          </a:p>
        </p:txBody>
      </p:sp>
      <p:sp>
        <p:nvSpPr>
          <p:cNvPr id="8" name="Chart Placeholder 7">
            <a:extLst>
              <a:ext uri="{FF2B5EF4-FFF2-40B4-BE49-F238E27FC236}">
                <a16:creationId xmlns:a16="http://schemas.microsoft.com/office/drawing/2014/main" id="{542B7F87-4BF0-CCC7-DA4B-F3729ED23C35}"/>
              </a:ext>
            </a:extLst>
          </p:cNvPr>
          <p:cNvSpPr>
            <a:spLocks noGrp="1"/>
          </p:cNvSpPr>
          <p:nvPr>
            <p:ph type="chart" sz="quarter" idx="10"/>
          </p:nvPr>
        </p:nvSpPr>
        <p:spPr>
          <a:xfrm>
            <a:off x="838200" y="1818670"/>
            <a:ext cx="4572000" cy="4195762"/>
          </a:xfrm>
        </p:spPr>
        <p:txBody>
          <a:bodyPr/>
          <a:lstStyle/>
          <a:p>
            <a:endParaRPr lang="en-GB"/>
          </a:p>
        </p:txBody>
      </p:sp>
      <p:sp>
        <p:nvSpPr>
          <p:cNvPr id="10" name="Text Placeholder 9">
            <a:extLst>
              <a:ext uri="{FF2B5EF4-FFF2-40B4-BE49-F238E27FC236}">
                <a16:creationId xmlns:a16="http://schemas.microsoft.com/office/drawing/2014/main" id="{78D80383-C147-C8B1-47AD-25E40B9C6433}"/>
              </a:ext>
            </a:extLst>
          </p:cNvPr>
          <p:cNvSpPr>
            <a:spLocks noGrp="1"/>
          </p:cNvSpPr>
          <p:nvPr>
            <p:ph type="body" sz="quarter" idx="11" hasCustomPrompt="1"/>
          </p:nvPr>
        </p:nvSpPr>
        <p:spPr>
          <a:xfrm>
            <a:off x="6781800" y="1818670"/>
            <a:ext cx="4572000" cy="4195762"/>
          </a:xfrm>
        </p:spPr>
        <p:txBody>
          <a:bodyPr/>
          <a:lstStyle>
            <a:lvl1pPr>
              <a:defRPr/>
            </a:lvl1pPr>
          </a:lstStyle>
          <a:p>
            <a:pPr lvl="0"/>
            <a:r>
              <a:rPr lang="en-US"/>
              <a:t>Click to add additional stats</a:t>
            </a:r>
          </a:p>
        </p:txBody>
      </p:sp>
    </p:spTree>
    <p:extLst>
      <p:ext uri="{BB962C8B-B14F-4D97-AF65-F5344CB8AC3E}">
        <p14:creationId xmlns:p14="http://schemas.microsoft.com/office/powerpoint/2010/main" val="3085855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C3120-34CA-493A-EC00-6394035F88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0DBF706-175F-AD6C-A33E-7EB5AA5F462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71BDFF-7BE3-ABFB-83F1-B9480BC3BC85}"/>
              </a:ext>
            </a:extLst>
          </p:cNvPr>
          <p:cNvSpPr>
            <a:spLocks noGrp="1"/>
          </p:cNvSpPr>
          <p:nvPr>
            <p:ph type="dt" sz="half" idx="10"/>
          </p:nvPr>
        </p:nvSpPr>
        <p:spPr/>
        <p:txBody>
          <a:bodyPr/>
          <a:lstStyle/>
          <a:p>
            <a:fld id="{87DC5E1F-37FF-44EB-910C-A0AA26421B95}" type="datetimeFigureOut">
              <a:rPr lang="en-GB" smtClean="0"/>
              <a:t>18/06/2025</a:t>
            </a:fld>
            <a:endParaRPr lang="en-GB"/>
          </a:p>
        </p:txBody>
      </p:sp>
      <p:sp>
        <p:nvSpPr>
          <p:cNvPr id="5" name="Footer Placeholder 4">
            <a:extLst>
              <a:ext uri="{FF2B5EF4-FFF2-40B4-BE49-F238E27FC236}">
                <a16:creationId xmlns:a16="http://schemas.microsoft.com/office/drawing/2014/main" id="{66473267-FC36-F094-7FE4-3A78D07DD2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0D83DA-ED7F-FC4C-6AD1-DC855A035DB4}"/>
              </a:ext>
            </a:extLst>
          </p:cNvPr>
          <p:cNvSpPr>
            <a:spLocks noGrp="1"/>
          </p:cNvSpPr>
          <p:nvPr>
            <p:ph type="sldNum" sz="quarter" idx="12"/>
          </p:nvPr>
        </p:nvSpPr>
        <p:spPr/>
        <p:txBody>
          <a:bodyPr/>
          <a:lstStyle/>
          <a:p>
            <a:fld id="{69EDAD70-F3A3-43D7-9968-1B87066CFE5D}" type="slidenum">
              <a:rPr lang="en-GB" smtClean="0"/>
              <a:t>‹#›</a:t>
            </a:fld>
            <a:endParaRPr lang="en-GB"/>
          </a:p>
        </p:txBody>
      </p:sp>
    </p:spTree>
    <p:extLst>
      <p:ext uri="{BB962C8B-B14F-4D97-AF65-F5344CB8AC3E}">
        <p14:creationId xmlns:p14="http://schemas.microsoft.com/office/powerpoint/2010/main" val="3484692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DC232-0FB9-B82C-AC89-72BF5B4232E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38DD4B8-BC27-F166-4823-8D23BA307B8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EC419D8-5009-9049-838D-B53C3B9CB0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BEFD862-7752-7AC8-5B35-133FC4E33517}"/>
              </a:ext>
            </a:extLst>
          </p:cNvPr>
          <p:cNvSpPr>
            <a:spLocks noGrp="1"/>
          </p:cNvSpPr>
          <p:nvPr>
            <p:ph type="dt" sz="half" idx="10"/>
          </p:nvPr>
        </p:nvSpPr>
        <p:spPr/>
        <p:txBody>
          <a:bodyPr/>
          <a:lstStyle/>
          <a:p>
            <a:fld id="{87DC5E1F-37FF-44EB-910C-A0AA26421B95}" type="datetimeFigureOut">
              <a:rPr lang="en-GB" smtClean="0"/>
              <a:t>18/06/2025</a:t>
            </a:fld>
            <a:endParaRPr lang="en-GB"/>
          </a:p>
        </p:txBody>
      </p:sp>
      <p:sp>
        <p:nvSpPr>
          <p:cNvPr id="6" name="Footer Placeholder 5">
            <a:extLst>
              <a:ext uri="{FF2B5EF4-FFF2-40B4-BE49-F238E27FC236}">
                <a16:creationId xmlns:a16="http://schemas.microsoft.com/office/drawing/2014/main" id="{77950E63-BCC2-3099-2645-45693124618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4CF525-3B8C-E662-F9EE-6C1D46A611C8}"/>
              </a:ext>
            </a:extLst>
          </p:cNvPr>
          <p:cNvSpPr>
            <a:spLocks noGrp="1"/>
          </p:cNvSpPr>
          <p:nvPr>
            <p:ph type="sldNum" sz="quarter" idx="12"/>
          </p:nvPr>
        </p:nvSpPr>
        <p:spPr/>
        <p:txBody>
          <a:bodyPr/>
          <a:lstStyle/>
          <a:p>
            <a:fld id="{69EDAD70-F3A3-43D7-9968-1B87066CFE5D}" type="slidenum">
              <a:rPr lang="en-GB" smtClean="0"/>
              <a:t>‹#›</a:t>
            </a:fld>
            <a:endParaRPr lang="en-GB"/>
          </a:p>
        </p:txBody>
      </p:sp>
    </p:spTree>
    <p:extLst>
      <p:ext uri="{BB962C8B-B14F-4D97-AF65-F5344CB8AC3E}">
        <p14:creationId xmlns:p14="http://schemas.microsoft.com/office/powerpoint/2010/main" val="2748237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B8774-ABD6-69D8-3D9A-8A9FE0BB36D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A39A84F-EF89-7529-3D7F-8DAAD6AF9B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355268B-E567-ACAC-36A0-BFEFCD63CB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7F4222D-FB4A-2035-DADC-A1FDFE79C2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4F655E-7641-9BB0-DE1E-3E1B89FF9D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2CDB98A-5DEB-65AE-3500-5B97B7B6ABF1}"/>
              </a:ext>
            </a:extLst>
          </p:cNvPr>
          <p:cNvSpPr>
            <a:spLocks noGrp="1"/>
          </p:cNvSpPr>
          <p:nvPr>
            <p:ph type="dt" sz="half" idx="10"/>
          </p:nvPr>
        </p:nvSpPr>
        <p:spPr/>
        <p:txBody>
          <a:bodyPr/>
          <a:lstStyle/>
          <a:p>
            <a:fld id="{87DC5E1F-37FF-44EB-910C-A0AA26421B95}" type="datetimeFigureOut">
              <a:rPr lang="en-GB" smtClean="0"/>
              <a:t>18/06/2025</a:t>
            </a:fld>
            <a:endParaRPr lang="en-GB"/>
          </a:p>
        </p:txBody>
      </p:sp>
      <p:sp>
        <p:nvSpPr>
          <p:cNvPr id="8" name="Footer Placeholder 7">
            <a:extLst>
              <a:ext uri="{FF2B5EF4-FFF2-40B4-BE49-F238E27FC236}">
                <a16:creationId xmlns:a16="http://schemas.microsoft.com/office/drawing/2014/main" id="{7286FE0B-D292-65C7-D302-D7B99CCF0DC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B1EFAEE-4E38-3ACC-FF55-43A2DEB4B31B}"/>
              </a:ext>
            </a:extLst>
          </p:cNvPr>
          <p:cNvSpPr>
            <a:spLocks noGrp="1"/>
          </p:cNvSpPr>
          <p:nvPr>
            <p:ph type="sldNum" sz="quarter" idx="12"/>
          </p:nvPr>
        </p:nvSpPr>
        <p:spPr/>
        <p:txBody>
          <a:bodyPr/>
          <a:lstStyle/>
          <a:p>
            <a:fld id="{69EDAD70-F3A3-43D7-9968-1B87066CFE5D}" type="slidenum">
              <a:rPr lang="en-GB" smtClean="0"/>
              <a:t>‹#›</a:t>
            </a:fld>
            <a:endParaRPr lang="en-GB"/>
          </a:p>
        </p:txBody>
      </p:sp>
    </p:spTree>
    <p:extLst>
      <p:ext uri="{BB962C8B-B14F-4D97-AF65-F5344CB8AC3E}">
        <p14:creationId xmlns:p14="http://schemas.microsoft.com/office/powerpoint/2010/main" val="3499861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973E7-C4A5-AE8C-F794-4CEE8A6842E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F66F04D-EBCD-79AA-FED0-AFFA60130775}"/>
              </a:ext>
            </a:extLst>
          </p:cNvPr>
          <p:cNvSpPr>
            <a:spLocks noGrp="1"/>
          </p:cNvSpPr>
          <p:nvPr>
            <p:ph type="dt" sz="half" idx="10"/>
          </p:nvPr>
        </p:nvSpPr>
        <p:spPr/>
        <p:txBody>
          <a:bodyPr/>
          <a:lstStyle/>
          <a:p>
            <a:fld id="{87DC5E1F-37FF-44EB-910C-A0AA26421B95}" type="datetimeFigureOut">
              <a:rPr lang="en-GB" smtClean="0"/>
              <a:t>18/06/2025</a:t>
            </a:fld>
            <a:endParaRPr lang="en-GB"/>
          </a:p>
        </p:txBody>
      </p:sp>
      <p:sp>
        <p:nvSpPr>
          <p:cNvPr id="4" name="Footer Placeholder 3">
            <a:extLst>
              <a:ext uri="{FF2B5EF4-FFF2-40B4-BE49-F238E27FC236}">
                <a16:creationId xmlns:a16="http://schemas.microsoft.com/office/drawing/2014/main" id="{CDFC6D7A-A69C-6A4C-C4E9-9C1B0AAC400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BBFAA29-47B0-15F2-1420-9469E340BE72}"/>
              </a:ext>
            </a:extLst>
          </p:cNvPr>
          <p:cNvSpPr>
            <a:spLocks noGrp="1"/>
          </p:cNvSpPr>
          <p:nvPr>
            <p:ph type="sldNum" sz="quarter" idx="12"/>
          </p:nvPr>
        </p:nvSpPr>
        <p:spPr/>
        <p:txBody>
          <a:bodyPr/>
          <a:lstStyle/>
          <a:p>
            <a:fld id="{69EDAD70-F3A3-43D7-9968-1B87066CFE5D}" type="slidenum">
              <a:rPr lang="en-GB" smtClean="0"/>
              <a:t>‹#›</a:t>
            </a:fld>
            <a:endParaRPr lang="en-GB"/>
          </a:p>
        </p:txBody>
      </p:sp>
    </p:spTree>
    <p:extLst>
      <p:ext uri="{BB962C8B-B14F-4D97-AF65-F5344CB8AC3E}">
        <p14:creationId xmlns:p14="http://schemas.microsoft.com/office/powerpoint/2010/main" val="4263634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sv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ight Triangle 9">
            <a:extLst>
              <a:ext uri="{FF2B5EF4-FFF2-40B4-BE49-F238E27FC236}">
                <a16:creationId xmlns:a16="http://schemas.microsoft.com/office/drawing/2014/main" id="{499B56C3-4933-395F-4C3B-8CE7900EE80F}"/>
              </a:ext>
            </a:extLst>
          </p:cNvPr>
          <p:cNvSpPr/>
          <p:nvPr userDrawn="1"/>
        </p:nvSpPr>
        <p:spPr>
          <a:xfrm rot="16200000">
            <a:off x="10231449" y="4909334"/>
            <a:ext cx="2244700" cy="1652631"/>
          </a:xfrm>
          <a:prstGeom prst="rtTriangl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ight Triangle 8">
            <a:extLst>
              <a:ext uri="{FF2B5EF4-FFF2-40B4-BE49-F238E27FC236}">
                <a16:creationId xmlns:a16="http://schemas.microsoft.com/office/drawing/2014/main" id="{88392ED5-06EA-8254-FB08-EAC2C3F0CB4E}"/>
              </a:ext>
            </a:extLst>
          </p:cNvPr>
          <p:cNvSpPr/>
          <p:nvPr userDrawn="1"/>
        </p:nvSpPr>
        <p:spPr>
          <a:xfrm rot="5400000">
            <a:off x="-296035" y="296034"/>
            <a:ext cx="2244700" cy="1652631"/>
          </a:xfrm>
          <a:prstGeom prst="rtTriangl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a:extLst>
              <a:ext uri="{FF2B5EF4-FFF2-40B4-BE49-F238E27FC236}">
                <a16:creationId xmlns:a16="http://schemas.microsoft.com/office/drawing/2014/main" id="{52667AA1-13D2-0FE0-F49D-1D940C7B50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0886CC1-CA29-C822-DFC0-936BB434CA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C4B855F-5F5A-81C2-2371-33587C9D76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7DC5E1F-37FF-44EB-910C-A0AA26421B95}" type="datetimeFigureOut">
              <a:rPr lang="en-GB" smtClean="0"/>
              <a:t>18/06/2025</a:t>
            </a:fld>
            <a:endParaRPr lang="en-GB"/>
          </a:p>
        </p:txBody>
      </p:sp>
      <p:sp>
        <p:nvSpPr>
          <p:cNvPr id="5" name="Footer Placeholder 4">
            <a:extLst>
              <a:ext uri="{FF2B5EF4-FFF2-40B4-BE49-F238E27FC236}">
                <a16:creationId xmlns:a16="http://schemas.microsoft.com/office/drawing/2014/main" id="{3C097289-FF2B-D261-ADC6-04936FE7BF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624F7EF6-891A-4549-A1FF-17752A3C98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9EDAD70-F3A3-43D7-9968-1B87066CFE5D}" type="slidenum">
              <a:rPr lang="en-GB" smtClean="0"/>
              <a:t>‹#›</a:t>
            </a:fld>
            <a:endParaRPr lang="en-GB"/>
          </a:p>
        </p:txBody>
      </p:sp>
      <p:sp>
        <p:nvSpPr>
          <p:cNvPr id="8" name="TextBox 7">
            <a:extLst>
              <a:ext uri="{FF2B5EF4-FFF2-40B4-BE49-F238E27FC236}">
                <a16:creationId xmlns:a16="http://schemas.microsoft.com/office/drawing/2014/main" id="{3B39727D-ED4D-FDE6-FC0C-79FCC36A94E0}"/>
              </a:ext>
            </a:extLst>
          </p:cNvPr>
          <p:cNvSpPr txBox="1"/>
          <p:nvPr userDrawn="1">
            <p:extLst>
              <p:ext uri="{1162E1C5-73C7-4A58-AE30-91384D911F3F}">
                <p184:classification xmlns:p184="http://schemas.microsoft.com/office/powerpoint/2018/4/main" val="hdr"/>
              </p:ext>
            </p:extLst>
          </p:nvPr>
        </p:nvSpPr>
        <p:spPr>
          <a:xfrm>
            <a:off x="6096000" y="63500"/>
            <a:ext cx="571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 </a:t>
            </a:r>
          </a:p>
        </p:txBody>
      </p:sp>
      <p:pic>
        <p:nvPicPr>
          <p:cNvPr id="7" name="Graphic 6">
            <a:extLst>
              <a:ext uri="{FF2B5EF4-FFF2-40B4-BE49-F238E27FC236}">
                <a16:creationId xmlns:a16="http://schemas.microsoft.com/office/drawing/2014/main" id="{5BD47B40-32D2-1BD5-BD55-C9F9ED24A037}"/>
              </a:ext>
            </a:extLst>
          </p:cNvPr>
          <p:cNvPicPr>
            <a:picLocks noChangeAspect="1"/>
          </p:cNvPicPr>
          <p:nvPr userDrawn="1"/>
        </p:nvPicPr>
        <p:blipFill>
          <a:blip r:embed="rId16">
            <a:extLst>
              <a:ext uri="{96DAC541-7B7A-43D3-8B79-37D633B846F1}">
                <asvg:svgBlip xmlns:asvg="http://schemas.microsoft.com/office/drawing/2016/SVG/main" r:embed="rId17"/>
              </a:ext>
            </a:extLst>
          </a:blip>
          <a:stretch>
            <a:fillRect/>
          </a:stretch>
        </p:blipFill>
        <p:spPr>
          <a:xfrm>
            <a:off x="10668708" y="-56814"/>
            <a:ext cx="1443080" cy="241404"/>
          </a:xfrm>
          <a:prstGeom prst="rect">
            <a:avLst/>
          </a:prstGeom>
        </p:spPr>
      </p:pic>
    </p:spTree>
    <p:extLst>
      <p:ext uri="{BB962C8B-B14F-4D97-AF65-F5344CB8AC3E}">
        <p14:creationId xmlns:p14="http://schemas.microsoft.com/office/powerpoint/2010/main" val="3494858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62"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txStyles>
    <p:titleStyle>
      <a:lvl1pPr marL="0" indent="0" algn="l" defTabSz="914400" rtl="0" eaLnBrk="1" latinLnBrk="0" hangingPunct="1">
        <a:lnSpc>
          <a:spcPct val="90000"/>
        </a:lnSpc>
        <a:spcBef>
          <a:spcPct val="0"/>
        </a:spcBef>
        <a:buClr>
          <a:srgbClr val="00BD94"/>
        </a:buClr>
        <a:buFont typeface="Inter" panose="02000503000000020004" pitchFamily="2" charset="0"/>
        <a:buNone/>
        <a:defRPr sz="4400" kern="1200">
          <a:solidFill>
            <a:srgbClr val="1463B3"/>
          </a:solidFill>
          <a:latin typeface="Noto Sans" panose="020B0502040504020204" pitchFamily="34" charset="0"/>
          <a:ea typeface="Noto Sans" panose="020B0502040504020204" pitchFamily="34" charset="0"/>
          <a:cs typeface="Noto Sans" panose="020B0502040504020204" pitchFamily="34" charset="0"/>
        </a:defRPr>
      </a:lvl1pPr>
    </p:titleStyle>
    <p:bodyStyle>
      <a:lvl1pPr marL="457200" indent="-457200" algn="l" defTabSz="914400" rtl="0" eaLnBrk="1" latinLnBrk="0" hangingPunct="1">
        <a:lnSpc>
          <a:spcPct val="90000"/>
        </a:lnSpc>
        <a:spcBef>
          <a:spcPts val="1000"/>
        </a:spcBef>
        <a:buClr>
          <a:srgbClr val="00BD94"/>
        </a:buClr>
        <a:buFont typeface="Inter" panose="02000503000000020004" pitchFamily="2" charset="0"/>
        <a:buChar char="⁄"/>
        <a:defRPr sz="2200" kern="1200">
          <a:solidFill>
            <a:schemeClr val="tx1"/>
          </a:solidFill>
          <a:latin typeface="Inter" panose="02000503000000020004" pitchFamily="2" charset="0"/>
          <a:ea typeface="Inter" panose="02000503000000020004" pitchFamily="2" charset="0"/>
          <a:cs typeface="+mn-cs"/>
        </a:defRPr>
      </a:lvl1pPr>
      <a:lvl2pPr marL="800100" indent="-342900" algn="l" defTabSz="914400" rtl="0" eaLnBrk="1" latinLnBrk="0" hangingPunct="1">
        <a:lnSpc>
          <a:spcPct val="90000"/>
        </a:lnSpc>
        <a:spcBef>
          <a:spcPts val="500"/>
        </a:spcBef>
        <a:buClr>
          <a:srgbClr val="00BD94"/>
        </a:buClr>
        <a:buFont typeface="Inter" panose="02000503000000020004" pitchFamily="2" charset="0"/>
        <a:buChar char="⁄"/>
        <a:defRPr sz="2000" kern="1200">
          <a:solidFill>
            <a:schemeClr val="tx1"/>
          </a:solidFill>
          <a:latin typeface="Inter" panose="02000503000000020004" pitchFamily="2" charset="0"/>
          <a:ea typeface="Inter" panose="02000503000000020004" pitchFamily="2" charset="0"/>
          <a:cs typeface="+mn-cs"/>
        </a:defRPr>
      </a:lvl2pPr>
      <a:lvl3pPr marL="1257300" indent="-342900" algn="l" defTabSz="914400" rtl="0" eaLnBrk="1" latinLnBrk="0" hangingPunct="1">
        <a:lnSpc>
          <a:spcPct val="90000"/>
        </a:lnSpc>
        <a:spcBef>
          <a:spcPts val="500"/>
        </a:spcBef>
        <a:buClr>
          <a:srgbClr val="00BD94"/>
        </a:buClr>
        <a:buFont typeface="Inter" panose="02000503000000020004" pitchFamily="2" charset="0"/>
        <a:buChar char="⁄"/>
        <a:defRPr sz="1800" kern="1200">
          <a:solidFill>
            <a:schemeClr val="tx1"/>
          </a:solidFill>
          <a:latin typeface="Inter" panose="02000503000000020004" pitchFamily="2" charset="0"/>
          <a:ea typeface="Inter" panose="02000503000000020004" pitchFamily="2" charset="0"/>
          <a:cs typeface="+mn-cs"/>
        </a:defRPr>
      </a:lvl3pPr>
      <a:lvl4pPr marL="1657350" indent="-285750" algn="l" defTabSz="914400" rtl="0" eaLnBrk="1" latinLnBrk="0" hangingPunct="1">
        <a:lnSpc>
          <a:spcPct val="90000"/>
        </a:lnSpc>
        <a:spcBef>
          <a:spcPts val="500"/>
        </a:spcBef>
        <a:buClr>
          <a:srgbClr val="00BD94"/>
        </a:buClr>
        <a:buFont typeface="Inter" panose="02000503000000020004" pitchFamily="2" charset="0"/>
        <a:buChar char="⁄"/>
        <a:defRPr sz="1800" kern="1200">
          <a:solidFill>
            <a:schemeClr val="tx1"/>
          </a:solidFill>
          <a:latin typeface="Inter" panose="02000503000000020004" pitchFamily="2" charset="0"/>
          <a:ea typeface="Inter" panose="02000503000000020004" pitchFamily="2" charset="0"/>
          <a:cs typeface="+mn-cs"/>
        </a:defRPr>
      </a:lvl4pPr>
      <a:lvl5pPr marL="2114550" indent="-285750" algn="l" defTabSz="914400" rtl="0" eaLnBrk="1" latinLnBrk="0" hangingPunct="1">
        <a:lnSpc>
          <a:spcPct val="90000"/>
        </a:lnSpc>
        <a:spcBef>
          <a:spcPts val="500"/>
        </a:spcBef>
        <a:buClr>
          <a:srgbClr val="00BD94"/>
        </a:buClr>
        <a:buFont typeface="Inter" panose="02000503000000020004" pitchFamily="2" charset="0"/>
        <a:buChar char="⁄"/>
        <a:defRPr sz="1800" kern="1200">
          <a:solidFill>
            <a:schemeClr val="tx1"/>
          </a:solidFill>
          <a:latin typeface="Inter" panose="02000503000000020004" pitchFamily="2" charset="0"/>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2.xml"/><Relationship Id="rId5" Type="http://schemas.openxmlformats.org/officeDocument/2006/relationships/chart" Target="../charts/chart18.xml"/><Relationship Id="rId4" Type="http://schemas.openxmlformats.org/officeDocument/2006/relationships/chart" Target="../charts/char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2" Type="http://schemas.openxmlformats.org/officeDocument/2006/relationships/hyperlink" Target="https://www.nrscotland.gov.uk/publications/small-area-population-estimates-mid-2022/" TargetMode="Externa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72EA5-19CE-C304-592B-D84225C383C2}"/>
              </a:ext>
            </a:extLst>
          </p:cNvPr>
          <p:cNvSpPr>
            <a:spLocks noGrp="1"/>
          </p:cNvSpPr>
          <p:nvPr>
            <p:ph type="ctrTitle"/>
          </p:nvPr>
        </p:nvSpPr>
        <p:spPr>
          <a:xfrm>
            <a:off x="1113213" y="2303069"/>
            <a:ext cx="9966596" cy="2273413"/>
          </a:xfrm>
        </p:spPr>
        <p:txBody>
          <a:bodyPr/>
          <a:lstStyle/>
          <a:p>
            <a:r>
              <a:rPr lang="en-GB">
                <a:solidFill>
                  <a:schemeClr val="accent3">
                    <a:lumMod val="75000"/>
                  </a:schemeClr>
                </a:solidFill>
              </a:rPr>
              <a:t>Analysis of legal aid payments in Scotland </a:t>
            </a:r>
            <a:br>
              <a:rPr lang="en-GB">
                <a:solidFill>
                  <a:schemeClr val="accent3">
                    <a:lumMod val="75000"/>
                  </a:schemeClr>
                </a:solidFill>
              </a:rPr>
            </a:br>
            <a:r>
              <a:rPr lang="en-GB" sz="2400">
                <a:solidFill>
                  <a:schemeClr val="bg2">
                    <a:lumMod val="75000"/>
                  </a:schemeClr>
                </a:solidFill>
              </a:rPr>
              <a:t> </a:t>
            </a:r>
            <a:br>
              <a:rPr lang="en-GB" sz="2400">
                <a:solidFill>
                  <a:schemeClr val="bg2">
                    <a:lumMod val="75000"/>
                  </a:schemeClr>
                </a:solidFill>
              </a:rPr>
            </a:br>
            <a:r>
              <a:rPr lang="en-GB" sz="2800">
                <a:solidFill>
                  <a:schemeClr val="bg2">
                    <a:lumMod val="75000"/>
                  </a:schemeClr>
                </a:solidFill>
                <a:latin typeface="Inter" panose="02000503000000020004" pitchFamily="2" charset="0"/>
                <a:ea typeface="Inter" panose="02000503000000020004" pitchFamily="2" charset="0"/>
              </a:rPr>
              <a:t>1 April 2023 to 31 March 2024</a:t>
            </a:r>
            <a:endParaRPr lang="en-GB">
              <a:solidFill>
                <a:schemeClr val="bg2">
                  <a:lumMod val="75000"/>
                </a:schemeClr>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1262160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1BA711-1436-F93D-E985-273629061E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935235-2F17-48C9-DE70-4F55F173C353}"/>
              </a:ext>
            </a:extLst>
          </p:cNvPr>
          <p:cNvSpPr>
            <a:spLocks noGrp="1"/>
          </p:cNvSpPr>
          <p:nvPr>
            <p:ph type="title"/>
          </p:nvPr>
        </p:nvSpPr>
        <p:spPr>
          <a:xfrm>
            <a:off x="838200" y="365126"/>
            <a:ext cx="9538252" cy="532650"/>
          </a:xfrm>
        </p:spPr>
        <p:txBody>
          <a:bodyPr>
            <a:noAutofit/>
          </a:bodyPr>
          <a:lstStyle/>
          <a:p>
            <a:r>
              <a:rPr lang="en-GB" sz="2800">
                <a:solidFill>
                  <a:schemeClr val="accent3">
                    <a:lumMod val="75000"/>
                  </a:schemeClr>
                </a:solidFill>
              </a:rPr>
              <a:t>Charts: Criminal Median Turnover</a:t>
            </a:r>
            <a:endParaRPr lang="en-GB" sz="2800"/>
          </a:p>
        </p:txBody>
      </p:sp>
      <p:grpSp>
        <p:nvGrpSpPr>
          <p:cNvPr id="19" name="Group 18">
            <a:extLst>
              <a:ext uri="{FF2B5EF4-FFF2-40B4-BE49-F238E27FC236}">
                <a16:creationId xmlns:a16="http://schemas.microsoft.com/office/drawing/2014/main" id="{9A6A7B68-EA84-5DEE-A758-D400F63C6BD4}"/>
              </a:ext>
            </a:extLst>
          </p:cNvPr>
          <p:cNvGrpSpPr/>
          <p:nvPr/>
        </p:nvGrpSpPr>
        <p:grpSpPr>
          <a:xfrm>
            <a:off x="1362634" y="1064810"/>
            <a:ext cx="8667378" cy="2371348"/>
            <a:chOff x="1380570" y="1064810"/>
            <a:chExt cx="8649442" cy="2371348"/>
          </a:xfrm>
        </p:grpSpPr>
        <p:graphicFrame>
          <p:nvGraphicFramePr>
            <p:cNvPr id="12" name="Chart 11">
              <a:extLst>
                <a:ext uri="{FF2B5EF4-FFF2-40B4-BE49-F238E27FC236}">
                  <a16:creationId xmlns:a16="http://schemas.microsoft.com/office/drawing/2014/main" id="{090FF63A-1049-ED05-968A-AA5F0F434C32}"/>
                </a:ext>
              </a:extLst>
            </p:cNvPr>
            <p:cNvGraphicFramePr/>
            <p:nvPr>
              <p:extLst>
                <p:ext uri="{D42A27DB-BD31-4B8C-83A1-F6EECF244321}">
                  <p14:modId xmlns:p14="http://schemas.microsoft.com/office/powerpoint/2010/main" val="2216363464"/>
                </p:ext>
              </p:extLst>
            </p:nvPr>
          </p:nvGraphicFramePr>
          <p:xfrm>
            <a:off x="1902012" y="1064810"/>
            <a:ext cx="8128000" cy="2050426"/>
          </p:xfrm>
          <a:graphic>
            <a:graphicData uri="http://schemas.openxmlformats.org/drawingml/2006/chart">
              <c:chart xmlns:c="http://schemas.openxmlformats.org/drawingml/2006/chart" xmlns:r="http://schemas.openxmlformats.org/officeDocument/2006/relationships" r:id="rId2"/>
            </a:graphicData>
          </a:graphic>
        </p:graphicFrame>
        <p:sp>
          <p:nvSpPr>
            <p:cNvPr id="17" name="TextBox 16">
              <a:extLst>
                <a:ext uri="{FF2B5EF4-FFF2-40B4-BE49-F238E27FC236}">
                  <a16:creationId xmlns:a16="http://schemas.microsoft.com/office/drawing/2014/main" id="{74F97085-5CEC-2FBD-0418-5D5B0B09723D}"/>
                </a:ext>
              </a:extLst>
            </p:cNvPr>
            <p:cNvSpPr txBox="1"/>
            <p:nvPr/>
          </p:nvSpPr>
          <p:spPr>
            <a:xfrm>
              <a:off x="5607326" y="3128381"/>
              <a:ext cx="1864659" cy="307777"/>
            </a:xfrm>
            <a:prstGeom prst="rect">
              <a:avLst/>
            </a:prstGeom>
            <a:noFill/>
          </p:spPr>
          <p:txBody>
            <a:bodyPr wrap="square" rtlCol="0">
              <a:spAutoFit/>
            </a:bodyPr>
            <a:lstStyle/>
            <a:p>
              <a:pPr>
                <a:buClr>
                  <a:schemeClr val="accent1"/>
                </a:buClr>
              </a:pPr>
              <a:r>
                <a:rPr lang="en-GB" sz="1400">
                  <a:solidFill>
                    <a:schemeClr val="bg2">
                      <a:lumMod val="75000"/>
                    </a:schemeClr>
                  </a:solidFill>
                </a:rPr>
                <a:t>Median Turnover %</a:t>
              </a:r>
            </a:p>
          </p:txBody>
        </p:sp>
        <p:sp>
          <p:nvSpPr>
            <p:cNvPr id="18" name="TextBox 17">
              <a:extLst>
                <a:ext uri="{FF2B5EF4-FFF2-40B4-BE49-F238E27FC236}">
                  <a16:creationId xmlns:a16="http://schemas.microsoft.com/office/drawing/2014/main" id="{2D4B4E8E-CE40-AAB4-E923-5C349B33F249}"/>
                </a:ext>
              </a:extLst>
            </p:cNvPr>
            <p:cNvSpPr txBox="1"/>
            <p:nvPr/>
          </p:nvSpPr>
          <p:spPr>
            <a:xfrm rot="16200000">
              <a:off x="1075891" y="1994525"/>
              <a:ext cx="917135" cy="307777"/>
            </a:xfrm>
            <a:prstGeom prst="rect">
              <a:avLst/>
            </a:prstGeom>
            <a:noFill/>
          </p:spPr>
          <p:txBody>
            <a:bodyPr wrap="square" rtlCol="0">
              <a:spAutoFit/>
            </a:bodyPr>
            <a:lstStyle/>
            <a:p>
              <a:pPr algn="ctr">
                <a:buClr>
                  <a:schemeClr val="accent1"/>
                </a:buClr>
              </a:pPr>
              <a:r>
                <a:rPr lang="en-GB" sz="1400">
                  <a:solidFill>
                    <a:schemeClr val="bg2">
                      <a:lumMod val="75000"/>
                    </a:schemeClr>
                  </a:solidFill>
                </a:rPr>
                <a:t>Rurality</a:t>
              </a:r>
            </a:p>
          </p:txBody>
        </p:sp>
      </p:grpSp>
      <p:grpSp>
        <p:nvGrpSpPr>
          <p:cNvPr id="20" name="Group 19">
            <a:extLst>
              <a:ext uri="{FF2B5EF4-FFF2-40B4-BE49-F238E27FC236}">
                <a16:creationId xmlns:a16="http://schemas.microsoft.com/office/drawing/2014/main" id="{BAE7092E-71DC-64F4-18B1-DD369C2D777C}"/>
              </a:ext>
            </a:extLst>
          </p:cNvPr>
          <p:cNvGrpSpPr/>
          <p:nvPr/>
        </p:nvGrpSpPr>
        <p:grpSpPr>
          <a:xfrm>
            <a:off x="1362635" y="3606304"/>
            <a:ext cx="8682320" cy="3085849"/>
            <a:chOff x="1380570" y="1064810"/>
            <a:chExt cx="8649442" cy="2371348"/>
          </a:xfrm>
        </p:grpSpPr>
        <p:graphicFrame>
          <p:nvGraphicFramePr>
            <p:cNvPr id="21" name="Chart 20">
              <a:extLst>
                <a:ext uri="{FF2B5EF4-FFF2-40B4-BE49-F238E27FC236}">
                  <a16:creationId xmlns:a16="http://schemas.microsoft.com/office/drawing/2014/main" id="{E131FDC1-06C1-2966-5D95-7F6F7B629D93}"/>
                </a:ext>
              </a:extLst>
            </p:cNvPr>
            <p:cNvGraphicFramePr/>
            <p:nvPr>
              <p:extLst>
                <p:ext uri="{D42A27DB-BD31-4B8C-83A1-F6EECF244321}">
                  <p14:modId xmlns:p14="http://schemas.microsoft.com/office/powerpoint/2010/main" val="1164365751"/>
                </p:ext>
              </p:extLst>
            </p:nvPr>
          </p:nvGraphicFramePr>
          <p:xfrm>
            <a:off x="1902012" y="1064810"/>
            <a:ext cx="8128000" cy="2050426"/>
          </p:xfrm>
          <a:graphic>
            <a:graphicData uri="http://schemas.openxmlformats.org/drawingml/2006/chart">
              <c:chart xmlns:c="http://schemas.openxmlformats.org/drawingml/2006/chart" xmlns:r="http://schemas.openxmlformats.org/officeDocument/2006/relationships" r:id="rId3"/>
            </a:graphicData>
          </a:graphic>
        </p:graphicFrame>
        <p:sp>
          <p:nvSpPr>
            <p:cNvPr id="22" name="TextBox 21">
              <a:extLst>
                <a:ext uri="{FF2B5EF4-FFF2-40B4-BE49-F238E27FC236}">
                  <a16:creationId xmlns:a16="http://schemas.microsoft.com/office/drawing/2014/main" id="{202391DC-7D3B-31B1-99FD-5546CAF47B02}"/>
                </a:ext>
              </a:extLst>
            </p:cNvPr>
            <p:cNvSpPr txBox="1"/>
            <p:nvPr/>
          </p:nvSpPr>
          <p:spPr>
            <a:xfrm>
              <a:off x="5607326" y="3128381"/>
              <a:ext cx="1864659" cy="307777"/>
            </a:xfrm>
            <a:prstGeom prst="rect">
              <a:avLst/>
            </a:prstGeom>
            <a:noFill/>
          </p:spPr>
          <p:txBody>
            <a:bodyPr wrap="square" rtlCol="0">
              <a:spAutoFit/>
            </a:bodyPr>
            <a:lstStyle/>
            <a:p>
              <a:pPr>
                <a:buClr>
                  <a:schemeClr val="accent1"/>
                </a:buClr>
              </a:pPr>
              <a:r>
                <a:rPr lang="en-GB" sz="1400">
                  <a:solidFill>
                    <a:schemeClr val="bg2">
                      <a:lumMod val="75000"/>
                    </a:schemeClr>
                  </a:solidFill>
                </a:rPr>
                <a:t>Median Turnover %</a:t>
              </a:r>
            </a:p>
          </p:txBody>
        </p:sp>
        <p:sp>
          <p:nvSpPr>
            <p:cNvPr id="23" name="TextBox 22">
              <a:extLst>
                <a:ext uri="{FF2B5EF4-FFF2-40B4-BE49-F238E27FC236}">
                  <a16:creationId xmlns:a16="http://schemas.microsoft.com/office/drawing/2014/main" id="{69EBB98A-FCC5-37CD-95E8-BC3A09B2D6D1}"/>
                </a:ext>
              </a:extLst>
            </p:cNvPr>
            <p:cNvSpPr txBox="1"/>
            <p:nvPr/>
          </p:nvSpPr>
          <p:spPr>
            <a:xfrm rot="16200000">
              <a:off x="509246" y="2070605"/>
              <a:ext cx="2050426" cy="307777"/>
            </a:xfrm>
            <a:prstGeom prst="rect">
              <a:avLst/>
            </a:prstGeom>
            <a:noFill/>
          </p:spPr>
          <p:txBody>
            <a:bodyPr wrap="square" rtlCol="0">
              <a:spAutoFit/>
            </a:bodyPr>
            <a:lstStyle/>
            <a:p>
              <a:pPr algn="ctr">
                <a:buClr>
                  <a:schemeClr val="accent1"/>
                </a:buClr>
              </a:pPr>
              <a:r>
                <a:rPr lang="en-GB" sz="1400">
                  <a:solidFill>
                    <a:schemeClr val="bg2">
                      <a:lumMod val="75000"/>
                    </a:schemeClr>
                  </a:solidFill>
                </a:rPr>
                <a:t>Number of Solicitors</a:t>
              </a:r>
            </a:p>
          </p:txBody>
        </p:sp>
      </p:grpSp>
    </p:spTree>
    <p:extLst>
      <p:ext uri="{BB962C8B-B14F-4D97-AF65-F5344CB8AC3E}">
        <p14:creationId xmlns:p14="http://schemas.microsoft.com/office/powerpoint/2010/main" val="2132027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06FB2-8C2B-102F-EFFB-E3C8DA3C55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0A3BE1-A0DD-5677-3517-2BCC0540C554}"/>
              </a:ext>
            </a:extLst>
          </p:cNvPr>
          <p:cNvSpPr>
            <a:spLocks noGrp="1"/>
          </p:cNvSpPr>
          <p:nvPr>
            <p:ph type="title"/>
          </p:nvPr>
        </p:nvSpPr>
        <p:spPr>
          <a:xfrm>
            <a:off x="838200" y="365126"/>
            <a:ext cx="9538252" cy="532650"/>
          </a:xfrm>
        </p:spPr>
        <p:txBody>
          <a:bodyPr>
            <a:noAutofit/>
          </a:bodyPr>
          <a:lstStyle/>
          <a:p>
            <a:r>
              <a:rPr lang="en-GB" sz="2800">
                <a:solidFill>
                  <a:schemeClr val="accent3">
                    <a:lumMod val="75000"/>
                  </a:schemeClr>
                </a:solidFill>
              </a:rPr>
              <a:t>Charts: Civil Legal Aid Median Turnover</a:t>
            </a:r>
            <a:endParaRPr lang="en-GB" sz="2800"/>
          </a:p>
        </p:txBody>
      </p:sp>
      <p:grpSp>
        <p:nvGrpSpPr>
          <p:cNvPr id="19" name="Group 18">
            <a:extLst>
              <a:ext uri="{FF2B5EF4-FFF2-40B4-BE49-F238E27FC236}">
                <a16:creationId xmlns:a16="http://schemas.microsoft.com/office/drawing/2014/main" id="{798C5815-0BA8-BEEA-A6BA-CD889EECC84A}"/>
              </a:ext>
            </a:extLst>
          </p:cNvPr>
          <p:cNvGrpSpPr/>
          <p:nvPr/>
        </p:nvGrpSpPr>
        <p:grpSpPr>
          <a:xfrm>
            <a:off x="1649505" y="1064810"/>
            <a:ext cx="8380507" cy="2371348"/>
            <a:chOff x="1380570" y="1064810"/>
            <a:chExt cx="8649442" cy="2371348"/>
          </a:xfrm>
        </p:grpSpPr>
        <p:graphicFrame>
          <p:nvGraphicFramePr>
            <p:cNvPr id="12" name="Chart 11">
              <a:extLst>
                <a:ext uri="{FF2B5EF4-FFF2-40B4-BE49-F238E27FC236}">
                  <a16:creationId xmlns:a16="http://schemas.microsoft.com/office/drawing/2014/main" id="{D665B1FC-3C0A-FBB1-C9B5-EC08D1CEA48E}"/>
                </a:ext>
              </a:extLst>
            </p:cNvPr>
            <p:cNvGraphicFramePr/>
            <p:nvPr>
              <p:extLst>
                <p:ext uri="{D42A27DB-BD31-4B8C-83A1-F6EECF244321}">
                  <p14:modId xmlns:p14="http://schemas.microsoft.com/office/powerpoint/2010/main" val="1222078019"/>
                </p:ext>
              </p:extLst>
            </p:nvPr>
          </p:nvGraphicFramePr>
          <p:xfrm>
            <a:off x="1902012" y="1064810"/>
            <a:ext cx="8128000" cy="2050426"/>
          </p:xfrm>
          <a:graphic>
            <a:graphicData uri="http://schemas.openxmlformats.org/drawingml/2006/chart">
              <c:chart xmlns:c="http://schemas.openxmlformats.org/drawingml/2006/chart" xmlns:r="http://schemas.openxmlformats.org/officeDocument/2006/relationships" r:id="rId2"/>
            </a:graphicData>
          </a:graphic>
        </p:graphicFrame>
        <p:sp>
          <p:nvSpPr>
            <p:cNvPr id="17" name="TextBox 16">
              <a:extLst>
                <a:ext uri="{FF2B5EF4-FFF2-40B4-BE49-F238E27FC236}">
                  <a16:creationId xmlns:a16="http://schemas.microsoft.com/office/drawing/2014/main" id="{556FFD2F-B4FD-A9B2-C249-CD759D1E25EF}"/>
                </a:ext>
              </a:extLst>
            </p:cNvPr>
            <p:cNvSpPr txBox="1"/>
            <p:nvPr/>
          </p:nvSpPr>
          <p:spPr>
            <a:xfrm>
              <a:off x="5607326" y="3128381"/>
              <a:ext cx="1864659" cy="307777"/>
            </a:xfrm>
            <a:prstGeom prst="rect">
              <a:avLst/>
            </a:prstGeom>
            <a:noFill/>
          </p:spPr>
          <p:txBody>
            <a:bodyPr wrap="square" rtlCol="0">
              <a:spAutoFit/>
            </a:bodyPr>
            <a:lstStyle/>
            <a:p>
              <a:pPr>
                <a:buClr>
                  <a:schemeClr val="accent1"/>
                </a:buClr>
              </a:pPr>
              <a:r>
                <a:rPr lang="en-GB" sz="1400">
                  <a:solidFill>
                    <a:schemeClr val="bg2">
                      <a:lumMod val="75000"/>
                    </a:schemeClr>
                  </a:solidFill>
                </a:rPr>
                <a:t>Median Turnover %</a:t>
              </a:r>
            </a:p>
          </p:txBody>
        </p:sp>
        <p:sp>
          <p:nvSpPr>
            <p:cNvPr id="18" name="TextBox 17">
              <a:extLst>
                <a:ext uri="{FF2B5EF4-FFF2-40B4-BE49-F238E27FC236}">
                  <a16:creationId xmlns:a16="http://schemas.microsoft.com/office/drawing/2014/main" id="{5D897098-A846-21F9-B6E6-023F6889C6AE}"/>
                </a:ext>
              </a:extLst>
            </p:cNvPr>
            <p:cNvSpPr txBox="1"/>
            <p:nvPr/>
          </p:nvSpPr>
          <p:spPr>
            <a:xfrm rot="16200000">
              <a:off x="1075891" y="1994525"/>
              <a:ext cx="917135" cy="307777"/>
            </a:xfrm>
            <a:prstGeom prst="rect">
              <a:avLst/>
            </a:prstGeom>
            <a:noFill/>
          </p:spPr>
          <p:txBody>
            <a:bodyPr wrap="square" rtlCol="0">
              <a:spAutoFit/>
            </a:bodyPr>
            <a:lstStyle/>
            <a:p>
              <a:pPr algn="ctr">
                <a:buClr>
                  <a:schemeClr val="accent1"/>
                </a:buClr>
              </a:pPr>
              <a:r>
                <a:rPr lang="en-GB" sz="1400">
                  <a:solidFill>
                    <a:schemeClr val="bg2">
                      <a:lumMod val="75000"/>
                    </a:schemeClr>
                  </a:solidFill>
                </a:rPr>
                <a:t>Rurality</a:t>
              </a:r>
            </a:p>
          </p:txBody>
        </p:sp>
      </p:grpSp>
      <p:grpSp>
        <p:nvGrpSpPr>
          <p:cNvPr id="20" name="Group 19">
            <a:extLst>
              <a:ext uri="{FF2B5EF4-FFF2-40B4-BE49-F238E27FC236}">
                <a16:creationId xmlns:a16="http://schemas.microsoft.com/office/drawing/2014/main" id="{3D572D9E-8C7B-A5D9-D50C-B4D8B136197E}"/>
              </a:ext>
            </a:extLst>
          </p:cNvPr>
          <p:cNvGrpSpPr/>
          <p:nvPr/>
        </p:nvGrpSpPr>
        <p:grpSpPr>
          <a:xfrm>
            <a:off x="1649506" y="3625230"/>
            <a:ext cx="8395449" cy="3085849"/>
            <a:chOff x="1380570" y="1064810"/>
            <a:chExt cx="8649442" cy="2371348"/>
          </a:xfrm>
        </p:grpSpPr>
        <p:graphicFrame>
          <p:nvGraphicFramePr>
            <p:cNvPr id="21" name="Chart 20">
              <a:extLst>
                <a:ext uri="{FF2B5EF4-FFF2-40B4-BE49-F238E27FC236}">
                  <a16:creationId xmlns:a16="http://schemas.microsoft.com/office/drawing/2014/main" id="{E5856BF3-2E36-8B5A-CB1D-694DE701537E}"/>
                </a:ext>
              </a:extLst>
            </p:cNvPr>
            <p:cNvGraphicFramePr/>
            <p:nvPr>
              <p:extLst>
                <p:ext uri="{D42A27DB-BD31-4B8C-83A1-F6EECF244321}">
                  <p14:modId xmlns:p14="http://schemas.microsoft.com/office/powerpoint/2010/main" val="725642295"/>
                </p:ext>
              </p:extLst>
            </p:nvPr>
          </p:nvGraphicFramePr>
          <p:xfrm>
            <a:off x="1902012" y="1064810"/>
            <a:ext cx="8128000" cy="2050426"/>
          </p:xfrm>
          <a:graphic>
            <a:graphicData uri="http://schemas.openxmlformats.org/drawingml/2006/chart">
              <c:chart xmlns:c="http://schemas.openxmlformats.org/drawingml/2006/chart" xmlns:r="http://schemas.openxmlformats.org/officeDocument/2006/relationships" r:id="rId3"/>
            </a:graphicData>
          </a:graphic>
        </p:graphicFrame>
        <p:sp>
          <p:nvSpPr>
            <p:cNvPr id="22" name="TextBox 21">
              <a:extLst>
                <a:ext uri="{FF2B5EF4-FFF2-40B4-BE49-F238E27FC236}">
                  <a16:creationId xmlns:a16="http://schemas.microsoft.com/office/drawing/2014/main" id="{57EA907B-58F6-332C-597C-D4DDA2F2C24C}"/>
                </a:ext>
              </a:extLst>
            </p:cNvPr>
            <p:cNvSpPr txBox="1"/>
            <p:nvPr/>
          </p:nvSpPr>
          <p:spPr>
            <a:xfrm>
              <a:off x="5607326" y="3128381"/>
              <a:ext cx="1864659" cy="307777"/>
            </a:xfrm>
            <a:prstGeom prst="rect">
              <a:avLst/>
            </a:prstGeom>
            <a:noFill/>
          </p:spPr>
          <p:txBody>
            <a:bodyPr wrap="square" rtlCol="0">
              <a:spAutoFit/>
            </a:bodyPr>
            <a:lstStyle/>
            <a:p>
              <a:pPr>
                <a:buClr>
                  <a:schemeClr val="accent1"/>
                </a:buClr>
              </a:pPr>
              <a:r>
                <a:rPr lang="en-GB" sz="1400">
                  <a:solidFill>
                    <a:schemeClr val="bg2">
                      <a:lumMod val="75000"/>
                    </a:schemeClr>
                  </a:solidFill>
                </a:rPr>
                <a:t>Median Turnover %</a:t>
              </a:r>
            </a:p>
          </p:txBody>
        </p:sp>
        <p:sp>
          <p:nvSpPr>
            <p:cNvPr id="23" name="TextBox 22">
              <a:extLst>
                <a:ext uri="{FF2B5EF4-FFF2-40B4-BE49-F238E27FC236}">
                  <a16:creationId xmlns:a16="http://schemas.microsoft.com/office/drawing/2014/main" id="{316BF4CB-7D39-D76A-A981-50E09C45DF87}"/>
                </a:ext>
              </a:extLst>
            </p:cNvPr>
            <p:cNvSpPr txBox="1"/>
            <p:nvPr/>
          </p:nvSpPr>
          <p:spPr>
            <a:xfrm rot="16200000">
              <a:off x="509246" y="2070605"/>
              <a:ext cx="2050426" cy="307777"/>
            </a:xfrm>
            <a:prstGeom prst="rect">
              <a:avLst/>
            </a:prstGeom>
            <a:noFill/>
          </p:spPr>
          <p:txBody>
            <a:bodyPr wrap="square" rtlCol="0">
              <a:spAutoFit/>
            </a:bodyPr>
            <a:lstStyle/>
            <a:p>
              <a:pPr algn="ctr">
                <a:buClr>
                  <a:schemeClr val="accent1"/>
                </a:buClr>
              </a:pPr>
              <a:r>
                <a:rPr lang="en-GB" sz="1400">
                  <a:solidFill>
                    <a:schemeClr val="bg2">
                      <a:lumMod val="75000"/>
                    </a:schemeClr>
                  </a:solidFill>
                </a:rPr>
                <a:t>Number of Solicitors</a:t>
              </a:r>
            </a:p>
          </p:txBody>
        </p:sp>
      </p:grpSp>
    </p:spTree>
    <p:extLst>
      <p:ext uri="{BB962C8B-B14F-4D97-AF65-F5344CB8AC3E}">
        <p14:creationId xmlns:p14="http://schemas.microsoft.com/office/powerpoint/2010/main" val="1358347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623ED7-0156-04CC-48CF-B1DE4C0701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8B9277-BF46-5835-B9E6-A104765E5EF0}"/>
              </a:ext>
            </a:extLst>
          </p:cNvPr>
          <p:cNvSpPr>
            <a:spLocks noGrp="1"/>
          </p:cNvSpPr>
          <p:nvPr>
            <p:ph type="title"/>
          </p:nvPr>
        </p:nvSpPr>
        <p:spPr>
          <a:xfrm>
            <a:off x="838200" y="365126"/>
            <a:ext cx="9538252" cy="532650"/>
          </a:xfrm>
        </p:spPr>
        <p:txBody>
          <a:bodyPr>
            <a:noAutofit/>
          </a:bodyPr>
          <a:lstStyle/>
          <a:p>
            <a:r>
              <a:rPr lang="en-GB" sz="2800">
                <a:solidFill>
                  <a:schemeClr val="accent3">
                    <a:lumMod val="75000"/>
                  </a:schemeClr>
                </a:solidFill>
              </a:rPr>
              <a:t>Charts: Children’s Legal Aid Median Turnover</a:t>
            </a:r>
            <a:endParaRPr lang="en-GB" sz="2800"/>
          </a:p>
        </p:txBody>
      </p:sp>
      <p:grpSp>
        <p:nvGrpSpPr>
          <p:cNvPr id="19" name="Group 18">
            <a:extLst>
              <a:ext uri="{FF2B5EF4-FFF2-40B4-BE49-F238E27FC236}">
                <a16:creationId xmlns:a16="http://schemas.microsoft.com/office/drawing/2014/main" id="{AB1E8E61-C5FD-DBAC-663B-3C44EAF0F7FB}"/>
              </a:ext>
            </a:extLst>
          </p:cNvPr>
          <p:cNvGrpSpPr/>
          <p:nvPr/>
        </p:nvGrpSpPr>
        <p:grpSpPr>
          <a:xfrm>
            <a:off x="1192308" y="1064810"/>
            <a:ext cx="8837704" cy="2371348"/>
            <a:chOff x="1380570" y="1064810"/>
            <a:chExt cx="8649442" cy="2371348"/>
          </a:xfrm>
        </p:grpSpPr>
        <p:graphicFrame>
          <p:nvGraphicFramePr>
            <p:cNvPr id="12" name="Chart 11">
              <a:extLst>
                <a:ext uri="{FF2B5EF4-FFF2-40B4-BE49-F238E27FC236}">
                  <a16:creationId xmlns:a16="http://schemas.microsoft.com/office/drawing/2014/main" id="{F680FCE9-10E2-6F55-B733-746F99082E17}"/>
                </a:ext>
              </a:extLst>
            </p:cNvPr>
            <p:cNvGraphicFramePr/>
            <p:nvPr>
              <p:extLst>
                <p:ext uri="{D42A27DB-BD31-4B8C-83A1-F6EECF244321}">
                  <p14:modId xmlns:p14="http://schemas.microsoft.com/office/powerpoint/2010/main" val="3527160410"/>
                </p:ext>
              </p:extLst>
            </p:nvPr>
          </p:nvGraphicFramePr>
          <p:xfrm>
            <a:off x="1902012" y="1064810"/>
            <a:ext cx="8128000" cy="2050426"/>
          </p:xfrm>
          <a:graphic>
            <a:graphicData uri="http://schemas.openxmlformats.org/drawingml/2006/chart">
              <c:chart xmlns:c="http://schemas.openxmlformats.org/drawingml/2006/chart" xmlns:r="http://schemas.openxmlformats.org/officeDocument/2006/relationships" r:id="rId2"/>
            </a:graphicData>
          </a:graphic>
        </p:graphicFrame>
        <p:sp>
          <p:nvSpPr>
            <p:cNvPr id="17" name="TextBox 16">
              <a:extLst>
                <a:ext uri="{FF2B5EF4-FFF2-40B4-BE49-F238E27FC236}">
                  <a16:creationId xmlns:a16="http://schemas.microsoft.com/office/drawing/2014/main" id="{32C4EFC5-4289-D1C5-D959-52BD67B5720A}"/>
                </a:ext>
              </a:extLst>
            </p:cNvPr>
            <p:cNvSpPr txBox="1"/>
            <p:nvPr/>
          </p:nvSpPr>
          <p:spPr>
            <a:xfrm>
              <a:off x="5607326" y="3128381"/>
              <a:ext cx="1864659" cy="307777"/>
            </a:xfrm>
            <a:prstGeom prst="rect">
              <a:avLst/>
            </a:prstGeom>
            <a:noFill/>
          </p:spPr>
          <p:txBody>
            <a:bodyPr wrap="square" rtlCol="0">
              <a:spAutoFit/>
            </a:bodyPr>
            <a:lstStyle/>
            <a:p>
              <a:pPr>
                <a:buClr>
                  <a:schemeClr val="accent1"/>
                </a:buClr>
              </a:pPr>
              <a:r>
                <a:rPr lang="en-GB" sz="1400">
                  <a:solidFill>
                    <a:schemeClr val="bg2">
                      <a:lumMod val="75000"/>
                    </a:schemeClr>
                  </a:solidFill>
                </a:rPr>
                <a:t>Median Turnover %</a:t>
              </a:r>
            </a:p>
          </p:txBody>
        </p:sp>
        <p:sp>
          <p:nvSpPr>
            <p:cNvPr id="18" name="TextBox 17">
              <a:extLst>
                <a:ext uri="{FF2B5EF4-FFF2-40B4-BE49-F238E27FC236}">
                  <a16:creationId xmlns:a16="http://schemas.microsoft.com/office/drawing/2014/main" id="{D5E46E2D-8958-6CA9-7054-C7DF797460D7}"/>
                </a:ext>
              </a:extLst>
            </p:cNvPr>
            <p:cNvSpPr txBox="1"/>
            <p:nvPr/>
          </p:nvSpPr>
          <p:spPr>
            <a:xfrm rot="16200000">
              <a:off x="1075891" y="1994525"/>
              <a:ext cx="917135" cy="307777"/>
            </a:xfrm>
            <a:prstGeom prst="rect">
              <a:avLst/>
            </a:prstGeom>
            <a:noFill/>
          </p:spPr>
          <p:txBody>
            <a:bodyPr wrap="square" rtlCol="0">
              <a:spAutoFit/>
            </a:bodyPr>
            <a:lstStyle/>
            <a:p>
              <a:pPr algn="ctr">
                <a:buClr>
                  <a:schemeClr val="accent1"/>
                </a:buClr>
              </a:pPr>
              <a:r>
                <a:rPr lang="en-GB" sz="1400">
                  <a:solidFill>
                    <a:schemeClr val="bg2">
                      <a:lumMod val="75000"/>
                    </a:schemeClr>
                  </a:solidFill>
                </a:rPr>
                <a:t>Rurality</a:t>
              </a:r>
            </a:p>
          </p:txBody>
        </p:sp>
      </p:grpSp>
      <p:grpSp>
        <p:nvGrpSpPr>
          <p:cNvPr id="20" name="Group 19">
            <a:extLst>
              <a:ext uri="{FF2B5EF4-FFF2-40B4-BE49-F238E27FC236}">
                <a16:creationId xmlns:a16="http://schemas.microsoft.com/office/drawing/2014/main" id="{950CD091-CC80-6399-20D9-25BDA142B6B8}"/>
              </a:ext>
            </a:extLst>
          </p:cNvPr>
          <p:cNvGrpSpPr/>
          <p:nvPr/>
        </p:nvGrpSpPr>
        <p:grpSpPr>
          <a:xfrm>
            <a:off x="1192308" y="3606304"/>
            <a:ext cx="8852647" cy="3085849"/>
            <a:chOff x="1380570" y="1064810"/>
            <a:chExt cx="8649442" cy="2371348"/>
          </a:xfrm>
        </p:grpSpPr>
        <p:graphicFrame>
          <p:nvGraphicFramePr>
            <p:cNvPr id="21" name="Chart 20">
              <a:extLst>
                <a:ext uri="{FF2B5EF4-FFF2-40B4-BE49-F238E27FC236}">
                  <a16:creationId xmlns:a16="http://schemas.microsoft.com/office/drawing/2014/main" id="{BA7C5F96-A29B-9961-6EAC-BA22685917EC}"/>
                </a:ext>
              </a:extLst>
            </p:cNvPr>
            <p:cNvGraphicFramePr/>
            <p:nvPr>
              <p:extLst>
                <p:ext uri="{D42A27DB-BD31-4B8C-83A1-F6EECF244321}">
                  <p14:modId xmlns:p14="http://schemas.microsoft.com/office/powerpoint/2010/main" val="1109510354"/>
                </p:ext>
              </p:extLst>
            </p:nvPr>
          </p:nvGraphicFramePr>
          <p:xfrm>
            <a:off x="1902012" y="1064810"/>
            <a:ext cx="8128000" cy="2050426"/>
          </p:xfrm>
          <a:graphic>
            <a:graphicData uri="http://schemas.openxmlformats.org/drawingml/2006/chart">
              <c:chart xmlns:c="http://schemas.openxmlformats.org/drawingml/2006/chart" xmlns:r="http://schemas.openxmlformats.org/officeDocument/2006/relationships" r:id="rId3"/>
            </a:graphicData>
          </a:graphic>
        </p:graphicFrame>
        <p:sp>
          <p:nvSpPr>
            <p:cNvPr id="22" name="TextBox 21">
              <a:extLst>
                <a:ext uri="{FF2B5EF4-FFF2-40B4-BE49-F238E27FC236}">
                  <a16:creationId xmlns:a16="http://schemas.microsoft.com/office/drawing/2014/main" id="{16A245F3-9FAC-BB80-92CA-B1621F1CA70E}"/>
                </a:ext>
              </a:extLst>
            </p:cNvPr>
            <p:cNvSpPr txBox="1"/>
            <p:nvPr/>
          </p:nvSpPr>
          <p:spPr>
            <a:xfrm>
              <a:off x="5607326" y="3128381"/>
              <a:ext cx="1864659" cy="307777"/>
            </a:xfrm>
            <a:prstGeom prst="rect">
              <a:avLst/>
            </a:prstGeom>
            <a:noFill/>
          </p:spPr>
          <p:txBody>
            <a:bodyPr wrap="square" rtlCol="0">
              <a:spAutoFit/>
            </a:bodyPr>
            <a:lstStyle/>
            <a:p>
              <a:pPr>
                <a:buClr>
                  <a:schemeClr val="accent1"/>
                </a:buClr>
              </a:pPr>
              <a:r>
                <a:rPr lang="en-GB" sz="1400">
                  <a:solidFill>
                    <a:schemeClr val="bg2">
                      <a:lumMod val="75000"/>
                    </a:schemeClr>
                  </a:solidFill>
                </a:rPr>
                <a:t>Median Turnover %</a:t>
              </a:r>
            </a:p>
          </p:txBody>
        </p:sp>
        <p:sp>
          <p:nvSpPr>
            <p:cNvPr id="23" name="TextBox 22">
              <a:extLst>
                <a:ext uri="{FF2B5EF4-FFF2-40B4-BE49-F238E27FC236}">
                  <a16:creationId xmlns:a16="http://schemas.microsoft.com/office/drawing/2014/main" id="{08D6FB28-D817-BA74-2B54-B19086ABB028}"/>
                </a:ext>
              </a:extLst>
            </p:cNvPr>
            <p:cNvSpPr txBox="1"/>
            <p:nvPr/>
          </p:nvSpPr>
          <p:spPr>
            <a:xfrm rot="16200000">
              <a:off x="509246" y="2070605"/>
              <a:ext cx="2050426" cy="307777"/>
            </a:xfrm>
            <a:prstGeom prst="rect">
              <a:avLst/>
            </a:prstGeom>
            <a:noFill/>
          </p:spPr>
          <p:txBody>
            <a:bodyPr wrap="square" rtlCol="0">
              <a:spAutoFit/>
            </a:bodyPr>
            <a:lstStyle/>
            <a:p>
              <a:pPr algn="ctr">
                <a:buClr>
                  <a:schemeClr val="accent1"/>
                </a:buClr>
              </a:pPr>
              <a:r>
                <a:rPr lang="en-GB" sz="1400">
                  <a:solidFill>
                    <a:schemeClr val="bg2">
                      <a:lumMod val="75000"/>
                    </a:schemeClr>
                  </a:solidFill>
                </a:rPr>
                <a:t>Number of Solicitors</a:t>
              </a:r>
            </a:p>
          </p:txBody>
        </p:sp>
      </p:grpSp>
    </p:spTree>
    <p:extLst>
      <p:ext uri="{BB962C8B-B14F-4D97-AF65-F5344CB8AC3E}">
        <p14:creationId xmlns:p14="http://schemas.microsoft.com/office/powerpoint/2010/main" val="3889193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08962F-A88A-31D5-108B-62632334F8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4485F5-852A-25C0-DD89-39B95806288E}"/>
              </a:ext>
            </a:extLst>
          </p:cNvPr>
          <p:cNvSpPr>
            <a:spLocks noGrp="1"/>
          </p:cNvSpPr>
          <p:nvPr>
            <p:ph type="title"/>
          </p:nvPr>
        </p:nvSpPr>
        <p:spPr>
          <a:xfrm>
            <a:off x="838200" y="365126"/>
            <a:ext cx="9000285" cy="532650"/>
          </a:xfrm>
        </p:spPr>
        <p:txBody>
          <a:bodyPr>
            <a:normAutofit fontScale="90000"/>
          </a:bodyPr>
          <a:lstStyle/>
          <a:p>
            <a:r>
              <a:rPr lang="en-GB" sz="2800">
                <a:solidFill>
                  <a:schemeClr val="accent3">
                    <a:lumMod val="75000"/>
                  </a:schemeClr>
                </a:solidFill>
                <a:latin typeface="Noto Sans"/>
                <a:ea typeface="Noto Sans"/>
                <a:cs typeface="Noto Sans"/>
              </a:rPr>
              <a:t>Commentary: Legal Aid Payments – Median Turnover %</a:t>
            </a:r>
            <a:endParaRPr lang="en-US">
              <a:solidFill>
                <a:schemeClr val="accent3">
                  <a:lumMod val="75000"/>
                </a:schemeClr>
              </a:solidFill>
              <a:latin typeface="Noto Sans"/>
              <a:ea typeface="Noto Sans"/>
              <a:cs typeface="Noto Sans"/>
            </a:endParaRPr>
          </a:p>
        </p:txBody>
      </p:sp>
      <p:sp>
        <p:nvSpPr>
          <p:cNvPr id="3" name="TextBox 2">
            <a:extLst>
              <a:ext uri="{FF2B5EF4-FFF2-40B4-BE49-F238E27FC236}">
                <a16:creationId xmlns:a16="http://schemas.microsoft.com/office/drawing/2014/main" id="{79188E00-2CA6-3EC9-2454-1A360B7AF9EE}"/>
              </a:ext>
            </a:extLst>
          </p:cNvPr>
          <p:cNvSpPr txBox="1"/>
          <p:nvPr/>
        </p:nvSpPr>
        <p:spPr>
          <a:xfrm>
            <a:off x="841332" y="1179239"/>
            <a:ext cx="10749419" cy="47089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dirty="0">
                <a:solidFill>
                  <a:schemeClr val="accent3">
                    <a:lumMod val="75000"/>
                  </a:schemeClr>
                </a:solidFill>
                <a:latin typeface="+mj-lt"/>
                <a:ea typeface="Inter" panose="02000503000000020004" pitchFamily="2" charset="0"/>
              </a:rPr>
              <a:t>Overall</a:t>
            </a:r>
          </a:p>
          <a:p>
            <a:r>
              <a:rPr lang="en-US" dirty="0"/>
              <a:t>Legal aid payments across the three categories make up on average around one-third of median turnover for participating firms, suggesting that these firms relied substantially on private client work. The overall median figure predominantly reflects turnover for firms providing criminal legal aid. Legal aid payments make up a much smaller proportion of median turnover for firms providing civil and children's legal aid services, indicating that participating firms are choosing not to do this work in many cases. </a:t>
            </a:r>
          </a:p>
          <a:p>
            <a:endParaRPr lang="en-US" dirty="0"/>
          </a:p>
          <a:p>
            <a:r>
              <a:rPr lang="en-US" sz="2200" dirty="0">
                <a:solidFill>
                  <a:schemeClr val="accent3">
                    <a:lumMod val="75000"/>
                  </a:schemeClr>
                </a:solidFill>
                <a:latin typeface="+mj-lt"/>
                <a:ea typeface="Inter" panose="02000503000000020004" pitchFamily="2" charset="0"/>
              </a:rPr>
              <a:t>Rurality</a:t>
            </a:r>
          </a:p>
          <a:p>
            <a:r>
              <a:rPr lang="en-US" dirty="0"/>
              <a:t>In non-urban locations legal aid accounts for approximately one-quarter of median turnover, with this even smaller proportion suggesting that these areas have fewer firms providing legal aid and also that the available firms are taking on significantly fewer legal aid cases.</a:t>
            </a:r>
          </a:p>
          <a:p>
            <a:endParaRPr lang="en-US" dirty="0"/>
          </a:p>
          <a:p>
            <a:r>
              <a:rPr lang="en-US" sz="2200" dirty="0">
                <a:solidFill>
                  <a:schemeClr val="accent3">
                    <a:lumMod val="75000"/>
                  </a:schemeClr>
                </a:solidFill>
                <a:latin typeface="+mj-lt"/>
                <a:ea typeface="Inter" panose="02000503000000020004" pitchFamily="2" charset="0"/>
              </a:rPr>
              <a:t>Firm size</a:t>
            </a:r>
          </a:p>
          <a:p>
            <a:r>
              <a:rPr lang="en-US" dirty="0"/>
              <a:t>For criminal and civil legal aid such work makes up a significantly larger proportion of median turnover for one and two-solicitor firms. This suggests that firms with more than 10 solicitors only take on legal aid work in limited circumstances, reinforcing the legal aid system's reliance on one and two-solicitor firms.</a:t>
            </a:r>
          </a:p>
        </p:txBody>
      </p:sp>
    </p:spTree>
    <p:extLst>
      <p:ext uri="{BB962C8B-B14F-4D97-AF65-F5344CB8AC3E}">
        <p14:creationId xmlns:p14="http://schemas.microsoft.com/office/powerpoint/2010/main" val="3790241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C64525-5964-3F48-4A3B-0FB9E8B5E3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074BE1-2FFA-5C44-BEAA-777F47C4D150}"/>
              </a:ext>
            </a:extLst>
          </p:cNvPr>
          <p:cNvSpPr>
            <a:spLocks noGrp="1"/>
          </p:cNvSpPr>
          <p:nvPr>
            <p:ph type="title"/>
          </p:nvPr>
        </p:nvSpPr>
        <p:spPr>
          <a:xfrm>
            <a:off x="838199" y="365126"/>
            <a:ext cx="10729824" cy="532650"/>
          </a:xfrm>
        </p:spPr>
        <p:txBody>
          <a:bodyPr>
            <a:noAutofit/>
          </a:bodyPr>
          <a:lstStyle/>
          <a:p>
            <a:r>
              <a:rPr lang="en-GB" sz="2800">
                <a:solidFill>
                  <a:schemeClr val="accent3">
                    <a:lumMod val="75000"/>
                  </a:schemeClr>
                </a:solidFill>
              </a:rPr>
              <a:t>Comparator of criminal legal aid solicitors and solicitors overall</a:t>
            </a:r>
            <a:endParaRPr lang="en-GB" sz="2800"/>
          </a:p>
        </p:txBody>
      </p:sp>
      <p:graphicFrame>
        <p:nvGraphicFramePr>
          <p:cNvPr id="5" name="Chart 4">
            <a:extLst>
              <a:ext uri="{FF2B5EF4-FFF2-40B4-BE49-F238E27FC236}">
                <a16:creationId xmlns:a16="http://schemas.microsoft.com/office/drawing/2014/main" id="{F087E17B-5024-7B69-246F-E317C6974F51}"/>
              </a:ext>
            </a:extLst>
          </p:cNvPr>
          <p:cNvGraphicFramePr/>
          <p:nvPr>
            <p:extLst>
              <p:ext uri="{D42A27DB-BD31-4B8C-83A1-F6EECF244321}">
                <p14:modId xmlns:p14="http://schemas.microsoft.com/office/powerpoint/2010/main" val="1711581434"/>
              </p:ext>
            </p:extLst>
          </p:nvPr>
        </p:nvGraphicFramePr>
        <p:xfrm>
          <a:off x="838198" y="1074207"/>
          <a:ext cx="4634946" cy="269272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C18D35E6-1205-5D06-0BAB-23CC3568563E}"/>
              </a:ext>
            </a:extLst>
          </p:cNvPr>
          <p:cNvGraphicFramePr/>
          <p:nvPr>
            <p:extLst>
              <p:ext uri="{D42A27DB-BD31-4B8C-83A1-F6EECF244321}">
                <p14:modId xmlns:p14="http://schemas.microsoft.com/office/powerpoint/2010/main" val="810667080"/>
              </p:ext>
            </p:extLst>
          </p:nvPr>
        </p:nvGraphicFramePr>
        <p:xfrm>
          <a:off x="838198" y="3943361"/>
          <a:ext cx="4634946" cy="269272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43C3841B-8FB7-57E5-66B6-3FEE04EE66E1}"/>
              </a:ext>
            </a:extLst>
          </p:cNvPr>
          <p:cNvGraphicFramePr/>
          <p:nvPr>
            <p:extLst>
              <p:ext uri="{D42A27DB-BD31-4B8C-83A1-F6EECF244321}">
                <p14:modId xmlns:p14="http://schemas.microsoft.com/office/powerpoint/2010/main" val="2147184753"/>
              </p:ext>
            </p:extLst>
          </p:nvPr>
        </p:nvGraphicFramePr>
        <p:xfrm>
          <a:off x="6649280" y="1074207"/>
          <a:ext cx="4634946" cy="269272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 name="Chart 2">
            <a:extLst>
              <a:ext uri="{FF2B5EF4-FFF2-40B4-BE49-F238E27FC236}">
                <a16:creationId xmlns:a16="http://schemas.microsoft.com/office/drawing/2014/main" id="{FF83369E-692C-6209-7D51-AB4EDB94E965}"/>
              </a:ext>
            </a:extLst>
          </p:cNvPr>
          <p:cNvGraphicFramePr/>
          <p:nvPr>
            <p:extLst>
              <p:ext uri="{D42A27DB-BD31-4B8C-83A1-F6EECF244321}">
                <p14:modId xmlns:p14="http://schemas.microsoft.com/office/powerpoint/2010/main" val="1784055752"/>
              </p:ext>
            </p:extLst>
          </p:nvPr>
        </p:nvGraphicFramePr>
        <p:xfrm>
          <a:off x="6649280" y="3943360"/>
          <a:ext cx="4634946" cy="269272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481686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5795D2-7F72-E496-878B-B0F398D1C8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14F22E-FB22-9AD7-84D3-5319CEE8AA6D}"/>
              </a:ext>
            </a:extLst>
          </p:cNvPr>
          <p:cNvSpPr>
            <a:spLocks noGrp="1"/>
          </p:cNvSpPr>
          <p:nvPr>
            <p:ph type="title"/>
          </p:nvPr>
        </p:nvSpPr>
        <p:spPr>
          <a:xfrm>
            <a:off x="838200" y="365126"/>
            <a:ext cx="9538252" cy="532650"/>
          </a:xfrm>
        </p:spPr>
        <p:txBody>
          <a:bodyPr>
            <a:noAutofit/>
          </a:bodyPr>
          <a:lstStyle/>
          <a:p>
            <a:r>
              <a:rPr lang="en-GB" sz="2800">
                <a:solidFill>
                  <a:schemeClr val="accent3">
                    <a:lumMod val="75000"/>
                  </a:schemeClr>
                </a:solidFill>
                <a:latin typeface="Noto Sans"/>
                <a:ea typeface="Noto Sans"/>
                <a:cs typeface="Noto Sans"/>
              </a:rPr>
              <a:t>Commentary: </a:t>
            </a:r>
          </a:p>
        </p:txBody>
      </p:sp>
      <p:sp>
        <p:nvSpPr>
          <p:cNvPr id="3" name="Text Placeholder 2">
            <a:extLst>
              <a:ext uri="{FF2B5EF4-FFF2-40B4-BE49-F238E27FC236}">
                <a16:creationId xmlns:a16="http://schemas.microsoft.com/office/drawing/2014/main" id="{839050CC-9854-01CC-FB78-CA1819B545D2}"/>
              </a:ext>
            </a:extLst>
          </p:cNvPr>
          <p:cNvSpPr>
            <a:spLocks noGrp="1"/>
          </p:cNvSpPr>
          <p:nvPr>
            <p:ph type="body" sz="quarter" idx="11"/>
          </p:nvPr>
        </p:nvSpPr>
        <p:spPr>
          <a:xfrm>
            <a:off x="835345" y="1245522"/>
            <a:ext cx="10521309" cy="1841807"/>
          </a:xfrm>
        </p:spPr>
        <p:txBody>
          <a:bodyPr>
            <a:normAutofit/>
          </a:bodyPr>
          <a:lstStyle/>
          <a:p>
            <a:pPr marL="0" indent="0">
              <a:buNone/>
            </a:pPr>
            <a:r>
              <a:rPr lang="en-US" sz="1800" dirty="0"/>
              <a:t>Our analysis shows the demographic profile of criminal legal aid solicitors is significantly different to that of the profession as a whole. In particular, the average age of criminal legal aid solicitors is substantially higher. This suggests that many criminal legal aid solicitors will be reaching retirement age in the coming years, providing an additional challenge in meeting client demand for criminal legal aid services.</a:t>
            </a:r>
            <a:endParaRPr lang="en-GB" sz="1800" dirty="0"/>
          </a:p>
        </p:txBody>
      </p:sp>
    </p:spTree>
    <p:extLst>
      <p:ext uri="{BB962C8B-B14F-4D97-AF65-F5344CB8AC3E}">
        <p14:creationId xmlns:p14="http://schemas.microsoft.com/office/powerpoint/2010/main" val="2219417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753508-A22D-D1C1-F998-44A5176D6F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0226D9-2E4F-8DFA-2D7D-9CBAA52F11CE}"/>
              </a:ext>
            </a:extLst>
          </p:cNvPr>
          <p:cNvSpPr>
            <a:spLocks noGrp="1"/>
          </p:cNvSpPr>
          <p:nvPr>
            <p:ph type="title"/>
          </p:nvPr>
        </p:nvSpPr>
        <p:spPr>
          <a:xfrm>
            <a:off x="838200" y="365126"/>
            <a:ext cx="9538252" cy="532650"/>
          </a:xfrm>
        </p:spPr>
        <p:txBody>
          <a:bodyPr>
            <a:noAutofit/>
          </a:bodyPr>
          <a:lstStyle/>
          <a:p>
            <a:r>
              <a:rPr lang="en-GB" sz="2800">
                <a:solidFill>
                  <a:schemeClr val="accent3">
                    <a:lumMod val="75000"/>
                  </a:schemeClr>
                </a:solidFill>
                <a:latin typeface="Noto Sans"/>
                <a:ea typeface="Noto Sans"/>
                <a:cs typeface="Noto Sans"/>
              </a:rPr>
              <a:t>Key Findings</a:t>
            </a:r>
            <a:endParaRPr lang="en-GB" sz="2800"/>
          </a:p>
        </p:txBody>
      </p:sp>
      <p:sp>
        <p:nvSpPr>
          <p:cNvPr id="3" name="Text Placeholder 2">
            <a:extLst>
              <a:ext uri="{FF2B5EF4-FFF2-40B4-BE49-F238E27FC236}">
                <a16:creationId xmlns:a16="http://schemas.microsoft.com/office/drawing/2014/main" id="{21573481-B0C0-8D2E-0D4D-3142B0AA30B2}"/>
              </a:ext>
            </a:extLst>
          </p:cNvPr>
          <p:cNvSpPr>
            <a:spLocks noGrp="1"/>
          </p:cNvSpPr>
          <p:nvPr>
            <p:ph type="body" sz="quarter" idx="11"/>
          </p:nvPr>
        </p:nvSpPr>
        <p:spPr>
          <a:xfrm>
            <a:off x="723375" y="1261954"/>
            <a:ext cx="10521309" cy="4606044"/>
          </a:xfrm>
        </p:spPr>
        <p:txBody>
          <a:bodyPr vert="horz" lIns="91440" tIns="45720" rIns="91440" bIns="45720" rtlCol="0" anchor="t">
            <a:normAutofit/>
          </a:bodyPr>
          <a:lstStyle/>
          <a:p>
            <a:r>
              <a:rPr lang="en-GB" dirty="0">
                <a:latin typeface="Inter"/>
              </a:rPr>
              <a:t>Firms providing legal aid services are overwhelmingly located in urban parts of Scotland. In the reporting period between 1 April 2023 and 31 March 2024, approximately 5% of firms were based in non-urban locations, which does not reflect the number of people living in such areas and adds to access to justice issues for these communities.</a:t>
            </a:r>
            <a:endParaRPr lang="en-GB" dirty="0"/>
          </a:p>
          <a:p>
            <a:r>
              <a:rPr lang="en-GB" dirty="0">
                <a:latin typeface="Inter"/>
              </a:rPr>
              <a:t>Legal aid work across criminal, civil and family matters was predominantly offered by smaller firms of fewer than 10 solicitors. Firms larger than this accounted for only 6% of Criminal Legal Aid payments.</a:t>
            </a:r>
          </a:p>
          <a:p>
            <a:r>
              <a:rPr lang="en-GB" dirty="0">
                <a:latin typeface="Inter"/>
              </a:rPr>
              <a:t>Payment for legal aid services accounts for around one-third of median turnover for firms who were paid by SLAB in the reporting period. This figure was just over a quarter for non-urban firms. These figures show that firms providing legal aid services are predominantly reliant on fee income from private clients.</a:t>
            </a:r>
          </a:p>
          <a:p>
            <a:endParaRPr lang="en-GB" dirty="0"/>
          </a:p>
        </p:txBody>
      </p:sp>
    </p:spTree>
    <p:extLst>
      <p:ext uri="{BB962C8B-B14F-4D97-AF65-F5344CB8AC3E}">
        <p14:creationId xmlns:p14="http://schemas.microsoft.com/office/powerpoint/2010/main" val="4125146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E30E19-0111-C682-4D7A-BAB5D23631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9F02D8-C338-20A9-952E-28382F1DAC6A}"/>
              </a:ext>
            </a:extLst>
          </p:cNvPr>
          <p:cNvSpPr>
            <a:spLocks noGrp="1"/>
          </p:cNvSpPr>
          <p:nvPr>
            <p:ph type="title"/>
          </p:nvPr>
        </p:nvSpPr>
        <p:spPr>
          <a:xfrm>
            <a:off x="838200" y="365126"/>
            <a:ext cx="9538252" cy="532650"/>
          </a:xfrm>
        </p:spPr>
        <p:txBody>
          <a:bodyPr>
            <a:noAutofit/>
          </a:bodyPr>
          <a:lstStyle/>
          <a:p>
            <a:r>
              <a:rPr lang="en-GB" sz="2800">
                <a:solidFill>
                  <a:schemeClr val="accent3">
                    <a:lumMod val="75000"/>
                  </a:schemeClr>
                </a:solidFill>
                <a:latin typeface="Noto Sans"/>
                <a:ea typeface="Noto Sans"/>
                <a:cs typeface="Noto Sans"/>
              </a:rPr>
              <a:t>Data sources and report structure</a:t>
            </a:r>
            <a:endParaRPr lang="en-GB" sz="2800">
              <a:solidFill>
                <a:schemeClr val="accent3">
                  <a:lumMod val="75000"/>
                </a:schemeClr>
              </a:solidFill>
            </a:endParaRPr>
          </a:p>
        </p:txBody>
      </p:sp>
      <p:sp>
        <p:nvSpPr>
          <p:cNvPr id="3" name="Text Placeholder 2">
            <a:extLst>
              <a:ext uri="{FF2B5EF4-FFF2-40B4-BE49-F238E27FC236}">
                <a16:creationId xmlns:a16="http://schemas.microsoft.com/office/drawing/2014/main" id="{E068ABEA-76A9-51AB-57FB-01BBB69E66F9}"/>
              </a:ext>
            </a:extLst>
          </p:cNvPr>
          <p:cNvSpPr>
            <a:spLocks noGrp="1"/>
          </p:cNvSpPr>
          <p:nvPr>
            <p:ph type="body" sz="quarter" idx="11"/>
          </p:nvPr>
        </p:nvSpPr>
        <p:spPr>
          <a:xfrm>
            <a:off x="838197" y="1391574"/>
            <a:ext cx="10521309" cy="4586225"/>
          </a:xfrm>
        </p:spPr>
        <p:txBody>
          <a:bodyPr vert="horz" lIns="91440" tIns="45720" rIns="91440" bIns="45720" rtlCol="0" anchor="t">
            <a:normAutofit/>
          </a:bodyPr>
          <a:lstStyle/>
          <a:p>
            <a:r>
              <a:rPr lang="en-GB" dirty="0">
                <a:latin typeface="Inter"/>
              </a:rPr>
              <a:t>Our member database, which includes individual and practice unit data</a:t>
            </a:r>
            <a:endParaRPr lang="en-US" dirty="0"/>
          </a:p>
          <a:p>
            <a:endParaRPr lang="en-GB" dirty="0">
              <a:latin typeface="Inter"/>
            </a:endParaRPr>
          </a:p>
          <a:p>
            <a:r>
              <a:rPr lang="en-GB" dirty="0">
                <a:latin typeface="Inter"/>
              </a:rPr>
              <a:t>SLAB's published accounts and payment information</a:t>
            </a:r>
          </a:p>
          <a:p>
            <a:endParaRPr lang="en-GB" dirty="0">
              <a:latin typeface="Inter"/>
            </a:endParaRPr>
          </a:p>
          <a:p>
            <a:r>
              <a:rPr lang="en-GB" dirty="0">
                <a:latin typeface="Inter"/>
              </a:rPr>
              <a:t>Reporting has been structured to minimise the risk of identifying individual practice units</a:t>
            </a:r>
          </a:p>
          <a:p>
            <a:endParaRPr lang="en-GB" dirty="0">
              <a:latin typeface="Inter"/>
            </a:endParaRPr>
          </a:p>
          <a:p>
            <a:r>
              <a:rPr lang="en-GB" dirty="0">
                <a:latin typeface="Inter"/>
              </a:rPr>
              <a:t>Additional data compares the age and gender profile of criminal legal aid solicitors with the Scottish solicitor profession as a whole, in both 2020 and 2024</a:t>
            </a:r>
            <a:endParaRPr lang="en-GB" dirty="0"/>
          </a:p>
          <a:p>
            <a:endParaRPr lang="en-GB" dirty="0">
              <a:latin typeface="Inter"/>
            </a:endParaRPr>
          </a:p>
        </p:txBody>
      </p:sp>
    </p:spTree>
    <p:extLst>
      <p:ext uri="{BB962C8B-B14F-4D97-AF65-F5344CB8AC3E}">
        <p14:creationId xmlns:p14="http://schemas.microsoft.com/office/powerpoint/2010/main" val="3129814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A8FF4A-FBB9-497E-D15D-FAFE2859A7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E2DE57-3A51-A590-3E65-C281FCB7936A}"/>
              </a:ext>
            </a:extLst>
          </p:cNvPr>
          <p:cNvSpPr>
            <a:spLocks noGrp="1"/>
          </p:cNvSpPr>
          <p:nvPr>
            <p:ph type="title"/>
          </p:nvPr>
        </p:nvSpPr>
        <p:spPr>
          <a:xfrm>
            <a:off x="838200" y="365126"/>
            <a:ext cx="9538252" cy="532650"/>
          </a:xfrm>
        </p:spPr>
        <p:txBody>
          <a:bodyPr>
            <a:noAutofit/>
          </a:bodyPr>
          <a:lstStyle/>
          <a:p>
            <a:r>
              <a:rPr lang="en-GB" sz="2800">
                <a:solidFill>
                  <a:schemeClr val="accent3">
                    <a:lumMod val="75000"/>
                  </a:schemeClr>
                </a:solidFill>
                <a:latin typeface="Noto Sans"/>
                <a:ea typeface="Noto Sans"/>
                <a:cs typeface="Noto Sans"/>
              </a:rPr>
              <a:t>Methodology</a:t>
            </a:r>
            <a:endParaRPr lang="en-GB" sz="2800"/>
          </a:p>
        </p:txBody>
      </p:sp>
      <p:sp>
        <p:nvSpPr>
          <p:cNvPr id="3" name="Text Placeholder 2">
            <a:extLst>
              <a:ext uri="{FF2B5EF4-FFF2-40B4-BE49-F238E27FC236}">
                <a16:creationId xmlns:a16="http://schemas.microsoft.com/office/drawing/2014/main" id="{07C137F8-CE34-D091-CB14-E979D5C90E14}"/>
              </a:ext>
            </a:extLst>
          </p:cNvPr>
          <p:cNvSpPr>
            <a:spLocks noGrp="1"/>
          </p:cNvSpPr>
          <p:nvPr>
            <p:ph type="body" sz="quarter" idx="11"/>
          </p:nvPr>
        </p:nvSpPr>
        <p:spPr>
          <a:xfrm>
            <a:off x="838197" y="1449447"/>
            <a:ext cx="10521309" cy="4769490"/>
          </a:xfrm>
        </p:spPr>
        <p:txBody>
          <a:bodyPr vert="horz" lIns="91440" tIns="45720" rIns="91440" bIns="45720" rtlCol="0" anchor="t">
            <a:normAutofit/>
          </a:bodyPr>
          <a:lstStyle/>
          <a:p>
            <a:pPr marL="0" indent="0">
              <a:buNone/>
            </a:pPr>
            <a:r>
              <a:rPr lang="en-GB" dirty="0">
                <a:solidFill>
                  <a:schemeClr val="accent3">
                    <a:lumMod val="75000"/>
                  </a:schemeClr>
                </a:solidFill>
                <a:latin typeface="+mj-lt"/>
              </a:rPr>
              <a:t>Legal aid participation varies</a:t>
            </a:r>
            <a:endParaRPr lang="en-US" dirty="0">
              <a:solidFill>
                <a:schemeClr val="accent3">
                  <a:lumMod val="75000"/>
                </a:schemeClr>
              </a:solidFill>
              <a:latin typeface="+mj-lt"/>
            </a:endParaRPr>
          </a:p>
          <a:p>
            <a:r>
              <a:rPr lang="en-GB" dirty="0">
                <a:latin typeface="Inter"/>
              </a:rPr>
              <a:t>Some firms are engaged in criminal, civil and children's legal aid</a:t>
            </a:r>
            <a:endParaRPr lang="en-US" dirty="0"/>
          </a:p>
          <a:p>
            <a:r>
              <a:rPr lang="en-GB" dirty="0">
                <a:latin typeface="Inter"/>
              </a:rPr>
              <a:t>Others are engaged in one or two of these areas</a:t>
            </a:r>
            <a:endParaRPr lang="en-GB" dirty="0"/>
          </a:p>
          <a:p>
            <a:r>
              <a:rPr lang="en-GB" dirty="0">
                <a:latin typeface="Inter"/>
              </a:rPr>
              <a:t>A number of firms are on the Society's legal aid lists but do not appear on the SLAB payment list, presumably as they did not submit an account to SLAB for payment</a:t>
            </a:r>
            <a:endParaRPr lang="en-GB" dirty="0"/>
          </a:p>
          <a:p>
            <a:r>
              <a:rPr lang="en-GB" dirty="0">
                <a:latin typeface="Inter"/>
              </a:rPr>
              <a:t>To mitigate this, zero returns were excluded in each category</a:t>
            </a:r>
            <a:endParaRPr lang="en-GB" dirty="0"/>
          </a:p>
          <a:p>
            <a:endParaRPr lang="en-GB" dirty="0"/>
          </a:p>
          <a:p>
            <a:endParaRPr lang="en-GB" u="sng" dirty="0"/>
          </a:p>
        </p:txBody>
      </p:sp>
    </p:spTree>
    <p:extLst>
      <p:ext uri="{BB962C8B-B14F-4D97-AF65-F5344CB8AC3E}">
        <p14:creationId xmlns:p14="http://schemas.microsoft.com/office/powerpoint/2010/main" val="2827527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7B8FBD-FE32-2BA6-6596-4CC0BE6A1A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3B74E9-474F-0D38-DF27-31D9C26FA811}"/>
              </a:ext>
            </a:extLst>
          </p:cNvPr>
          <p:cNvSpPr>
            <a:spLocks noGrp="1"/>
          </p:cNvSpPr>
          <p:nvPr>
            <p:ph type="title"/>
          </p:nvPr>
        </p:nvSpPr>
        <p:spPr>
          <a:xfrm>
            <a:off x="838200" y="365126"/>
            <a:ext cx="9538252" cy="532650"/>
          </a:xfrm>
        </p:spPr>
        <p:txBody>
          <a:bodyPr>
            <a:noAutofit/>
          </a:bodyPr>
          <a:lstStyle/>
          <a:p>
            <a:r>
              <a:rPr lang="en-GB" sz="2800">
                <a:solidFill>
                  <a:schemeClr val="accent3">
                    <a:lumMod val="75000"/>
                  </a:schemeClr>
                </a:solidFill>
                <a:latin typeface="Noto Sans"/>
                <a:ea typeface="Noto Sans"/>
                <a:cs typeface="Noto Sans"/>
              </a:rPr>
              <a:t>Methodology continued</a:t>
            </a:r>
            <a:endParaRPr lang="en-GB" sz="2800"/>
          </a:p>
        </p:txBody>
      </p:sp>
      <p:sp>
        <p:nvSpPr>
          <p:cNvPr id="3" name="Text Placeholder 2">
            <a:extLst>
              <a:ext uri="{FF2B5EF4-FFF2-40B4-BE49-F238E27FC236}">
                <a16:creationId xmlns:a16="http://schemas.microsoft.com/office/drawing/2014/main" id="{C131E2CE-8F00-15B6-7CB3-98FB079202BD}"/>
              </a:ext>
            </a:extLst>
          </p:cNvPr>
          <p:cNvSpPr>
            <a:spLocks noGrp="1"/>
          </p:cNvSpPr>
          <p:nvPr>
            <p:ph type="body" sz="quarter" idx="11"/>
          </p:nvPr>
        </p:nvSpPr>
        <p:spPr>
          <a:xfrm>
            <a:off x="838197" y="1488031"/>
            <a:ext cx="10521309" cy="4460832"/>
          </a:xfrm>
        </p:spPr>
        <p:txBody>
          <a:bodyPr vert="horz" lIns="91440" tIns="45720" rIns="91440" bIns="45720" rtlCol="0" anchor="t">
            <a:normAutofit/>
          </a:bodyPr>
          <a:lstStyle/>
          <a:p>
            <a:pPr marL="0" indent="0">
              <a:buNone/>
            </a:pPr>
            <a:r>
              <a:rPr lang="en-GB" dirty="0">
                <a:solidFill>
                  <a:schemeClr val="accent3">
                    <a:lumMod val="75000"/>
                  </a:schemeClr>
                </a:solidFill>
                <a:latin typeface="+mj-lt"/>
              </a:rPr>
              <a:t>Reporting years</a:t>
            </a:r>
            <a:endParaRPr lang="en-US" dirty="0">
              <a:solidFill>
                <a:schemeClr val="accent3">
                  <a:lumMod val="75000"/>
                </a:schemeClr>
              </a:solidFill>
              <a:latin typeface="+mj-lt"/>
            </a:endParaRPr>
          </a:p>
          <a:p>
            <a:r>
              <a:rPr lang="en-GB" dirty="0">
                <a:latin typeface="Inter"/>
              </a:rPr>
              <a:t>SLAB's reporting period each year runs from 1 April to 31 March but firms report to the Society based on their own individual financial year end. This creates inconsistencies, particularly where practice units are rapidly expanding or contracting</a:t>
            </a:r>
          </a:p>
          <a:p>
            <a:endParaRPr lang="en-GB" u="sng" dirty="0">
              <a:latin typeface="Inter"/>
            </a:endParaRPr>
          </a:p>
          <a:p>
            <a:pPr marL="0" indent="0">
              <a:buNone/>
            </a:pPr>
            <a:r>
              <a:rPr lang="en-GB" dirty="0">
                <a:solidFill>
                  <a:schemeClr val="accent3">
                    <a:lumMod val="75000"/>
                  </a:schemeClr>
                </a:solidFill>
                <a:latin typeface="+mj-lt"/>
              </a:rPr>
              <a:t>Rurality</a:t>
            </a:r>
          </a:p>
          <a:p>
            <a:r>
              <a:rPr lang="en-GB" dirty="0">
                <a:latin typeface="Inter"/>
              </a:rPr>
              <a:t>The Scottish Government's 8-fold Urban Rural classification is used in our member database. The rurality given to each firm is based on its Head Office address as is its financial returns</a:t>
            </a:r>
          </a:p>
        </p:txBody>
      </p:sp>
    </p:spTree>
    <p:extLst>
      <p:ext uri="{BB962C8B-B14F-4D97-AF65-F5344CB8AC3E}">
        <p14:creationId xmlns:p14="http://schemas.microsoft.com/office/powerpoint/2010/main" val="2705296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Chart 15">
            <a:extLst>
              <a:ext uri="{FF2B5EF4-FFF2-40B4-BE49-F238E27FC236}">
                <a16:creationId xmlns:a16="http://schemas.microsoft.com/office/drawing/2014/main" id="{B86E8A80-8131-A77E-4AF1-DC0ED30BE0F5}"/>
              </a:ext>
            </a:extLst>
          </p:cNvPr>
          <p:cNvGraphicFramePr/>
          <p:nvPr>
            <p:extLst>
              <p:ext uri="{D42A27DB-BD31-4B8C-83A1-F6EECF244321}">
                <p14:modId xmlns:p14="http://schemas.microsoft.com/office/powerpoint/2010/main" val="2483472286"/>
              </p:ext>
            </p:extLst>
          </p:nvPr>
        </p:nvGraphicFramePr>
        <p:xfrm>
          <a:off x="575365" y="1047652"/>
          <a:ext cx="3434400" cy="5770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Chart 18">
            <a:extLst>
              <a:ext uri="{FF2B5EF4-FFF2-40B4-BE49-F238E27FC236}">
                <a16:creationId xmlns:a16="http://schemas.microsoft.com/office/drawing/2014/main" id="{DE066C22-9689-F224-ADC3-DCBDFF63D721}"/>
              </a:ext>
            </a:extLst>
          </p:cNvPr>
          <p:cNvGraphicFramePr/>
          <p:nvPr>
            <p:extLst>
              <p:ext uri="{D42A27DB-BD31-4B8C-83A1-F6EECF244321}">
                <p14:modId xmlns:p14="http://schemas.microsoft.com/office/powerpoint/2010/main" val="1978570901"/>
              </p:ext>
            </p:extLst>
          </p:nvPr>
        </p:nvGraphicFramePr>
        <p:xfrm>
          <a:off x="4378800" y="1047652"/>
          <a:ext cx="3434400" cy="5770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0" name="Chart 19">
            <a:extLst>
              <a:ext uri="{FF2B5EF4-FFF2-40B4-BE49-F238E27FC236}">
                <a16:creationId xmlns:a16="http://schemas.microsoft.com/office/drawing/2014/main" id="{94267F38-0ACA-C71E-F531-C79D4D66AA36}"/>
              </a:ext>
            </a:extLst>
          </p:cNvPr>
          <p:cNvGraphicFramePr/>
          <p:nvPr>
            <p:extLst>
              <p:ext uri="{D42A27DB-BD31-4B8C-83A1-F6EECF244321}">
                <p14:modId xmlns:p14="http://schemas.microsoft.com/office/powerpoint/2010/main" val="1586518839"/>
              </p:ext>
            </p:extLst>
          </p:nvPr>
        </p:nvGraphicFramePr>
        <p:xfrm>
          <a:off x="8182235" y="1047652"/>
          <a:ext cx="3434400" cy="5770800"/>
        </p:xfrm>
        <a:graphic>
          <a:graphicData uri="http://schemas.openxmlformats.org/drawingml/2006/chart">
            <c:chart xmlns:c="http://schemas.openxmlformats.org/drawingml/2006/chart" xmlns:r="http://schemas.openxmlformats.org/officeDocument/2006/relationships" r:id="rId4"/>
          </a:graphicData>
        </a:graphic>
      </p:graphicFrame>
      <p:sp>
        <p:nvSpPr>
          <p:cNvPr id="23" name="TextBox 22">
            <a:extLst>
              <a:ext uri="{FF2B5EF4-FFF2-40B4-BE49-F238E27FC236}">
                <a16:creationId xmlns:a16="http://schemas.microsoft.com/office/drawing/2014/main" id="{0FB66B9B-319E-43C5-6BD9-E8132055633D}"/>
              </a:ext>
            </a:extLst>
          </p:cNvPr>
          <p:cNvSpPr txBox="1"/>
          <p:nvPr/>
        </p:nvSpPr>
        <p:spPr>
          <a:xfrm>
            <a:off x="838200" y="4892436"/>
            <a:ext cx="10446026" cy="1600438"/>
          </a:xfrm>
          <a:prstGeom prst="rect">
            <a:avLst/>
          </a:prstGeom>
          <a:noFill/>
        </p:spPr>
        <p:txBody>
          <a:bodyPr wrap="square" rtlCol="0">
            <a:spAutoFit/>
          </a:bodyPr>
          <a:lstStyle/>
          <a:p>
            <a:pPr marL="285750" indent="-285750">
              <a:buClr>
                <a:schemeClr val="accent1"/>
              </a:buClr>
              <a:buFont typeface="Inter" panose="02000503000000020004" pitchFamily="2" charset="0"/>
              <a:buChar char="■"/>
            </a:pPr>
            <a:r>
              <a:rPr lang="en-GB" sz="1400">
                <a:solidFill>
                  <a:schemeClr val="bg2">
                    <a:lumMod val="75000"/>
                  </a:schemeClr>
                </a:solidFill>
              </a:rPr>
              <a:t>Rurality 1 - Large Urban Areas - populations of 125,000 or more</a:t>
            </a:r>
          </a:p>
          <a:p>
            <a:pPr marL="285750" indent="-285750">
              <a:buFont typeface="Arial" panose="020B0604020202020204" pitchFamily="34" charset="0"/>
              <a:buChar char="•"/>
            </a:pPr>
            <a:endParaRPr lang="en-GB" sz="1400">
              <a:solidFill>
                <a:schemeClr val="bg2">
                  <a:lumMod val="75000"/>
                </a:schemeClr>
              </a:solidFill>
            </a:endParaRPr>
          </a:p>
          <a:p>
            <a:pPr marL="285750" indent="-285750">
              <a:buClr>
                <a:schemeClr val="accent2"/>
              </a:buClr>
              <a:buFont typeface="Inter" panose="02000503000000020004" pitchFamily="2" charset="0"/>
              <a:buChar char="■"/>
            </a:pPr>
            <a:r>
              <a:rPr lang="en-GB" sz="1400">
                <a:solidFill>
                  <a:schemeClr val="bg2">
                    <a:lumMod val="75000"/>
                  </a:schemeClr>
                </a:solidFill>
              </a:rPr>
              <a:t>Rurality 2 - Other Urban Areas - populations of 10,000 to 124,999</a:t>
            </a:r>
          </a:p>
          <a:p>
            <a:pPr marL="285750" indent="-285750">
              <a:buFont typeface="Arial" panose="020B0604020202020204" pitchFamily="34" charset="0"/>
              <a:buChar char="•"/>
            </a:pPr>
            <a:endParaRPr lang="en-GB" sz="1400">
              <a:solidFill>
                <a:schemeClr val="bg2">
                  <a:lumMod val="75000"/>
                </a:schemeClr>
              </a:solidFill>
            </a:endParaRPr>
          </a:p>
          <a:p>
            <a:pPr marL="285750" indent="-285750">
              <a:buClr>
                <a:schemeClr val="accent3"/>
              </a:buClr>
              <a:buFont typeface="Inter" panose="02000503000000020004" pitchFamily="2" charset="0"/>
              <a:buChar char="■"/>
            </a:pPr>
            <a:r>
              <a:rPr lang="en-GB" sz="1400" b="0" i="0" u="none" strike="noStrike">
                <a:solidFill>
                  <a:schemeClr val="bg2">
                    <a:lumMod val="75000"/>
                  </a:schemeClr>
                </a:solidFill>
                <a:effectLst/>
              </a:rPr>
              <a:t>Rurality 3 to 8</a:t>
            </a:r>
            <a:br>
              <a:rPr lang="en-GB" sz="1400" b="0" i="0" u="none" strike="noStrike">
                <a:solidFill>
                  <a:schemeClr val="bg2">
                    <a:lumMod val="75000"/>
                  </a:schemeClr>
                </a:solidFill>
                <a:effectLst/>
              </a:rPr>
            </a:br>
            <a:r>
              <a:rPr lang="en-GB" sz="1400" b="0" i="0" u="none" strike="noStrike">
                <a:solidFill>
                  <a:schemeClr val="bg2">
                    <a:lumMod val="75000"/>
                  </a:schemeClr>
                </a:solidFill>
                <a:effectLst/>
              </a:rPr>
              <a:t>Rurality 3 is Accessible Small Towns (settlements of 3,000 to 9,999 people, and within a 30-minute drive time of a settlement of 10,000 or more) to more rural and remote areas (the highest rurality rating is 8).</a:t>
            </a:r>
            <a:endParaRPr lang="en-GB" sz="1400">
              <a:solidFill>
                <a:schemeClr val="bg2">
                  <a:lumMod val="75000"/>
                </a:schemeClr>
              </a:solidFill>
            </a:endParaRPr>
          </a:p>
        </p:txBody>
      </p:sp>
      <p:sp>
        <p:nvSpPr>
          <p:cNvPr id="25" name="Title 6">
            <a:extLst>
              <a:ext uri="{FF2B5EF4-FFF2-40B4-BE49-F238E27FC236}">
                <a16:creationId xmlns:a16="http://schemas.microsoft.com/office/drawing/2014/main" id="{21684F76-DE2D-12C1-17A6-E7670EF9287D}"/>
              </a:ext>
            </a:extLst>
          </p:cNvPr>
          <p:cNvSpPr>
            <a:spLocks noGrp="1"/>
          </p:cNvSpPr>
          <p:nvPr>
            <p:ph type="title"/>
          </p:nvPr>
        </p:nvSpPr>
        <p:spPr>
          <a:xfrm>
            <a:off x="838200" y="365126"/>
            <a:ext cx="6884504" cy="532650"/>
          </a:xfrm>
        </p:spPr>
        <p:txBody>
          <a:bodyPr>
            <a:normAutofit/>
          </a:bodyPr>
          <a:lstStyle/>
          <a:p>
            <a:r>
              <a:rPr lang="en-GB" sz="2400">
                <a:solidFill>
                  <a:schemeClr val="accent3">
                    <a:lumMod val="75000"/>
                  </a:schemeClr>
                </a:solidFill>
              </a:rPr>
              <a:t>Charts: Legal Aid Payments by Rurality</a:t>
            </a:r>
          </a:p>
        </p:txBody>
      </p:sp>
      <p:sp>
        <p:nvSpPr>
          <p:cNvPr id="3" name="TextBox 2">
            <a:extLst>
              <a:ext uri="{FF2B5EF4-FFF2-40B4-BE49-F238E27FC236}">
                <a16:creationId xmlns:a16="http://schemas.microsoft.com/office/drawing/2014/main" id="{BFC4F959-6AC2-99FF-A873-90BAA691D879}"/>
              </a:ext>
            </a:extLst>
          </p:cNvPr>
          <p:cNvSpPr txBox="1"/>
          <p:nvPr/>
        </p:nvSpPr>
        <p:spPr>
          <a:xfrm>
            <a:off x="9454776" y="2474862"/>
            <a:ext cx="1697318" cy="246221"/>
          </a:xfrm>
          <a:prstGeom prst="rect">
            <a:avLst/>
          </a:prstGeom>
          <a:noFill/>
        </p:spPr>
        <p:txBody>
          <a:bodyPr wrap="square">
            <a:spAutoFit/>
          </a:bodyPr>
          <a:lstStyle/>
          <a:p>
            <a:r>
              <a:rPr lang="en-GB" sz="1000">
                <a:solidFill>
                  <a:schemeClr val="tx1">
                    <a:lumMod val="85000"/>
                    <a:lumOff val="15000"/>
                  </a:schemeClr>
                </a:solidFill>
              </a:rPr>
              <a:t>(No rurality 8)</a:t>
            </a:r>
          </a:p>
        </p:txBody>
      </p:sp>
    </p:spTree>
    <p:extLst>
      <p:ext uri="{BB962C8B-B14F-4D97-AF65-F5344CB8AC3E}">
        <p14:creationId xmlns:p14="http://schemas.microsoft.com/office/powerpoint/2010/main" val="1689356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FDF477-8BF2-1B59-E1EB-A7CC70F56B17}"/>
            </a:ext>
          </a:extLst>
        </p:cNvPr>
        <p:cNvGrpSpPr/>
        <p:nvPr/>
      </p:nvGrpSpPr>
      <p:grpSpPr>
        <a:xfrm>
          <a:off x="0" y="0"/>
          <a:ext cx="0" cy="0"/>
          <a:chOff x="0" y="0"/>
          <a:chExt cx="0" cy="0"/>
        </a:xfrm>
      </p:grpSpPr>
      <p:graphicFrame>
        <p:nvGraphicFramePr>
          <p:cNvPr id="16" name="Chart 15">
            <a:extLst>
              <a:ext uri="{FF2B5EF4-FFF2-40B4-BE49-F238E27FC236}">
                <a16:creationId xmlns:a16="http://schemas.microsoft.com/office/drawing/2014/main" id="{2B20B178-4BF7-E606-922F-0F5B8C0367D8}"/>
              </a:ext>
            </a:extLst>
          </p:cNvPr>
          <p:cNvGraphicFramePr/>
          <p:nvPr>
            <p:extLst>
              <p:ext uri="{D42A27DB-BD31-4B8C-83A1-F6EECF244321}">
                <p14:modId xmlns:p14="http://schemas.microsoft.com/office/powerpoint/2010/main" val="1772320493"/>
              </p:ext>
            </p:extLst>
          </p:nvPr>
        </p:nvGraphicFramePr>
        <p:xfrm>
          <a:off x="575365" y="1047652"/>
          <a:ext cx="3434400" cy="5770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Chart 18">
            <a:extLst>
              <a:ext uri="{FF2B5EF4-FFF2-40B4-BE49-F238E27FC236}">
                <a16:creationId xmlns:a16="http://schemas.microsoft.com/office/drawing/2014/main" id="{C878679E-84A2-D179-272D-8662A4CDCC81}"/>
              </a:ext>
            </a:extLst>
          </p:cNvPr>
          <p:cNvGraphicFramePr/>
          <p:nvPr>
            <p:extLst>
              <p:ext uri="{D42A27DB-BD31-4B8C-83A1-F6EECF244321}">
                <p14:modId xmlns:p14="http://schemas.microsoft.com/office/powerpoint/2010/main" val="2029207047"/>
              </p:ext>
            </p:extLst>
          </p:nvPr>
        </p:nvGraphicFramePr>
        <p:xfrm>
          <a:off x="4378800" y="1047652"/>
          <a:ext cx="3434400" cy="5770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0" name="Chart 19">
            <a:extLst>
              <a:ext uri="{FF2B5EF4-FFF2-40B4-BE49-F238E27FC236}">
                <a16:creationId xmlns:a16="http://schemas.microsoft.com/office/drawing/2014/main" id="{87041DDA-C25C-A4CC-F0CB-E2E39CF3E315}"/>
              </a:ext>
            </a:extLst>
          </p:cNvPr>
          <p:cNvGraphicFramePr/>
          <p:nvPr>
            <p:extLst>
              <p:ext uri="{D42A27DB-BD31-4B8C-83A1-F6EECF244321}">
                <p14:modId xmlns:p14="http://schemas.microsoft.com/office/powerpoint/2010/main" val="4083332317"/>
              </p:ext>
            </p:extLst>
          </p:nvPr>
        </p:nvGraphicFramePr>
        <p:xfrm>
          <a:off x="8182235" y="1047652"/>
          <a:ext cx="3434400" cy="5770800"/>
        </p:xfrm>
        <a:graphic>
          <a:graphicData uri="http://schemas.openxmlformats.org/drawingml/2006/chart">
            <c:chart xmlns:c="http://schemas.openxmlformats.org/drawingml/2006/chart" xmlns:r="http://schemas.openxmlformats.org/officeDocument/2006/relationships" r:id="rId4"/>
          </a:graphicData>
        </a:graphic>
      </p:graphicFrame>
      <p:sp>
        <p:nvSpPr>
          <p:cNvPr id="23" name="TextBox 22">
            <a:extLst>
              <a:ext uri="{FF2B5EF4-FFF2-40B4-BE49-F238E27FC236}">
                <a16:creationId xmlns:a16="http://schemas.microsoft.com/office/drawing/2014/main" id="{FED35F0F-6B34-B98C-E5FA-76422E5C1753}"/>
              </a:ext>
            </a:extLst>
          </p:cNvPr>
          <p:cNvSpPr txBox="1"/>
          <p:nvPr/>
        </p:nvSpPr>
        <p:spPr>
          <a:xfrm>
            <a:off x="5121965" y="4892436"/>
            <a:ext cx="2560983" cy="1600438"/>
          </a:xfrm>
          <a:prstGeom prst="rect">
            <a:avLst/>
          </a:prstGeom>
          <a:noFill/>
        </p:spPr>
        <p:txBody>
          <a:bodyPr wrap="square" rtlCol="0">
            <a:spAutoFit/>
          </a:bodyPr>
          <a:lstStyle/>
          <a:p>
            <a:pPr marL="285750" indent="-285750">
              <a:buClr>
                <a:schemeClr val="accent1"/>
              </a:buClr>
              <a:buFont typeface="Inter" panose="02000503000000020004" pitchFamily="2" charset="0"/>
              <a:buChar char="■"/>
            </a:pPr>
            <a:r>
              <a:rPr lang="en-GB" sz="1400">
                <a:solidFill>
                  <a:schemeClr val="bg2">
                    <a:lumMod val="75000"/>
                  </a:schemeClr>
                </a:solidFill>
              </a:rPr>
              <a:t>1 or 2 solicitors</a:t>
            </a:r>
          </a:p>
          <a:p>
            <a:pPr marL="285750" indent="-285750">
              <a:buFont typeface="Arial" panose="020B0604020202020204" pitchFamily="34" charset="0"/>
              <a:buChar char="•"/>
            </a:pPr>
            <a:endParaRPr lang="en-GB" sz="1400">
              <a:solidFill>
                <a:schemeClr val="bg2">
                  <a:lumMod val="75000"/>
                </a:schemeClr>
              </a:solidFill>
            </a:endParaRPr>
          </a:p>
          <a:p>
            <a:pPr marL="285750" indent="-285750">
              <a:buClr>
                <a:schemeClr val="accent2"/>
              </a:buClr>
              <a:buFont typeface="Inter" panose="02000503000000020004" pitchFamily="2" charset="0"/>
              <a:buChar char="■"/>
            </a:pPr>
            <a:r>
              <a:rPr lang="en-GB" sz="1400">
                <a:solidFill>
                  <a:schemeClr val="bg2">
                    <a:lumMod val="75000"/>
                  </a:schemeClr>
                </a:solidFill>
              </a:rPr>
              <a:t>3 to 9 solicitors</a:t>
            </a:r>
          </a:p>
          <a:p>
            <a:pPr marL="285750" indent="-285750">
              <a:buFont typeface="Arial" panose="020B0604020202020204" pitchFamily="34" charset="0"/>
              <a:buChar char="•"/>
            </a:pPr>
            <a:endParaRPr lang="en-GB" sz="1400">
              <a:solidFill>
                <a:schemeClr val="bg2">
                  <a:lumMod val="75000"/>
                </a:schemeClr>
              </a:solidFill>
            </a:endParaRPr>
          </a:p>
          <a:p>
            <a:pPr marL="285750" indent="-285750">
              <a:buClr>
                <a:schemeClr val="accent3"/>
              </a:buClr>
              <a:buFont typeface="Inter" panose="02000503000000020004" pitchFamily="2" charset="0"/>
              <a:buChar char="■"/>
            </a:pPr>
            <a:r>
              <a:rPr lang="en-GB" sz="1400" b="0" i="0" u="none" strike="noStrike">
                <a:solidFill>
                  <a:schemeClr val="bg2">
                    <a:lumMod val="75000"/>
                  </a:schemeClr>
                </a:solidFill>
                <a:effectLst/>
              </a:rPr>
              <a:t>10 to 14 solicitors</a:t>
            </a:r>
          </a:p>
          <a:p>
            <a:pPr marL="285750" indent="-285750">
              <a:buClr>
                <a:schemeClr val="accent3"/>
              </a:buClr>
              <a:buFont typeface="Inter" panose="02000503000000020004" pitchFamily="2" charset="0"/>
              <a:buChar char="■"/>
            </a:pPr>
            <a:endParaRPr lang="en-GB" sz="1400">
              <a:solidFill>
                <a:schemeClr val="bg2">
                  <a:lumMod val="75000"/>
                </a:schemeClr>
              </a:solidFill>
            </a:endParaRPr>
          </a:p>
          <a:p>
            <a:pPr marL="285750" indent="-285750">
              <a:buClr>
                <a:schemeClr val="accent4"/>
              </a:buClr>
              <a:buFont typeface="Inter" panose="02000503000000020004" pitchFamily="2" charset="0"/>
              <a:buChar char="■"/>
            </a:pPr>
            <a:r>
              <a:rPr lang="en-GB" sz="1400">
                <a:solidFill>
                  <a:schemeClr val="bg2">
                    <a:lumMod val="75000"/>
                  </a:schemeClr>
                </a:solidFill>
              </a:rPr>
              <a:t>15 or more solicitors</a:t>
            </a:r>
          </a:p>
        </p:txBody>
      </p:sp>
      <p:sp>
        <p:nvSpPr>
          <p:cNvPr id="25" name="Title 6">
            <a:extLst>
              <a:ext uri="{FF2B5EF4-FFF2-40B4-BE49-F238E27FC236}">
                <a16:creationId xmlns:a16="http://schemas.microsoft.com/office/drawing/2014/main" id="{1A9D5643-9D29-DBFC-2787-B15BEFB5ABDC}"/>
              </a:ext>
            </a:extLst>
          </p:cNvPr>
          <p:cNvSpPr>
            <a:spLocks noGrp="1"/>
          </p:cNvSpPr>
          <p:nvPr>
            <p:ph type="title"/>
          </p:nvPr>
        </p:nvSpPr>
        <p:spPr>
          <a:xfrm>
            <a:off x="838199" y="365126"/>
            <a:ext cx="10601739" cy="532650"/>
          </a:xfrm>
        </p:spPr>
        <p:txBody>
          <a:bodyPr>
            <a:noAutofit/>
          </a:bodyPr>
          <a:lstStyle/>
          <a:p>
            <a:r>
              <a:rPr lang="en-GB" sz="2400">
                <a:solidFill>
                  <a:schemeClr val="accent3">
                    <a:lumMod val="75000"/>
                  </a:schemeClr>
                </a:solidFill>
                <a:latin typeface="Noto Sans"/>
                <a:ea typeface="Noto Sans"/>
                <a:cs typeface="Noto Sans"/>
              </a:rPr>
              <a:t>Charts: Legal Aid Payments by Number of Solicitors in Firm</a:t>
            </a:r>
            <a:endParaRPr lang="en-GB" sz="2400">
              <a:solidFill>
                <a:schemeClr val="accent3">
                  <a:lumMod val="75000"/>
                </a:schemeClr>
              </a:solidFill>
            </a:endParaRPr>
          </a:p>
        </p:txBody>
      </p:sp>
    </p:spTree>
    <p:extLst>
      <p:ext uri="{BB962C8B-B14F-4D97-AF65-F5344CB8AC3E}">
        <p14:creationId xmlns:p14="http://schemas.microsoft.com/office/powerpoint/2010/main" val="514783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8A6C35-C2D3-161C-83DD-99DE6D4908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01282B-3BDB-E601-B64B-9440E1F9339A}"/>
              </a:ext>
            </a:extLst>
          </p:cNvPr>
          <p:cNvSpPr>
            <a:spLocks noGrp="1"/>
          </p:cNvSpPr>
          <p:nvPr>
            <p:ph type="title"/>
          </p:nvPr>
        </p:nvSpPr>
        <p:spPr>
          <a:xfrm>
            <a:off x="847969" y="3178663"/>
            <a:ext cx="10515600" cy="1325563"/>
          </a:xfrm>
        </p:spPr>
        <p:txBody>
          <a:bodyPr/>
          <a:lstStyle/>
          <a:p>
            <a:r>
              <a:rPr lang="en-GB" sz="2800" dirty="0">
                <a:solidFill>
                  <a:schemeClr val="accent3">
                    <a:lumMod val="75000"/>
                  </a:schemeClr>
                </a:solidFill>
                <a:latin typeface="Noto Sans"/>
                <a:ea typeface="Noto Sans"/>
                <a:cs typeface="Noto Sans"/>
              </a:rPr>
              <a:t>Commentary: Legal Aid Payments by Number of Solicitors</a:t>
            </a:r>
            <a:endParaRPr lang="en-US" dirty="0">
              <a:solidFill>
                <a:schemeClr val="accent3">
                  <a:lumMod val="75000"/>
                </a:schemeClr>
              </a:solidFill>
            </a:endParaRPr>
          </a:p>
        </p:txBody>
      </p:sp>
      <p:sp>
        <p:nvSpPr>
          <p:cNvPr id="3" name="TextBox 2">
            <a:extLst>
              <a:ext uri="{FF2B5EF4-FFF2-40B4-BE49-F238E27FC236}">
                <a16:creationId xmlns:a16="http://schemas.microsoft.com/office/drawing/2014/main" id="{C6BBABD2-310F-AB6B-2CEA-50F6449554D1}"/>
              </a:ext>
            </a:extLst>
          </p:cNvPr>
          <p:cNvSpPr txBox="1"/>
          <p:nvPr/>
        </p:nvSpPr>
        <p:spPr>
          <a:xfrm>
            <a:off x="958563" y="1538159"/>
            <a:ext cx="8852047"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ea typeface="+mn-lt"/>
                <a:cs typeface="+mn-lt"/>
              </a:rPr>
              <a:t>Only around 5% of firms that received a payment from SLAB for providing legal aid services were located </a:t>
            </a:r>
            <a:r>
              <a:rPr lang="en-US" dirty="0" err="1">
                <a:ea typeface="+mn-lt"/>
                <a:cs typeface="+mn-lt"/>
              </a:rPr>
              <a:t>outwith</a:t>
            </a:r>
            <a:r>
              <a:rPr lang="en-US" dirty="0">
                <a:ea typeface="+mn-lt"/>
                <a:cs typeface="+mn-lt"/>
              </a:rPr>
              <a:t> urban areas of Scotland. Official figures from the National Records of Scotland showed that </a:t>
            </a:r>
            <a:r>
              <a:rPr lang="en-US" dirty="0">
                <a:solidFill>
                  <a:schemeClr val="accent3">
                    <a:lumMod val="75000"/>
                  </a:schemeClr>
                </a:solidFill>
                <a:ea typeface="+mn-lt"/>
                <a:cs typeface="+mn-lt"/>
                <a:hlinkClick r:id="rId2">
                  <a:extLst>
                    <a:ext uri="{A12FA001-AC4F-418D-AE19-62706E023703}">
                      <ahyp:hlinkClr xmlns:ahyp="http://schemas.microsoft.com/office/drawing/2018/hyperlinkcolor" val="tx"/>
                    </a:ext>
                  </a:extLst>
                </a:hlinkClick>
              </a:rPr>
              <a:t>these areas account for 29% of Scotland's population</a:t>
            </a:r>
            <a:r>
              <a:rPr lang="en-US" dirty="0">
                <a:ea typeface="+mn-lt"/>
                <a:cs typeface="+mn-lt"/>
              </a:rPr>
              <a:t>, highlighting the extent of legal aid deserts as a result of a lack of access to local legal services.</a:t>
            </a:r>
            <a:endParaRPr lang="en-US" dirty="0"/>
          </a:p>
        </p:txBody>
      </p:sp>
      <p:sp>
        <p:nvSpPr>
          <p:cNvPr id="6" name="TextBox 5">
            <a:extLst>
              <a:ext uri="{FF2B5EF4-FFF2-40B4-BE49-F238E27FC236}">
                <a16:creationId xmlns:a16="http://schemas.microsoft.com/office/drawing/2014/main" id="{D7CFE652-B7A7-EEFE-A802-F213D7909C60}"/>
              </a:ext>
            </a:extLst>
          </p:cNvPr>
          <p:cNvSpPr txBox="1"/>
          <p:nvPr/>
        </p:nvSpPr>
        <p:spPr>
          <a:xfrm>
            <a:off x="846015" y="767862"/>
            <a:ext cx="933743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800">
                <a:solidFill>
                  <a:srgbClr val="0073E5"/>
                </a:solidFill>
                <a:latin typeface="Noto Sans"/>
              </a:rPr>
              <a:t>Commentary: Legal Aid Payments by rurality</a:t>
            </a:r>
            <a:endParaRPr lang="en-GB"/>
          </a:p>
        </p:txBody>
      </p:sp>
      <p:sp>
        <p:nvSpPr>
          <p:cNvPr id="7" name="TextBox 6">
            <a:extLst>
              <a:ext uri="{FF2B5EF4-FFF2-40B4-BE49-F238E27FC236}">
                <a16:creationId xmlns:a16="http://schemas.microsoft.com/office/drawing/2014/main" id="{0B49E42C-162E-38B7-F6BA-9BC88BE778B5}"/>
              </a:ext>
            </a:extLst>
          </p:cNvPr>
          <p:cNvSpPr txBox="1"/>
          <p:nvPr/>
        </p:nvSpPr>
        <p:spPr>
          <a:xfrm>
            <a:off x="958563" y="4246214"/>
            <a:ext cx="9367559" cy="1477328"/>
          </a:xfrm>
          <a:prstGeom prst="rect">
            <a:avLst/>
          </a:prstGeom>
          <a:noFill/>
        </p:spPr>
        <p:txBody>
          <a:bodyPr wrap="square">
            <a:spAutoFit/>
          </a:bodyPr>
          <a:lstStyle/>
          <a:p>
            <a:r>
              <a:rPr lang="en-US" dirty="0">
                <a:ea typeface="+mn-lt"/>
                <a:cs typeface="+mn-lt"/>
              </a:rPr>
              <a:t>Smaller firms with fewer than 10 solicitors accounted for the vast majority of legal aid work. Nearly half of criminal legal aid payments were made to solicitors working alone or with only one other solicitor, and these firms accounted for around one third of civil and children's legal aid payments. Succession planning is more challenging for such firms, posing a potential risk for future access to legal aid services.</a:t>
            </a:r>
          </a:p>
        </p:txBody>
      </p:sp>
    </p:spTree>
    <p:extLst>
      <p:ext uri="{BB962C8B-B14F-4D97-AF65-F5344CB8AC3E}">
        <p14:creationId xmlns:p14="http://schemas.microsoft.com/office/powerpoint/2010/main" val="2987356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893977-59C0-DA4D-9B29-2B303B7342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EF8056-D237-7EAF-C4D3-BCC7F6CDF5E0}"/>
              </a:ext>
            </a:extLst>
          </p:cNvPr>
          <p:cNvSpPr>
            <a:spLocks noGrp="1"/>
          </p:cNvSpPr>
          <p:nvPr>
            <p:ph type="title"/>
          </p:nvPr>
        </p:nvSpPr>
        <p:spPr>
          <a:xfrm>
            <a:off x="838200" y="365126"/>
            <a:ext cx="9538252" cy="532650"/>
          </a:xfrm>
        </p:spPr>
        <p:txBody>
          <a:bodyPr>
            <a:noAutofit/>
          </a:bodyPr>
          <a:lstStyle/>
          <a:p>
            <a:r>
              <a:rPr lang="en-GB" sz="2800">
                <a:solidFill>
                  <a:schemeClr val="accent3">
                    <a:lumMod val="75000"/>
                  </a:schemeClr>
                </a:solidFill>
              </a:rPr>
              <a:t>Charts: Whole Population Median</a:t>
            </a:r>
            <a:endParaRPr lang="en-GB" sz="2800"/>
          </a:p>
        </p:txBody>
      </p:sp>
      <p:graphicFrame>
        <p:nvGraphicFramePr>
          <p:cNvPr id="12" name="Chart 11">
            <a:extLst>
              <a:ext uri="{FF2B5EF4-FFF2-40B4-BE49-F238E27FC236}">
                <a16:creationId xmlns:a16="http://schemas.microsoft.com/office/drawing/2014/main" id="{A232E1E2-E177-23CB-5E7E-E91304026E9F}"/>
              </a:ext>
            </a:extLst>
          </p:cNvPr>
          <p:cNvGraphicFramePr/>
          <p:nvPr>
            <p:extLst>
              <p:ext uri="{D42A27DB-BD31-4B8C-83A1-F6EECF244321}">
                <p14:modId xmlns:p14="http://schemas.microsoft.com/office/powerpoint/2010/main" val="4142648664"/>
              </p:ext>
            </p:extLst>
          </p:nvPr>
        </p:nvGraphicFramePr>
        <p:xfrm>
          <a:off x="3249889" y="1064810"/>
          <a:ext cx="6780123" cy="2050426"/>
        </p:xfrm>
        <a:graphic>
          <a:graphicData uri="http://schemas.openxmlformats.org/drawingml/2006/chart">
            <c:chart xmlns:c="http://schemas.openxmlformats.org/drawingml/2006/chart" xmlns:r="http://schemas.openxmlformats.org/officeDocument/2006/relationships" r:id="rId2"/>
          </a:graphicData>
        </a:graphic>
      </p:graphicFrame>
      <p:sp>
        <p:nvSpPr>
          <p:cNvPr id="17" name="TextBox 16">
            <a:extLst>
              <a:ext uri="{FF2B5EF4-FFF2-40B4-BE49-F238E27FC236}">
                <a16:creationId xmlns:a16="http://schemas.microsoft.com/office/drawing/2014/main" id="{A37E862B-15A4-F03F-371B-EB1B9E740944}"/>
              </a:ext>
            </a:extLst>
          </p:cNvPr>
          <p:cNvSpPr txBox="1"/>
          <p:nvPr/>
        </p:nvSpPr>
        <p:spPr>
          <a:xfrm>
            <a:off x="6340746" y="3128381"/>
            <a:ext cx="1555440" cy="307777"/>
          </a:xfrm>
          <a:prstGeom prst="rect">
            <a:avLst/>
          </a:prstGeom>
          <a:noFill/>
        </p:spPr>
        <p:txBody>
          <a:bodyPr wrap="square" rtlCol="0">
            <a:spAutoFit/>
          </a:bodyPr>
          <a:lstStyle/>
          <a:p>
            <a:pPr>
              <a:buClr>
                <a:schemeClr val="accent1"/>
              </a:buClr>
            </a:pPr>
            <a:r>
              <a:rPr lang="en-GB" sz="1400">
                <a:solidFill>
                  <a:schemeClr val="bg2">
                    <a:lumMod val="75000"/>
                  </a:schemeClr>
                </a:solidFill>
              </a:rPr>
              <a:t>Median Turnover %</a:t>
            </a:r>
          </a:p>
        </p:txBody>
      </p:sp>
      <p:sp>
        <p:nvSpPr>
          <p:cNvPr id="18" name="TextBox 17">
            <a:extLst>
              <a:ext uri="{FF2B5EF4-FFF2-40B4-BE49-F238E27FC236}">
                <a16:creationId xmlns:a16="http://schemas.microsoft.com/office/drawing/2014/main" id="{5E006952-1945-0647-2F4D-269EDEF5820E}"/>
              </a:ext>
            </a:extLst>
          </p:cNvPr>
          <p:cNvSpPr txBox="1"/>
          <p:nvPr/>
        </p:nvSpPr>
        <p:spPr>
          <a:xfrm rot="16200000">
            <a:off x="2342600" y="2020045"/>
            <a:ext cx="917135" cy="256738"/>
          </a:xfrm>
          <a:prstGeom prst="rect">
            <a:avLst/>
          </a:prstGeom>
          <a:noFill/>
        </p:spPr>
        <p:txBody>
          <a:bodyPr wrap="square" rtlCol="0">
            <a:spAutoFit/>
          </a:bodyPr>
          <a:lstStyle/>
          <a:p>
            <a:pPr algn="ctr">
              <a:buClr>
                <a:schemeClr val="accent1"/>
              </a:buClr>
            </a:pPr>
            <a:r>
              <a:rPr lang="en-GB" sz="1400">
                <a:solidFill>
                  <a:schemeClr val="bg2">
                    <a:lumMod val="75000"/>
                  </a:schemeClr>
                </a:solidFill>
              </a:rPr>
              <a:t>Rurality</a:t>
            </a:r>
          </a:p>
        </p:txBody>
      </p:sp>
      <p:grpSp>
        <p:nvGrpSpPr>
          <p:cNvPr id="20" name="Group 19">
            <a:extLst>
              <a:ext uri="{FF2B5EF4-FFF2-40B4-BE49-F238E27FC236}">
                <a16:creationId xmlns:a16="http://schemas.microsoft.com/office/drawing/2014/main" id="{1BD0AAFD-8FE7-D808-86BA-CD51270E2B42}"/>
              </a:ext>
            </a:extLst>
          </p:cNvPr>
          <p:cNvGrpSpPr/>
          <p:nvPr/>
        </p:nvGrpSpPr>
        <p:grpSpPr>
          <a:xfrm>
            <a:off x="2667002" y="3606304"/>
            <a:ext cx="7377953" cy="3085849"/>
            <a:chOff x="1380570" y="1064810"/>
            <a:chExt cx="8649442" cy="2371348"/>
          </a:xfrm>
        </p:grpSpPr>
        <p:graphicFrame>
          <p:nvGraphicFramePr>
            <p:cNvPr id="21" name="Chart 20">
              <a:extLst>
                <a:ext uri="{FF2B5EF4-FFF2-40B4-BE49-F238E27FC236}">
                  <a16:creationId xmlns:a16="http://schemas.microsoft.com/office/drawing/2014/main" id="{3DAE6850-400B-9996-40FC-4ECC7A7C3CE3}"/>
                </a:ext>
              </a:extLst>
            </p:cNvPr>
            <p:cNvGraphicFramePr/>
            <p:nvPr>
              <p:extLst>
                <p:ext uri="{D42A27DB-BD31-4B8C-83A1-F6EECF244321}">
                  <p14:modId xmlns:p14="http://schemas.microsoft.com/office/powerpoint/2010/main" val="1431334214"/>
                </p:ext>
              </p:extLst>
            </p:nvPr>
          </p:nvGraphicFramePr>
          <p:xfrm>
            <a:off x="1902012" y="1064810"/>
            <a:ext cx="8128000" cy="2050426"/>
          </p:xfrm>
          <a:graphic>
            <a:graphicData uri="http://schemas.openxmlformats.org/drawingml/2006/chart">
              <c:chart xmlns:c="http://schemas.openxmlformats.org/drawingml/2006/chart" xmlns:r="http://schemas.openxmlformats.org/officeDocument/2006/relationships" r:id="rId3"/>
            </a:graphicData>
          </a:graphic>
        </p:graphicFrame>
        <p:sp>
          <p:nvSpPr>
            <p:cNvPr id="22" name="TextBox 21">
              <a:extLst>
                <a:ext uri="{FF2B5EF4-FFF2-40B4-BE49-F238E27FC236}">
                  <a16:creationId xmlns:a16="http://schemas.microsoft.com/office/drawing/2014/main" id="{2F175D58-41FD-AB3C-3D4D-AC6DA275621B}"/>
                </a:ext>
              </a:extLst>
            </p:cNvPr>
            <p:cNvSpPr txBox="1"/>
            <p:nvPr/>
          </p:nvSpPr>
          <p:spPr>
            <a:xfrm>
              <a:off x="5607326" y="3128381"/>
              <a:ext cx="1864659" cy="307777"/>
            </a:xfrm>
            <a:prstGeom prst="rect">
              <a:avLst/>
            </a:prstGeom>
            <a:noFill/>
          </p:spPr>
          <p:txBody>
            <a:bodyPr wrap="square" rtlCol="0">
              <a:spAutoFit/>
            </a:bodyPr>
            <a:lstStyle/>
            <a:p>
              <a:pPr>
                <a:buClr>
                  <a:schemeClr val="accent1"/>
                </a:buClr>
              </a:pPr>
              <a:r>
                <a:rPr lang="en-GB" sz="1400">
                  <a:solidFill>
                    <a:schemeClr val="bg2">
                      <a:lumMod val="75000"/>
                    </a:schemeClr>
                  </a:solidFill>
                </a:rPr>
                <a:t>Median Turnover %</a:t>
              </a:r>
            </a:p>
          </p:txBody>
        </p:sp>
        <p:sp>
          <p:nvSpPr>
            <p:cNvPr id="23" name="TextBox 22">
              <a:extLst>
                <a:ext uri="{FF2B5EF4-FFF2-40B4-BE49-F238E27FC236}">
                  <a16:creationId xmlns:a16="http://schemas.microsoft.com/office/drawing/2014/main" id="{65A6F978-4E32-68F2-8BB4-0E00558472A6}"/>
                </a:ext>
              </a:extLst>
            </p:cNvPr>
            <p:cNvSpPr txBox="1"/>
            <p:nvPr/>
          </p:nvSpPr>
          <p:spPr>
            <a:xfrm rot="16200000">
              <a:off x="509246" y="2070605"/>
              <a:ext cx="2050426" cy="307777"/>
            </a:xfrm>
            <a:prstGeom prst="rect">
              <a:avLst/>
            </a:prstGeom>
            <a:noFill/>
          </p:spPr>
          <p:txBody>
            <a:bodyPr wrap="square" rtlCol="0">
              <a:spAutoFit/>
            </a:bodyPr>
            <a:lstStyle/>
            <a:p>
              <a:pPr algn="ctr">
                <a:buClr>
                  <a:schemeClr val="accent1"/>
                </a:buClr>
              </a:pPr>
              <a:r>
                <a:rPr lang="en-GB" sz="1400">
                  <a:solidFill>
                    <a:schemeClr val="bg2">
                      <a:lumMod val="75000"/>
                    </a:schemeClr>
                  </a:solidFill>
                </a:rPr>
                <a:t>Number of Solicitors</a:t>
              </a:r>
            </a:p>
          </p:txBody>
        </p:sp>
      </p:grpSp>
    </p:spTree>
    <p:extLst>
      <p:ext uri="{BB962C8B-B14F-4D97-AF65-F5344CB8AC3E}">
        <p14:creationId xmlns:p14="http://schemas.microsoft.com/office/powerpoint/2010/main" val="2744012599"/>
      </p:ext>
    </p:extLst>
  </p:cSld>
  <p:clrMapOvr>
    <a:masterClrMapping/>
  </p:clrMapOvr>
</p:sld>
</file>

<file path=ppt/theme/theme1.xml><?xml version="1.0" encoding="utf-8"?>
<a:theme xmlns:a="http://schemas.openxmlformats.org/drawingml/2006/main" name="Office Theme">
  <a:themeElements>
    <a:clrScheme name="LSS colours">
      <a:dk1>
        <a:sysClr val="windowText" lastClr="000000"/>
      </a:dk1>
      <a:lt1>
        <a:sysClr val="window" lastClr="FFFFFF"/>
      </a:lt1>
      <a:dk2>
        <a:srgbClr val="E8E8E8"/>
      </a:dk2>
      <a:lt2>
        <a:srgbClr val="7F7F7F"/>
      </a:lt2>
      <a:accent1>
        <a:srgbClr val="9966FF"/>
      </a:accent1>
      <a:accent2>
        <a:srgbClr val="00BD94"/>
      </a:accent2>
      <a:accent3>
        <a:srgbClr val="3399FF"/>
      </a:accent3>
      <a:accent4>
        <a:srgbClr val="ED725A"/>
      </a:accent4>
      <a:accent5>
        <a:srgbClr val="FFCB05"/>
      </a:accent5>
      <a:accent6>
        <a:srgbClr val="544193"/>
      </a:accent6>
      <a:hlink>
        <a:srgbClr val="006E58"/>
      </a:hlink>
      <a:folHlink>
        <a:srgbClr val="1463B3"/>
      </a:folHlink>
    </a:clrScheme>
    <a:fontScheme name="LSS fonts">
      <a:majorFont>
        <a:latin typeface="Noto Sans"/>
        <a:ea typeface=""/>
        <a:cs typeface=""/>
      </a:majorFont>
      <a:minorFont>
        <a:latin typeface="Inte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D6B44112EB6A846A87AA817FB9DD132" ma:contentTypeVersion="14" ma:contentTypeDescription="Create a new document." ma:contentTypeScope="" ma:versionID="596878f50e0f72b69c1b1e77a2905578">
  <xsd:schema xmlns:xsd="http://www.w3.org/2001/XMLSchema" xmlns:xs="http://www.w3.org/2001/XMLSchema" xmlns:p="http://schemas.microsoft.com/office/2006/metadata/properties" xmlns:ns2="c4b97a41-5266-4b8e-a549-e9a1209bca76" xmlns:ns3="720fbf4e-17a5-474f-b2fe-121016064cd3" targetNamespace="http://schemas.microsoft.com/office/2006/metadata/properties" ma:root="true" ma:fieldsID="2426e66828d58ab6a9ec607ec033e1d2" ns2:_="" ns3:_="">
    <xsd:import namespace="c4b97a41-5266-4b8e-a549-e9a1209bca76"/>
    <xsd:import namespace="720fbf4e-17a5-474f-b2fe-121016064cd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b97a41-5266-4b8e-a549-e9a1209bca7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87652fb-be11-4487-930f-ee8173464f00"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Location" ma:index="19" nillable="true" ma:displayName="Location" ma:indexed="true" ma:internalName="MediaServiceLocation"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20fbf4e-17a5-474f-b2fe-121016064cd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4b97a41-5266-4b8e-a549-e9a1209bca7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17C80FD-46EA-4E89-99FF-E086725F08CD}">
  <ds:schemaRefs>
    <ds:schemaRef ds:uri="http://schemas.microsoft.com/sharepoint/v3/contenttype/forms"/>
  </ds:schemaRefs>
</ds:datastoreItem>
</file>

<file path=customXml/itemProps2.xml><?xml version="1.0" encoding="utf-8"?>
<ds:datastoreItem xmlns:ds="http://schemas.openxmlformats.org/officeDocument/2006/customXml" ds:itemID="{78CBC47D-E150-45EC-8E4A-9EE86B09897F}"/>
</file>

<file path=customXml/itemProps3.xml><?xml version="1.0" encoding="utf-8"?>
<ds:datastoreItem xmlns:ds="http://schemas.openxmlformats.org/officeDocument/2006/customXml" ds:itemID="{2E74BCB0-E21B-4C1E-B468-D5365A87B513}"/>
</file>

<file path=docProps/app.xml><?xml version="1.0" encoding="utf-8"?>
<Properties xmlns="http://schemas.openxmlformats.org/officeDocument/2006/extended-properties" xmlns:vt="http://schemas.openxmlformats.org/officeDocument/2006/docPropsVTypes">
  <TotalTime>0</TotalTime>
  <Words>1073</Words>
  <Application>Microsoft Office PowerPoint</Application>
  <PresentationFormat>Widescreen</PresentationFormat>
  <Paragraphs>94</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Inter</vt:lpstr>
      <vt:lpstr>Noto Sans</vt:lpstr>
      <vt:lpstr>Office Theme</vt:lpstr>
      <vt:lpstr>Analysis of legal aid payments in Scotland    1 April 2023 to 31 March 2024</vt:lpstr>
      <vt:lpstr>Key Findings</vt:lpstr>
      <vt:lpstr>Data sources and report structure</vt:lpstr>
      <vt:lpstr>Methodology</vt:lpstr>
      <vt:lpstr>Methodology continued</vt:lpstr>
      <vt:lpstr>Charts: Legal Aid Payments by Rurality</vt:lpstr>
      <vt:lpstr>Charts: Legal Aid Payments by Number of Solicitors in Firm</vt:lpstr>
      <vt:lpstr>Commentary: Legal Aid Payments by Number of Solicitors</vt:lpstr>
      <vt:lpstr>Charts: Whole Population Median</vt:lpstr>
      <vt:lpstr>Charts: Criminal Median Turnover</vt:lpstr>
      <vt:lpstr>Charts: Civil Legal Aid Median Turnover</vt:lpstr>
      <vt:lpstr>Charts: Children’s Legal Aid Median Turnover</vt:lpstr>
      <vt:lpstr>Commentary: Legal Aid Payments – Median Turnover %</vt:lpstr>
      <vt:lpstr>Comparator of criminal legal aid solicitors and solicitors overall</vt:lpstr>
      <vt:lpstr>Commentary: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Christopher Tomlinson</dc:creator>
  <cp:lastModifiedBy>Valerie McEwan</cp:lastModifiedBy>
  <cp:revision>4</cp:revision>
  <dcterms:created xsi:type="dcterms:W3CDTF">2024-09-19T12:51:04Z</dcterms:created>
  <dcterms:modified xsi:type="dcterms:W3CDTF">2025-06-18T12:12:41Z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c4f9631-30d6-49a7-a3d1-de476dfe7bde_Enabled">
    <vt:lpwstr>true</vt:lpwstr>
  </property>
  <property fmtid="{D5CDD505-2E9C-101B-9397-08002B2CF9AE}" pid="3" name="MSIP_Label_8c4f9631-30d6-49a7-a3d1-de476dfe7bde_SetDate">
    <vt:lpwstr>2024-09-19T13:11:49Z</vt:lpwstr>
  </property>
  <property fmtid="{D5CDD505-2E9C-101B-9397-08002B2CF9AE}" pid="4" name="MSIP_Label_8c4f9631-30d6-49a7-a3d1-de476dfe7bde_Method">
    <vt:lpwstr>Standard</vt:lpwstr>
  </property>
  <property fmtid="{D5CDD505-2E9C-101B-9397-08002B2CF9AE}" pid="5" name="MSIP_Label_8c4f9631-30d6-49a7-a3d1-de476dfe7bde_Name">
    <vt:lpwstr>Business</vt:lpwstr>
  </property>
  <property fmtid="{D5CDD505-2E9C-101B-9397-08002B2CF9AE}" pid="6" name="MSIP_Label_8c4f9631-30d6-49a7-a3d1-de476dfe7bde_SiteId">
    <vt:lpwstr>7ef8e0ea-4b47-426a-9398-1c0c216695b7</vt:lpwstr>
  </property>
  <property fmtid="{D5CDD505-2E9C-101B-9397-08002B2CF9AE}" pid="7" name="MSIP_Label_8c4f9631-30d6-49a7-a3d1-de476dfe7bde_ActionId">
    <vt:lpwstr>e1cdf060-79a4-4d8f-a5f3-f55d78eaadce</vt:lpwstr>
  </property>
  <property fmtid="{D5CDD505-2E9C-101B-9397-08002B2CF9AE}" pid="8" name="MSIP_Label_8c4f9631-30d6-49a7-a3d1-de476dfe7bde_ContentBits">
    <vt:lpwstr>1</vt:lpwstr>
  </property>
  <property fmtid="{D5CDD505-2E9C-101B-9397-08002B2CF9AE}" pid="9" name="ClassificationContentMarkingHeaderLocations">
    <vt:lpwstr>Office Theme:8</vt:lpwstr>
  </property>
  <property fmtid="{D5CDD505-2E9C-101B-9397-08002B2CF9AE}" pid="10" name="ClassificationContentMarkingHeaderText">
    <vt:lpwstr> </vt:lpwstr>
  </property>
  <property fmtid="{D5CDD505-2E9C-101B-9397-08002B2CF9AE}" pid="11" name="ContentTypeId">
    <vt:lpwstr>0x0101006D6B44112EB6A846A87AA817FB9DD132</vt:lpwstr>
  </property>
</Properties>
</file>