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4.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5.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6.xml" ContentType="application/vnd.openxmlformats-officedocument.drawingml.chartshapes+xml"/>
  <Override PartName="/ppt/notesSlides/notesSlide50.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7.xml" ContentType="application/vnd.openxmlformats-officedocument.drawingml.chartshapes+xml"/>
  <Override PartName="/ppt/notesSlides/notesSlide5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8.xml" ContentType="application/vnd.openxmlformats-officedocument.drawingml.chartshape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5.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57" r:id="rId5"/>
    <p:sldId id="689" r:id="rId6"/>
    <p:sldId id="759" r:id="rId7"/>
    <p:sldId id="751" r:id="rId8"/>
    <p:sldId id="756" r:id="rId9"/>
    <p:sldId id="762" r:id="rId10"/>
    <p:sldId id="763" r:id="rId11"/>
    <p:sldId id="758" r:id="rId12"/>
    <p:sldId id="686" r:id="rId13"/>
    <p:sldId id="694" r:id="rId14"/>
    <p:sldId id="687" r:id="rId15"/>
    <p:sldId id="698" r:id="rId16"/>
    <p:sldId id="716" r:id="rId17"/>
    <p:sldId id="728" r:id="rId18"/>
    <p:sldId id="764" r:id="rId19"/>
    <p:sldId id="726" r:id="rId20"/>
    <p:sldId id="727" r:id="rId21"/>
    <p:sldId id="697" r:id="rId22"/>
    <p:sldId id="702" r:id="rId23"/>
    <p:sldId id="703" r:id="rId24"/>
    <p:sldId id="704" r:id="rId25"/>
    <p:sldId id="705" r:id="rId26"/>
    <p:sldId id="707" r:id="rId27"/>
    <p:sldId id="706" r:id="rId28"/>
    <p:sldId id="715" r:id="rId29"/>
    <p:sldId id="722" r:id="rId30"/>
    <p:sldId id="721" r:id="rId31"/>
    <p:sldId id="755" r:id="rId32"/>
    <p:sldId id="723" r:id="rId33"/>
    <p:sldId id="725" r:id="rId34"/>
    <p:sldId id="695" r:id="rId35"/>
    <p:sldId id="713" r:id="rId36"/>
    <p:sldId id="744" r:id="rId37"/>
    <p:sldId id="712" r:id="rId38"/>
    <p:sldId id="729" r:id="rId39"/>
    <p:sldId id="731" r:id="rId40"/>
    <p:sldId id="745" r:id="rId41"/>
    <p:sldId id="674" r:id="rId42"/>
    <p:sldId id="692" r:id="rId43"/>
    <p:sldId id="693" r:id="rId44"/>
    <p:sldId id="699" r:id="rId45"/>
    <p:sldId id="741" r:id="rId46"/>
    <p:sldId id="700" r:id="rId47"/>
    <p:sldId id="708" r:id="rId48"/>
    <p:sldId id="743" r:id="rId49"/>
    <p:sldId id="742" r:id="rId50"/>
    <p:sldId id="754" r:id="rId51"/>
    <p:sldId id="709" r:id="rId52"/>
    <p:sldId id="719" r:id="rId53"/>
    <p:sldId id="738" r:id="rId54"/>
    <p:sldId id="677" r:id="rId55"/>
    <p:sldId id="739" r:id="rId56"/>
    <p:sldId id="761" r:id="rId57"/>
    <p:sldId id="717" r:id="rId58"/>
    <p:sldId id="749" r:id="rId59"/>
    <p:sldId id="740" r:id="rId60"/>
    <p:sldId id="750" r:id="rId61"/>
    <p:sldId id="733" r:id="rId62"/>
    <p:sldId id="718" r:id="rId63"/>
    <p:sldId id="736" r:id="rId64"/>
    <p:sldId id="734" r:id="rId65"/>
    <p:sldId id="735" r:id="rId66"/>
    <p:sldId id="737" r:id="rId67"/>
    <p:sldId id="746" r:id="rId68"/>
    <p:sldId id="747" r:id="rId69"/>
    <p:sldId id="748" r:id="rId70"/>
    <p:sldId id="75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136316-D057-0EDD-6E2E-DB6179137565}" name="Angus Maclauchlan" initials="AM" userId="S::AngusMaclauchlan@lawscot.org.uk::721d9138-a7bf-449a-bea9-8302b856f349" providerId="AD"/>
  <p188:author id="{B3ADC32E-C708-EA7D-1D53-8140CEB1702E}" name="Samantha Hare" initials="SH" userId="S::samantha@taylormckenzie.co.uk::e1e94791-35c7-46fe-8a2a-2297d0095cd6" providerId="AD"/>
  <p188:author id="{F10CAF30-8F64-2FD3-6096-E5107928337C}" name="Nicola Johnstone" initials="NJ" userId="S::nicolajohnstone@lawscot.org.uk::ec201efc-14a8-4344-bd26-5e1ce6497db8" providerId="AD"/>
  <p188:author id="{EEB54F72-EFBA-6B5B-C8FF-9485224D8C6A}" name="Valerie McEwan" initials="VM" userId="S::valeriemcewan@lawscot.org.uk::c6e37bbe-75cb-487d-9055-dad3b4692baa" providerId="AD"/>
  <p188:author id="{29B76184-750B-6A8E-B87E-A617C973D3AA}" name="Joe Greenwood" initials="JG" userId="S::joe@taylormckenzie.co.uk::8e2f99c1-2fa4-44e9-babc-34963c04e197" providerId="AD"/>
  <p188:author id="{392193B2-A7FD-EA07-8644-6BA9B01EA555}" name="Emma Golfieri" initials="EG" userId="S::Emma.golfieri@taylormckenzie.co.uk::290d65fa-8587-4a9a-a42c-3658ea193c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CB4"/>
    <a:srgbClr val="FFCD00"/>
    <a:srgbClr val="002063"/>
    <a:srgbClr val="FBE3D6"/>
    <a:srgbClr val="FFFFFF"/>
    <a:srgbClr val="C2F1C8"/>
    <a:srgbClr val="215F9A"/>
    <a:srgbClr val="46B1E1"/>
    <a:srgbClr val="812376"/>
    <a:srgbClr val="501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Gender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4643718651735673E-2"/>
          <c:y val="0"/>
          <c:w val="0.89071256269652865"/>
          <c:h val="0.86877012877677195"/>
        </c:manualLayout>
      </c:layout>
      <c:barChart>
        <c:barDir val="col"/>
        <c:grouping val="clustered"/>
        <c:varyColors val="0"/>
        <c:ser>
          <c:idx val="0"/>
          <c:order val="0"/>
          <c:tx>
            <c:strRef>
              <c:f>Sheet1!$B$1</c:f>
              <c:strCache>
                <c:ptCount val="1"/>
                <c:pt idx="0">
                  <c:v>Sales</c:v>
                </c:pt>
              </c:strCache>
            </c:strRef>
          </c:tx>
          <c:spPr>
            <a:solidFill>
              <a:srgbClr val="002063"/>
            </a:solidFill>
            <a:ln w="19050">
              <a:solidFill>
                <a:schemeClr val="lt1"/>
              </a:solidFill>
            </a:ln>
            <a:effectLst/>
          </c:spPr>
          <c:invertIfNegative val="0"/>
          <c:dPt>
            <c:idx val="0"/>
            <c:invertIfNegative val="0"/>
            <c:bubble3D val="0"/>
            <c:spPr>
              <a:solidFill>
                <a:srgbClr val="002063"/>
              </a:solidFill>
              <a:ln w="19050">
                <a:solidFill>
                  <a:schemeClr val="lt1"/>
                </a:solidFill>
              </a:ln>
              <a:effectLst/>
            </c:spPr>
            <c:extLst>
              <c:ext xmlns:c16="http://schemas.microsoft.com/office/drawing/2014/chart" uri="{C3380CC4-5D6E-409C-BE32-E72D297353CC}">
                <c16:uniqueId val="{00000001-FB8C-4200-9CFE-ECA42B951810}"/>
              </c:ext>
            </c:extLst>
          </c:dPt>
          <c:dPt>
            <c:idx val="1"/>
            <c:invertIfNegative val="0"/>
            <c:bubble3D val="0"/>
            <c:spPr>
              <a:solidFill>
                <a:srgbClr val="002063"/>
              </a:solidFill>
              <a:ln w="19050">
                <a:solidFill>
                  <a:schemeClr val="lt1"/>
                </a:solidFill>
              </a:ln>
              <a:effectLst/>
            </c:spPr>
            <c:extLst>
              <c:ext xmlns:c16="http://schemas.microsoft.com/office/drawing/2014/chart" uri="{C3380CC4-5D6E-409C-BE32-E72D297353CC}">
                <c16:uniqueId val="{00000002-FB8C-4200-9CFE-ECA42B951810}"/>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0-FB8C-4200-9CFE-ECA42B951810}"/>
            </c:ext>
          </c:extLst>
        </c:ser>
        <c:dLbls>
          <c:dLblPos val="ctr"/>
          <c:showLegendKey val="0"/>
          <c:showVal val="1"/>
          <c:showCatName val="0"/>
          <c:showSerName val="0"/>
          <c:showPercent val="0"/>
          <c:showBubbleSize val="0"/>
        </c:dLbls>
        <c:gapWidth val="100"/>
        <c:axId val="230671071"/>
        <c:axId val="230680191"/>
      </c:barChart>
      <c:catAx>
        <c:axId val="230671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30680191"/>
        <c:crosses val="autoZero"/>
        <c:auto val="1"/>
        <c:lblAlgn val="ctr"/>
        <c:lblOffset val="100"/>
        <c:noMultiLvlLbl val="0"/>
      </c:catAx>
      <c:valAx>
        <c:axId val="230680191"/>
        <c:scaling>
          <c:orientation val="minMax"/>
          <c:max val="1"/>
        </c:scaling>
        <c:delete val="1"/>
        <c:axPos val="l"/>
        <c:numFmt formatCode="0%" sourceLinked="1"/>
        <c:majorTickMark val="out"/>
        <c:minorTickMark val="none"/>
        <c:tickLblPos val="nextTo"/>
        <c:crossAx val="2306710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When thinking about the last two years, how would you describe the level of employee turnover (arrivals and departures) within your practice for: Solicitor Staff</a:t>
            </a:r>
            <a:endParaRPr lang="en-GB" sz="1400" b="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1842004769183052E-2"/>
          <c:y val="0.15978198811499181"/>
          <c:w val="0.97631599046163386"/>
          <c:h val="0.61490153380062085"/>
        </c:manualLayout>
      </c:layout>
      <c:barChart>
        <c:barDir val="col"/>
        <c:grouping val="percentStacked"/>
        <c:varyColors val="0"/>
        <c:ser>
          <c:idx val="0"/>
          <c:order val="0"/>
          <c:tx>
            <c:strRef>
              <c:f>Sheet1!$A$2</c:f>
              <c:strCache>
                <c:ptCount val="1"/>
                <c:pt idx="0">
                  <c:v>Much higher than expected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and Business Owners</c:v>
                </c:pt>
                <c:pt idx="3">
                  <c:v>10 solicitors or fewer</c:v>
                </c:pt>
                <c:pt idx="4">
                  <c:v>11 solicitors or more</c:v>
                </c:pt>
              </c:strCache>
            </c:strRef>
          </c:cat>
          <c:val>
            <c:numRef>
              <c:f>Sheet1!$B$2:$K$2</c:f>
              <c:numCache>
                <c:formatCode>0%</c:formatCode>
                <c:ptCount val="5"/>
                <c:pt idx="0">
                  <c:v>0.04</c:v>
                </c:pt>
                <c:pt idx="1">
                  <c:v>0.04</c:v>
                </c:pt>
                <c:pt idx="2">
                  <c:v>0.04</c:v>
                </c:pt>
                <c:pt idx="3">
                  <c:v>0.03</c:v>
                </c:pt>
                <c:pt idx="4">
                  <c:v>0.08</c:v>
                </c:pt>
              </c:numCache>
            </c:numRef>
          </c:val>
          <c:extLst>
            <c:ext xmlns:c16="http://schemas.microsoft.com/office/drawing/2014/chart" uri="{C3380CC4-5D6E-409C-BE32-E72D297353CC}">
              <c16:uniqueId val="{00000001-0E82-4C34-8DDF-BF385DA2BBB2}"/>
            </c:ext>
          </c:extLst>
        </c:ser>
        <c:ser>
          <c:idx val="1"/>
          <c:order val="1"/>
          <c:tx>
            <c:strRef>
              <c:f>Sheet1!$A$3</c:f>
              <c:strCache>
                <c:ptCount val="1"/>
                <c:pt idx="0">
                  <c:v>Higher than expected</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and Business Owners</c:v>
                </c:pt>
                <c:pt idx="3">
                  <c:v>10 solicitors or fewer</c:v>
                </c:pt>
                <c:pt idx="4">
                  <c:v>11 solicitors or more</c:v>
                </c:pt>
              </c:strCache>
            </c:strRef>
          </c:cat>
          <c:val>
            <c:numRef>
              <c:f>Sheet1!$B$3:$K$3</c:f>
              <c:numCache>
                <c:formatCode>0%</c:formatCode>
                <c:ptCount val="5"/>
                <c:pt idx="0">
                  <c:v>0.2</c:v>
                </c:pt>
                <c:pt idx="1">
                  <c:v>0.25</c:v>
                </c:pt>
                <c:pt idx="2">
                  <c:v>0.17</c:v>
                </c:pt>
                <c:pt idx="3">
                  <c:v>0.14000000000000001</c:v>
                </c:pt>
                <c:pt idx="4">
                  <c:v>0.37</c:v>
                </c:pt>
              </c:numCache>
            </c:numRef>
          </c:val>
          <c:extLst>
            <c:ext xmlns:c16="http://schemas.microsoft.com/office/drawing/2014/chart" uri="{C3380CC4-5D6E-409C-BE32-E72D297353CC}">
              <c16:uniqueId val="{00000002-0E82-4C34-8DDF-BF385DA2BBB2}"/>
            </c:ext>
          </c:extLst>
        </c:ser>
        <c:ser>
          <c:idx val="2"/>
          <c:order val="2"/>
          <c:tx>
            <c:strRef>
              <c:f>Sheet1!$A$4</c:f>
              <c:strCache>
                <c:ptCount val="1"/>
                <c:pt idx="0">
                  <c:v>As expected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and Business Owners</c:v>
                </c:pt>
                <c:pt idx="3">
                  <c:v>10 solicitors or fewer</c:v>
                </c:pt>
                <c:pt idx="4">
                  <c:v>11 solicitors or more</c:v>
                </c:pt>
              </c:strCache>
            </c:strRef>
          </c:cat>
          <c:val>
            <c:numRef>
              <c:f>Sheet1!$B$4:$K$4</c:f>
              <c:numCache>
                <c:formatCode>0%</c:formatCode>
                <c:ptCount val="5"/>
                <c:pt idx="0">
                  <c:v>0.6</c:v>
                </c:pt>
                <c:pt idx="1">
                  <c:v>0.46</c:v>
                </c:pt>
                <c:pt idx="2">
                  <c:v>0.66</c:v>
                </c:pt>
                <c:pt idx="3">
                  <c:v>0.66</c:v>
                </c:pt>
                <c:pt idx="4">
                  <c:v>0.43</c:v>
                </c:pt>
              </c:numCache>
            </c:numRef>
          </c:val>
          <c:extLst>
            <c:ext xmlns:c16="http://schemas.microsoft.com/office/drawing/2014/chart" uri="{C3380CC4-5D6E-409C-BE32-E72D297353CC}">
              <c16:uniqueId val="{00000003-0E82-4C34-8DDF-BF385DA2BBB2}"/>
            </c:ext>
          </c:extLst>
        </c:ser>
        <c:ser>
          <c:idx val="3"/>
          <c:order val="3"/>
          <c:tx>
            <c:strRef>
              <c:f>Sheet1!$A$5</c:f>
              <c:strCache>
                <c:ptCount val="1"/>
                <c:pt idx="0">
                  <c:v>Lower than expected</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and Business Owners</c:v>
                </c:pt>
                <c:pt idx="3">
                  <c:v>10 solicitors or fewer</c:v>
                </c:pt>
                <c:pt idx="4">
                  <c:v>11 solicitors or more</c:v>
                </c:pt>
              </c:strCache>
            </c:strRef>
          </c:cat>
          <c:val>
            <c:numRef>
              <c:f>Sheet1!$B$5:$K$5</c:f>
              <c:numCache>
                <c:formatCode>0%</c:formatCode>
                <c:ptCount val="5"/>
                <c:pt idx="0">
                  <c:v>0.1</c:v>
                </c:pt>
                <c:pt idx="1">
                  <c:v>0.15</c:v>
                </c:pt>
                <c:pt idx="2">
                  <c:v>7.0000000000000007E-2</c:v>
                </c:pt>
                <c:pt idx="3">
                  <c:v>0.11</c:v>
                </c:pt>
                <c:pt idx="4">
                  <c:v>7.0000000000000007E-2</c:v>
                </c:pt>
              </c:numCache>
            </c:numRef>
          </c:val>
          <c:extLst>
            <c:ext xmlns:c16="http://schemas.microsoft.com/office/drawing/2014/chart" uri="{C3380CC4-5D6E-409C-BE32-E72D297353CC}">
              <c16:uniqueId val="{00000004-0E82-4C34-8DDF-BF385DA2BBB2}"/>
            </c:ext>
          </c:extLst>
        </c:ser>
        <c:ser>
          <c:idx val="4"/>
          <c:order val="4"/>
          <c:tx>
            <c:strRef>
              <c:f>Sheet1!$A$6</c:f>
              <c:strCache>
                <c:ptCount val="1"/>
                <c:pt idx="0">
                  <c:v>Much lower than expected</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and Business Owners</c:v>
                </c:pt>
                <c:pt idx="3">
                  <c:v>10 solicitors or fewer</c:v>
                </c:pt>
                <c:pt idx="4">
                  <c:v>11 solicitors or more</c:v>
                </c:pt>
              </c:strCache>
            </c:strRef>
          </c:cat>
          <c:val>
            <c:numRef>
              <c:f>Sheet1!$B$6:$K$6</c:f>
              <c:numCache>
                <c:formatCode>0%</c:formatCode>
                <c:ptCount val="5"/>
                <c:pt idx="0">
                  <c:v>7.0000000000000007E-2</c:v>
                </c:pt>
                <c:pt idx="1">
                  <c:v>0.1</c:v>
                </c:pt>
                <c:pt idx="2">
                  <c:v>0.05</c:v>
                </c:pt>
                <c:pt idx="3">
                  <c:v>7.0000000000000007E-2</c:v>
                </c:pt>
                <c:pt idx="4">
                  <c:v>0.05</c:v>
                </c:pt>
              </c:numCache>
            </c:numRef>
          </c:val>
          <c:extLst>
            <c:ext xmlns:c16="http://schemas.microsoft.com/office/drawing/2014/chart" uri="{C3380CC4-5D6E-409C-BE32-E72D297353CC}">
              <c16:uniqueId val="{00000005-0E82-4C34-8DDF-BF385DA2BBB2}"/>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When thinking about the last two years, how would you describe the level of employee turnover (arrivals and departures) within your practice for: Non-Solicitor Staff</a:t>
            </a:r>
            <a:endParaRPr lang="en-GB" sz="1400" b="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1842004769183052E-2"/>
          <c:y val="0.22200279975810575"/>
          <c:w val="0.97631599046163386"/>
          <c:h val="0.5721322880264752"/>
        </c:manualLayout>
      </c:layout>
      <c:barChart>
        <c:barDir val="col"/>
        <c:grouping val="percentStacked"/>
        <c:varyColors val="0"/>
        <c:ser>
          <c:idx val="0"/>
          <c:order val="0"/>
          <c:tx>
            <c:strRef>
              <c:f>Sheet1!$A$2</c:f>
              <c:strCache>
                <c:ptCount val="1"/>
                <c:pt idx="0">
                  <c:v>Much higher than expected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&amp; Business Owners</c:v>
                </c:pt>
                <c:pt idx="3">
                  <c:v>10 solicitors or fewer</c:v>
                </c:pt>
                <c:pt idx="4">
                  <c:v>11 solicitors or more</c:v>
                </c:pt>
              </c:strCache>
              <c:extLst/>
            </c:strRef>
          </c:cat>
          <c:val>
            <c:numRef>
              <c:f>Sheet1!$B$2:$K$2</c:f>
              <c:numCache>
                <c:formatCode>0%</c:formatCode>
                <c:ptCount val="5"/>
                <c:pt idx="0">
                  <c:v>0.05</c:v>
                </c:pt>
                <c:pt idx="1">
                  <c:v>0.06</c:v>
                </c:pt>
                <c:pt idx="2">
                  <c:v>0.04</c:v>
                </c:pt>
                <c:pt idx="3">
                  <c:v>0.04</c:v>
                </c:pt>
                <c:pt idx="4">
                  <c:v>0.06</c:v>
                </c:pt>
              </c:numCache>
              <c:extLst/>
            </c:numRef>
          </c:val>
          <c:extLst>
            <c:ext xmlns:c16="http://schemas.microsoft.com/office/drawing/2014/chart" uri="{C3380CC4-5D6E-409C-BE32-E72D297353CC}">
              <c16:uniqueId val="{00000001-620C-427B-8586-7D23E2F3C886}"/>
            </c:ext>
          </c:extLst>
        </c:ser>
        <c:ser>
          <c:idx val="1"/>
          <c:order val="1"/>
          <c:tx>
            <c:strRef>
              <c:f>Sheet1!$A$3</c:f>
              <c:strCache>
                <c:ptCount val="1"/>
                <c:pt idx="0">
                  <c:v>Higher than expected</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&amp; Business Owners</c:v>
                </c:pt>
                <c:pt idx="3">
                  <c:v>10 solicitors or fewer</c:v>
                </c:pt>
                <c:pt idx="4">
                  <c:v>11 solicitors or more</c:v>
                </c:pt>
              </c:strCache>
              <c:extLst/>
            </c:strRef>
          </c:cat>
          <c:val>
            <c:numRef>
              <c:f>Sheet1!$B$3:$K$3</c:f>
              <c:numCache>
                <c:formatCode>0%</c:formatCode>
                <c:ptCount val="5"/>
                <c:pt idx="0">
                  <c:v>0.19</c:v>
                </c:pt>
                <c:pt idx="1">
                  <c:v>0.21</c:v>
                </c:pt>
                <c:pt idx="2">
                  <c:v>0.18</c:v>
                </c:pt>
                <c:pt idx="3">
                  <c:v>0.16</c:v>
                </c:pt>
                <c:pt idx="4">
                  <c:v>0.27</c:v>
                </c:pt>
              </c:numCache>
              <c:extLst/>
            </c:numRef>
          </c:val>
          <c:extLst>
            <c:ext xmlns:c16="http://schemas.microsoft.com/office/drawing/2014/chart" uri="{C3380CC4-5D6E-409C-BE32-E72D297353CC}">
              <c16:uniqueId val="{00000002-620C-427B-8586-7D23E2F3C886}"/>
            </c:ext>
          </c:extLst>
        </c:ser>
        <c:ser>
          <c:idx val="2"/>
          <c:order val="2"/>
          <c:tx>
            <c:strRef>
              <c:f>Sheet1!$A$4</c:f>
              <c:strCache>
                <c:ptCount val="1"/>
                <c:pt idx="0">
                  <c:v>As expected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&amp; Business Owners</c:v>
                </c:pt>
                <c:pt idx="3">
                  <c:v>10 solicitors or fewer</c:v>
                </c:pt>
                <c:pt idx="4">
                  <c:v>11 solicitors or more</c:v>
                </c:pt>
              </c:strCache>
              <c:extLst/>
            </c:strRef>
          </c:cat>
          <c:val>
            <c:numRef>
              <c:f>Sheet1!$B$4:$K$4</c:f>
              <c:numCache>
                <c:formatCode>0%</c:formatCode>
                <c:ptCount val="5"/>
                <c:pt idx="0">
                  <c:v>0.59</c:v>
                </c:pt>
                <c:pt idx="1">
                  <c:v>0.54</c:v>
                </c:pt>
                <c:pt idx="2">
                  <c:v>0.62</c:v>
                </c:pt>
                <c:pt idx="3">
                  <c:v>0.6</c:v>
                </c:pt>
                <c:pt idx="4">
                  <c:v>0.56000000000000005</c:v>
                </c:pt>
              </c:numCache>
              <c:extLst/>
            </c:numRef>
          </c:val>
          <c:extLst>
            <c:ext xmlns:c16="http://schemas.microsoft.com/office/drawing/2014/chart" uri="{C3380CC4-5D6E-409C-BE32-E72D297353CC}">
              <c16:uniqueId val="{00000003-620C-427B-8586-7D23E2F3C886}"/>
            </c:ext>
          </c:extLst>
        </c:ser>
        <c:ser>
          <c:idx val="3"/>
          <c:order val="3"/>
          <c:tx>
            <c:strRef>
              <c:f>Sheet1!$A$5</c:f>
              <c:strCache>
                <c:ptCount val="1"/>
                <c:pt idx="0">
                  <c:v>Lower than expected</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&amp; Business Owners</c:v>
                </c:pt>
                <c:pt idx="3">
                  <c:v>10 solicitors or fewer</c:v>
                </c:pt>
                <c:pt idx="4">
                  <c:v>11 solicitors or more</c:v>
                </c:pt>
              </c:strCache>
              <c:extLst/>
            </c:strRef>
          </c:cat>
          <c:val>
            <c:numRef>
              <c:f>Sheet1!$B$5:$K$5</c:f>
              <c:numCache>
                <c:formatCode>0%</c:formatCode>
                <c:ptCount val="5"/>
                <c:pt idx="0">
                  <c:v>0.1</c:v>
                </c:pt>
                <c:pt idx="1">
                  <c:v>0.1</c:v>
                </c:pt>
                <c:pt idx="2">
                  <c:v>0.1</c:v>
                </c:pt>
                <c:pt idx="3">
                  <c:v>0.11</c:v>
                </c:pt>
                <c:pt idx="4">
                  <c:v>7.0000000000000007E-2</c:v>
                </c:pt>
              </c:numCache>
              <c:extLst/>
            </c:numRef>
          </c:val>
          <c:extLst>
            <c:ext xmlns:c16="http://schemas.microsoft.com/office/drawing/2014/chart" uri="{C3380CC4-5D6E-409C-BE32-E72D297353CC}">
              <c16:uniqueId val="{00000004-620C-427B-8586-7D23E2F3C886}"/>
            </c:ext>
          </c:extLst>
        </c:ser>
        <c:ser>
          <c:idx val="4"/>
          <c:order val="4"/>
          <c:tx>
            <c:strRef>
              <c:f>Sheet1!$A$6</c:f>
              <c:strCache>
                <c:ptCount val="1"/>
                <c:pt idx="0">
                  <c:v>Much lower than expected</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5"/>
                <c:pt idx="0">
                  <c:v>Total</c:v>
                </c:pt>
                <c:pt idx="1">
                  <c:v>Solicitors (not partners or business owners)</c:v>
                </c:pt>
                <c:pt idx="2">
                  <c:v>Partners &amp; Business Owners</c:v>
                </c:pt>
                <c:pt idx="3">
                  <c:v>10 solicitors or fewer</c:v>
                </c:pt>
                <c:pt idx="4">
                  <c:v>11 solicitors or more</c:v>
                </c:pt>
              </c:strCache>
              <c:extLst/>
            </c:strRef>
          </c:cat>
          <c:val>
            <c:numRef>
              <c:f>Sheet1!$B$6:$K$6</c:f>
              <c:numCache>
                <c:formatCode>0%</c:formatCode>
                <c:ptCount val="5"/>
                <c:pt idx="0">
                  <c:v>7.0000000000000007E-2</c:v>
                </c:pt>
                <c:pt idx="1">
                  <c:v>0.09</c:v>
                </c:pt>
                <c:pt idx="2">
                  <c:v>7.0000000000000007E-2</c:v>
                </c:pt>
                <c:pt idx="3">
                  <c:v>0.08</c:v>
                </c:pt>
                <c:pt idx="4">
                  <c:v>0.05</c:v>
                </c:pt>
              </c:numCache>
              <c:extLst/>
            </c:numRef>
          </c:val>
          <c:extLst>
            <c:ext xmlns:c16="http://schemas.microsoft.com/office/drawing/2014/chart" uri="{C3380CC4-5D6E-409C-BE32-E72D297353CC}">
              <c16:uniqueId val="{00000000-DDF2-4F18-8F32-50EC20C5F035}"/>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How have changes to the staff over the past two years impacted your practice and day to day work?</a:t>
            </a:r>
            <a:endParaRPr lang="en-GB" sz="1400" b="0"/>
          </a:p>
        </c:rich>
      </c:tx>
      <c:layout>
        <c:manualLayout>
          <c:xMode val="edge"/>
          <c:yMode val="edge"/>
          <c:x val="0.13326383537358558"/>
          <c:y val="7.527662678520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1842004769183052E-2"/>
          <c:y val="0.36117106160927837"/>
          <c:w val="0.97631599046163386"/>
          <c:h val="0.50816088625328371"/>
        </c:manualLayout>
      </c:layout>
      <c:barChart>
        <c:barDir val="col"/>
        <c:grouping val="percentStacked"/>
        <c:varyColors val="0"/>
        <c:ser>
          <c:idx val="0"/>
          <c:order val="0"/>
          <c:tx>
            <c:strRef>
              <c:f>Sheet1!$A$2</c:f>
              <c:strCache>
                <c:ptCount val="1"/>
                <c:pt idx="0">
                  <c:v>Negatively</c:v>
                </c:pt>
              </c:strCache>
            </c:strRef>
          </c:tx>
          <c:spPr>
            <a:solidFill>
              <a:srgbClr val="C00000"/>
            </a:solidFill>
            <a:ln>
              <a:noFill/>
            </a:ln>
            <a:effectLst/>
          </c:spPr>
          <c:invertIfNegative val="0"/>
          <c:dLbls>
            <c:dLbl>
              <c:idx val="3"/>
              <c:layout>
                <c:manualLayout>
                  <c:x val="-1.0765458881075106E-3"/>
                  <c:y val="-3.96200051685989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0C-427B-8586-7D23E2F3C8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Sheet1!$B$2:$K$2</c:f>
              <c:numCache>
                <c:formatCode>0%</c:formatCode>
                <c:ptCount val="10"/>
                <c:pt idx="0">
                  <c:v>0.1113744075829</c:v>
                </c:pt>
                <c:pt idx="1">
                  <c:v>0.1056910569106</c:v>
                </c:pt>
                <c:pt idx="2">
                  <c:v>0.11409395973149999</c:v>
                </c:pt>
                <c:pt idx="3">
                  <c:v>6.1538461538460001E-2</c:v>
                </c:pt>
                <c:pt idx="4">
                  <c:v>0.23529411764710001</c:v>
                </c:pt>
                <c:pt idx="5">
                  <c:v>0.13705583756350001</c:v>
                </c:pt>
                <c:pt idx="6">
                  <c:v>6.3157894736839998E-2</c:v>
                </c:pt>
                <c:pt idx="7">
                  <c:v>0.1219512195122</c:v>
                </c:pt>
                <c:pt idx="8">
                  <c:v>0.1081081081081</c:v>
                </c:pt>
                <c:pt idx="9">
                  <c:v>0.12359550561800001</c:v>
                </c:pt>
              </c:numCache>
            </c:numRef>
          </c:val>
          <c:extLst>
            <c:ext xmlns:c16="http://schemas.microsoft.com/office/drawing/2014/chart" uri="{C3380CC4-5D6E-409C-BE32-E72D297353CC}">
              <c16:uniqueId val="{00000001-620C-427B-8586-7D23E2F3C886}"/>
            </c:ext>
          </c:extLst>
        </c:ser>
        <c:ser>
          <c:idx val="1"/>
          <c:order val="1"/>
          <c:tx>
            <c:strRef>
              <c:f>Sheet1!$A$3</c:f>
              <c:strCache>
                <c:ptCount val="1"/>
                <c:pt idx="0">
                  <c:v>Somewhat negatively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Sheet1!$B$3:$K$3</c:f>
              <c:numCache>
                <c:formatCode>0%</c:formatCode>
                <c:ptCount val="10"/>
                <c:pt idx="0">
                  <c:v>0.2322274881517</c:v>
                </c:pt>
                <c:pt idx="1">
                  <c:v>0.28455284552850002</c:v>
                </c:pt>
                <c:pt idx="2">
                  <c:v>0.20805369127519999</c:v>
                </c:pt>
                <c:pt idx="3">
                  <c:v>0.3230769230769</c:v>
                </c:pt>
                <c:pt idx="4">
                  <c:v>0.17647058823530001</c:v>
                </c:pt>
                <c:pt idx="5">
                  <c:v>0.25380710659900002</c:v>
                </c:pt>
                <c:pt idx="6">
                  <c:v>0.11578947368420001</c:v>
                </c:pt>
                <c:pt idx="7">
                  <c:v>0.26829268292679997</c:v>
                </c:pt>
                <c:pt idx="8">
                  <c:v>0.20420420420419999</c:v>
                </c:pt>
                <c:pt idx="9">
                  <c:v>0.33707865168540002</c:v>
                </c:pt>
              </c:numCache>
            </c:numRef>
          </c:val>
          <c:extLst>
            <c:ext xmlns:c16="http://schemas.microsoft.com/office/drawing/2014/chart" uri="{C3380CC4-5D6E-409C-BE32-E72D297353CC}">
              <c16:uniqueId val="{00000002-620C-427B-8586-7D23E2F3C886}"/>
            </c:ext>
          </c:extLst>
        </c:ser>
        <c:ser>
          <c:idx val="2"/>
          <c:order val="2"/>
          <c:tx>
            <c:strRef>
              <c:f>Sheet1!$A$4</c:f>
              <c:strCache>
                <c:ptCount val="1"/>
                <c:pt idx="0">
                  <c:v>Neutral</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Sheet1!$B$4:$K$4</c:f>
              <c:numCache>
                <c:formatCode>0%</c:formatCode>
                <c:ptCount val="10"/>
                <c:pt idx="0">
                  <c:v>0.50473933649290004</c:v>
                </c:pt>
                <c:pt idx="1">
                  <c:v>0.50406504065040003</c:v>
                </c:pt>
                <c:pt idx="2">
                  <c:v>0.50671140939600001</c:v>
                </c:pt>
                <c:pt idx="3">
                  <c:v>0.55384615384619995</c:v>
                </c:pt>
                <c:pt idx="4">
                  <c:v>0.47058823529409999</c:v>
                </c:pt>
                <c:pt idx="5">
                  <c:v>0.4314720812183</c:v>
                </c:pt>
                <c:pt idx="6">
                  <c:v>0.66315789473679998</c:v>
                </c:pt>
                <c:pt idx="7">
                  <c:v>0.4390243902439</c:v>
                </c:pt>
                <c:pt idx="8">
                  <c:v>0.53153153153150001</c:v>
                </c:pt>
                <c:pt idx="9">
                  <c:v>0.40449438202249999</c:v>
                </c:pt>
              </c:numCache>
            </c:numRef>
          </c:val>
          <c:extLst>
            <c:ext xmlns:c16="http://schemas.microsoft.com/office/drawing/2014/chart" uri="{C3380CC4-5D6E-409C-BE32-E72D297353CC}">
              <c16:uniqueId val="{00000003-620C-427B-8586-7D23E2F3C886}"/>
            </c:ext>
          </c:extLst>
        </c:ser>
        <c:ser>
          <c:idx val="3"/>
          <c:order val="3"/>
          <c:tx>
            <c:strRef>
              <c:f>Sheet1!$A$5</c:f>
              <c:strCache>
                <c:ptCount val="1"/>
                <c:pt idx="0">
                  <c:v>Somewhat positively</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Sheet1!$B$5:$K$5</c:f>
              <c:numCache>
                <c:formatCode>0%</c:formatCode>
                <c:ptCount val="10"/>
                <c:pt idx="0">
                  <c:v>9.9526066350709999E-2</c:v>
                </c:pt>
                <c:pt idx="1">
                  <c:v>9.7560975609760001E-2</c:v>
                </c:pt>
                <c:pt idx="2">
                  <c:v>0.1006711409396</c:v>
                </c:pt>
                <c:pt idx="3">
                  <c:v>6.1538461538460001E-2</c:v>
                </c:pt>
                <c:pt idx="4">
                  <c:v>0.1176470588235</c:v>
                </c:pt>
                <c:pt idx="5">
                  <c:v>0.1167512690355</c:v>
                </c:pt>
                <c:pt idx="6">
                  <c:v>6.3157894736839998E-2</c:v>
                </c:pt>
                <c:pt idx="7">
                  <c:v>0.1463414634146</c:v>
                </c:pt>
                <c:pt idx="8">
                  <c:v>9.6096096096099995E-2</c:v>
                </c:pt>
                <c:pt idx="9">
                  <c:v>0.1123595505618</c:v>
                </c:pt>
              </c:numCache>
            </c:numRef>
          </c:val>
          <c:extLst>
            <c:ext xmlns:c16="http://schemas.microsoft.com/office/drawing/2014/chart" uri="{C3380CC4-5D6E-409C-BE32-E72D297353CC}">
              <c16:uniqueId val="{00000004-620C-427B-8586-7D23E2F3C886}"/>
            </c:ext>
          </c:extLst>
        </c:ser>
        <c:ser>
          <c:idx val="4"/>
          <c:order val="4"/>
          <c:tx>
            <c:strRef>
              <c:f>Sheet1!$A$6</c:f>
              <c:strCache>
                <c:ptCount val="1"/>
                <c:pt idx="0">
                  <c:v>Positively</c:v>
                </c:pt>
              </c:strCache>
            </c:strRef>
          </c:tx>
          <c:spPr>
            <a:solidFill>
              <a:srgbClr val="196B2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B09-4C27-A76A-FDDCD17CA3CA}"/>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B09-4C27-A76A-FDDCD17CA3CA}"/>
                </c:ext>
              </c:extLst>
            </c:dLbl>
            <c:dLbl>
              <c:idx val="3"/>
              <c:delete val="1"/>
              <c:extLst>
                <c:ext xmlns:c15="http://schemas.microsoft.com/office/drawing/2012/chart" uri="{CE6537A1-D6FC-4f65-9D91-7224C49458BB}"/>
                <c:ext xmlns:c16="http://schemas.microsoft.com/office/drawing/2014/chart" uri="{C3380CC4-5D6E-409C-BE32-E72D297353CC}">
                  <c16:uniqueId val="{00000001-4EAB-4C9F-AD8B-DC33EE8BB9B7}"/>
                </c:ext>
              </c:extLst>
            </c:dLbl>
            <c:dLbl>
              <c:idx val="4"/>
              <c:delete val="1"/>
              <c:extLst>
                <c:ext xmlns:c15="http://schemas.microsoft.com/office/drawing/2012/chart" uri="{CE6537A1-D6FC-4f65-9D91-7224C49458BB}"/>
                <c:ext xmlns:c16="http://schemas.microsoft.com/office/drawing/2014/chart" uri="{C3380CC4-5D6E-409C-BE32-E72D297353CC}">
                  <c16:uniqueId val="{00000000-4EAB-4C9F-AD8B-DC33EE8BB9B7}"/>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AB09-4C27-A76A-FDDCD17CA3CA}"/>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AB09-4C27-A76A-FDDCD17CA3CA}"/>
                </c:ext>
              </c:extLst>
            </c:dLbl>
            <c:dLbl>
              <c:idx val="8"/>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AB09-4C27-A76A-FDDCD17CA3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Sheet1!$B$6:$K$6</c:f>
              <c:numCache>
                <c:formatCode>0%</c:formatCode>
                <c:ptCount val="10"/>
                <c:pt idx="0">
                  <c:v>5.2132701421800001E-2</c:v>
                </c:pt>
                <c:pt idx="1">
                  <c:v>8.1300813008130003E-3</c:v>
                </c:pt>
                <c:pt idx="2">
                  <c:v>7.0469798657720004E-2</c:v>
                </c:pt>
                <c:pt idx="3">
                  <c:v>0</c:v>
                </c:pt>
                <c:pt idx="4">
                  <c:v>0</c:v>
                </c:pt>
                <c:pt idx="5">
                  <c:v>6.0913705583759997E-2</c:v>
                </c:pt>
                <c:pt idx="6">
                  <c:v>9.4736842105259997E-2</c:v>
                </c:pt>
                <c:pt idx="7">
                  <c:v>2.439024390244E-2</c:v>
                </c:pt>
                <c:pt idx="8">
                  <c:v>6.0060060060059997E-2</c:v>
                </c:pt>
                <c:pt idx="9">
                  <c:v>2.2471910112360001E-2</c:v>
                </c:pt>
              </c:numCache>
            </c:numRef>
          </c:val>
          <c:extLst>
            <c:ext xmlns:c16="http://schemas.microsoft.com/office/drawing/2014/chart" uri="{C3380CC4-5D6E-409C-BE32-E72D297353CC}">
              <c16:uniqueId val="{00000000-DDF2-4F18-8F32-50EC20C5F035}"/>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0.19829483608063039"/>
          <c:y val="0.94952099565885029"/>
          <c:w val="0.60125715129513135"/>
          <c:h val="5.047900434114972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How effective has your recruitment policy been in filling vacancies over the last two years?</a:t>
            </a:r>
            <a:endParaRPr lang="en-GB" sz="1400" b="0"/>
          </a:p>
        </c:rich>
      </c:tx>
      <c:layout>
        <c:manualLayout>
          <c:xMode val="edge"/>
          <c:yMode val="edge"/>
          <c:x val="0.18019555014760349"/>
          <c:y val="1.195635084640608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2496364951046333E-2"/>
          <c:y val="0.24085984050039683"/>
          <c:w val="0.97500733052706978"/>
          <c:h val="0.39807305047933672"/>
        </c:manualLayout>
      </c:layout>
      <c:barChart>
        <c:barDir val="col"/>
        <c:grouping val="percentStacked"/>
        <c:varyColors val="0"/>
        <c:ser>
          <c:idx val="0"/>
          <c:order val="0"/>
          <c:tx>
            <c:strRef>
              <c:f>Sheet1!$A$2</c:f>
              <c:strCache>
                <c:ptCount val="1"/>
                <c:pt idx="0">
                  <c:v>Very unsuccessful – Numerous roles have remained unfilled for over a year</c:v>
                </c:pt>
              </c:strCache>
            </c:strRef>
          </c:tx>
          <c:spPr>
            <a:solidFill>
              <a:srgbClr val="C00000"/>
            </a:solidFill>
            <a:ln>
              <a:noFill/>
            </a:ln>
            <a:effectLst/>
          </c:spPr>
          <c:invertIfNegative val="0"/>
          <c:dLbls>
            <c:dLbl>
              <c:idx val="3"/>
              <c:layout>
                <c:manualLayout>
                  <c:x val="-1.0765771927025072E-3"/>
                  <c:y val="5.47399883944431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CC-4227-B309-E77EA7952E8D}"/>
                </c:ext>
              </c:extLst>
            </c:dLbl>
            <c:dLbl>
              <c:idx val="4"/>
              <c:delete val="1"/>
              <c:extLst>
                <c:ext xmlns:c15="http://schemas.microsoft.com/office/drawing/2012/chart" uri="{CE6537A1-D6FC-4f65-9D91-7224C49458BB}"/>
                <c:ext xmlns:c16="http://schemas.microsoft.com/office/drawing/2014/chart" uri="{C3380CC4-5D6E-409C-BE32-E72D297353CC}">
                  <c16:uniqueId val="{00000002-89EB-48F6-B480-26A0014F9A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Sheet1!$B$2:$K$2</c:f>
              <c:numCache>
                <c:formatCode>0%</c:formatCode>
                <c:ptCount val="10"/>
                <c:pt idx="0">
                  <c:v>0.05</c:v>
                </c:pt>
                <c:pt idx="1">
                  <c:v>0.05</c:v>
                </c:pt>
                <c:pt idx="2">
                  <c:v>0.05</c:v>
                </c:pt>
                <c:pt idx="3">
                  <c:v>0.05</c:v>
                </c:pt>
                <c:pt idx="4">
                  <c:v>0</c:v>
                </c:pt>
                <c:pt idx="5">
                  <c:v>0.05</c:v>
                </c:pt>
                <c:pt idx="6">
                  <c:v>0.03</c:v>
                </c:pt>
                <c:pt idx="7">
                  <c:v>7.0000000000000007E-2</c:v>
                </c:pt>
                <c:pt idx="8">
                  <c:v>0.05</c:v>
                </c:pt>
                <c:pt idx="9">
                  <c:v>0.03</c:v>
                </c:pt>
              </c:numCache>
            </c:numRef>
          </c:val>
          <c:extLst>
            <c:ext xmlns:c16="http://schemas.microsoft.com/office/drawing/2014/chart" uri="{C3380CC4-5D6E-409C-BE32-E72D297353CC}">
              <c16:uniqueId val="{00000001-620C-427B-8586-7D23E2F3C886}"/>
            </c:ext>
          </c:extLst>
        </c:ser>
        <c:ser>
          <c:idx val="1"/>
          <c:order val="1"/>
          <c:tx>
            <c:strRef>
              <c:f>Sheet1!$A$3</c:f>
              <c:strCache>
                <c:ptCount val="1"/>
                <c:pt idx="0">
                  <c:v>Unsuccessful – Some positions have been unfilled for six months or more</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Sheet1!$B$3:$K$3</c:f>
              <c:numCache>
                <c:formatCode>0%</c:formatCode>
                <c:ptCount val="10"/>
                <c:pt idx="0">
                  <c:v>0.19</c:v>
                </c:pt>
                <c:pt idx="1">
                  <c:v>0.17</c:v>
                </c:pt>
                <c:pt idx="2">
                  <c:v>0.2</c:v>
                </c:pt>
                <c:pt idx="3">
                  <c:v>0.2</c:v>
                </c:pt>
                <c:pt idx="4">
                  <c:v>0.12</c:v>
                </c:pt>
                <c:pt idx="5">
                  <c:v>0.2</c:v>
                </c:pt>
                <c:pt idx="6">
                  <c:v>0.16</c:v>
                </c:pt>
                <c:pt idx="7">
                  <c:v>0.17</c:v>
                </c:pt>
                <c:pt idx="8">
                  <c:v>0.19</c:v>
                </c:pt>
                <c:pt idx="9">
                  <c:v>0.18</c:v>
                </c:pt>
              </c:numCache>
            </c:numRef>
          </c:val>
          <c:extLst>
            <c:ext xmlns:c16="http://schemas.microsoft.com/office/drawing/2014/chart" uri="{C3380CC4-5D6E-409C-BE32-E72D297353CC}">
              <c16:uniqueId val="{00000002-620C-427B-8586-7D23E2F3C886}"/>
            </c:ext>
          </c:extLst>
        </c:ser>
        <c:ser>
          <c:idx val="2"/>
          <c:order val="2"/>
          <c:tx>
            <c:strRef>
              <c:f>Sheet1!$A$4</c:f>
              <c:strCache>
                <c:ptCount val="1"/>
                <c:pt idx="0">
                  <c:v>Somewhat successful – Many roles are filled, but some positions remained open for extended periods</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Sheet1!$B$4:$K$4</c:f>
              <c:numCache>
                <c:formatCode>0%</c:formatCode>
                <c:ptCount val="10"/>
                <c:pt idx="0">
                  <c:v>0.32</c:v>
                </c:pt>
                <c:pt idx="1">
                  <c:v>0.37</c:v>
                </c:pt>
                <c:pt idx="2">
                  <c:v>0.3</c:v>
                </c:pt>
                <c:pt idx="3">
                  <c:v>0.34</c:v>
                </c:pt>
                <c:pt idx="4">
                  <c:v>0.28999999999999998</c:v>
                </c:pt>
                <c:pt idx="5">
                  <c:v>0.32</c:v>
                </c:pt>
                <c:pt idx="6">
                  <c:v>0.16</c:v>
                </c:pt>
                <c:pt idx="7">
                  <c:v>0.45</c:v>
                </c:pt>
                <c:pt idx="8">
                  <c:v>0.28999999999999998</c:v>
                </c:pt>
                <c:pt idx="9">
                  <c:v>0.38</c:v>
                </c:pt>
              </c:numCache>
            </c:numRef>
          </c:val>
          <c:extLst>
            <c:ext xmlns:c16="http://schemas.microsoft.com/office/drawing/2014/chart" uri="{C3380CC4-5D6E-409C-BE32-E72D297353CC}">
              <c16:uniqueId val="{00000003-620C-427B-8586-7D23E2F3C886}"/>
            </c:ext>
          </c:extLst>
        </c:ser>
        <c:ser>
          <c:idx val="3"/>
          <c:order val="3"/>
          <c:tx>
            <c:strRef>
              <c:f>Sheet1!$A$5</c:f>
              <c:strCache>
                <c:ptCount val="1"/>
                <c:pt idx="0">
                  <c:v>Mostly successful – Most roles are filled, with some delays</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Sheet1!$B$5:$K$5</c:f>
              <c:numCache>
                <c:formatCode>0%</c:formatCode>
                <c:ptCount val="10"/>
                <c:pt idx="0">
                  <c:v>0.28999999999999998</c:v>
                </c:pt>
                <c:pt idx="1">
                  <c:v>0.32</c:v>
                </c:pt>
                <c:pt idx="2">
                  <c:v>0.27</c:v>
                </c:pt>
                <c:pt idx="3">
                  <c:v>0.39</c:v>
                </c:pt>
                <c:pt idx="4">
                  <c:v>0.35</c:v>
                </c:pt>
                <c:pt idx="5">
                  <c:v>0.27</c:v>
                </c:pt>
                <c:pt idx="6">
                  <c:v>0.26</c:v>
                </c:pt>
                <c:pt idx="7">
                  <c:v>0.21</c:v>
                </c:pt>
                <c:pt idx="8">
                  <c:v>0.28999999999999998</c:v>
                </c:pt>
                <c:pt idx="9">
                  <c:v>0.31</c:v>
                </c:pt>
              </c:numCache>
            </c:numRef>
          </c:val>
          <c:extLst>
            <c:ext xmlns:c16="http://schemas.microsoft.com/office/drawing/2014/chart" uri="{C3380CC4-5D6E-409C-BE32-E72D297353CC}">
              <c16:uniqueId val="{00000004-620C-427B-8586-7D23E2F3C886}"/>
            </c:ext>
          </c:extLst>
        </c:ser>
        <c:ser>
          <c:idx val="4"/>
          <c:order val="4"/>
          <c:tx>
            <c:strRef>
              <c:f>Sheet1!$A$6</c:f>
              <c:strCache>
                <c:ptCount val="1"/>
                <c:pt idx="0">
                  <c:v>Very successful – All roles are filled within a reasonable time</c:v>
                </c:pt>
              </c:strCache>
            </c:strRef>
          </c:tx>
          <c:spPr>
            <a:solidFill>
              <a:srgbClr val="196B24"/>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47CC-4227-B309-E77EA7952E8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Sheet1!$B$6:$K$6</c:f>
              <c:numCache>
                <c:formatCode>0%</c:formatCode>
                <c:ptCount val="10"/>
                <c:pt idx="0">
                  <c:v>0.16</c:v>
                </c:pt>
                <c:pt idx="1">
                  <c:v>0.09</c:v>
                </c:pt>
                <c:pt idx="2">
                  <c:v>0.18</c:v>
                </c:pt>
                <c:pt idx="3">
                  <c:v>0.02</c:v>
                </c:pt>
                <c:pt idx="4">
                  <c:v>0.24</c:v>
                </c:pt>
                <c:pt idx="5">
                  <c:v>0.15</c:v>
                </c:pt>
                <c:pt idx="6">
                  <c:v>0.39</c:v>
                </c:pt>
                <c:pt idx="7">
                  <c:v>0.1</c:v>
                </c:pt>
                <c:pt idx="8">
                  <c:v>0.18</c:v>
                </c:pt>
                <c:pt idx="9">
                  <c:v>0.1</c:v>
                </c:pt>
              </c:numCache>
            </c:numRef>
          </c:val>
          <c:extLst>
            <c:ext xmlns:c16="http://schemas.microsoft.com/office/drawing/2014/chart" uri="{C3380CC4-5D6E-409C-BE32-E72D297353CC}">
              <c16:uniqueId val="{00000000-DDF2-4F18-8F32-50EC20C5F035}"/>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0.12013031095928962"/>
          <c:y val="0.7548914788841643"/>
          <c:w val="0.8382067962398736"/>
          <c:h val="0.240261795359053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On average, how many hours per week do you spend on non-fee earning work/tasks?</a:t>
            </a:r>
            <a:endParaRPr lang="en-GB" sz="1400" b="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barChart>
        <c:barDir val="col"/>
        <c:grouping val="percentStacked"/>
        <c:varyColors val="0"/>
        <c:ser>
          <c:idx val="6"/>
          <c:order val="0"/>
          <c:tx>
            <c:strRef>
              <c:f>Sheet1!$A$2</c:f>
              <c:strCache>
                <c:ptCount val="1"/>
                <c:pt idx="0">
                  <c:v>Prefer not to answer</c:v>
                </c:pt>
              </c:strCache>
            </c:strRef>
          </c:tx>
          <c:spPr>
            <a:solidFill>
              <a:srgbClr val="002063"/>
            </a:solidFill>
            <a:ln>
              <a:noFill/>
            </a:ln>
            <a:effectLst/>
          </c:spPr>
          <c:invertIfNegative val="0"/>
          <c:dLbls>
            <c:dLbl>
              <c:idx val="2"/>
              <c:layout>
                <c:manualLayout>
                  <c:x val="5.3827294405377505E-3"/>
                  <c:y val="2.7392763263327929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32-4C18-8487-E8370171E468}"/>
                </c:ext>
              </c:extLst>
            </c:dLbl>
            <c:dLbl>
              <c:idx val="5"/>
              <c:layout>
                <c:manualLayout>
                  <c:x val="8.6123671048604009E-3"/>
                  <c:y val="2.7392763263326923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32-4C18-8487-E8370171E468}"/>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032-4C18-8487-E8370171E4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Sheet1!$B$2:$K$2</c:f>
              <c:numCache>
                <c:formatCode>0%</c:formatCode>
                <c:ptCount val="10"/>
                <c:pt idx="0">
                  <c:v>4.038004750594E-2</c:v>
                </c:pt>
                <c:pt idx="1">
                  <c:v>0.1138211382114</c:v>
                </c:pt>
                <c:pt idx="2">
                  <c:v>1.006711409396E-2</c:v>
                </c:pt>
                <c:pt idx="3">
                  <c:v>6.1538461538460001E-2</c:v>
                </c:pt>
                <c:pt idx="4">
                  <c:v>0.17647058823530001</c:v>
                </c:pt>
                <c:pt idx="5">
                  <c:v>1.0152284263960001E-2</c:v>
                </c:pt>
                <c:pt idx="6">
                  <c:v>1.0526315789469999E-2</c:v>
                </c:pt>
                <c:pt idx="7">
                  <c:v>0.1707317073171</c:v>
                </c:pt>
                <c:pt idx="8">
                  <c:v>4.2042042042039998E-2</c:v>
                </c:pt>
                <c:pt idx="9">
                  <c:v>3.4090909090909997E-2</c:v>
                </c:pt>
              </c:numCache>
            </c:numRef>
          </c:val>
          <c:extLst>
            <c:ext xmlns:c16="http://schemas.microsoft.com/office/drawing/2014/chart" uri="{C3380CC4-5D6E-409C-BE32-E72D297353CC}">
              <c16:uniqueId val="{00000000-BC8C-447F-ABFA-9C2AEA176480}"/>
            </c:ext>
          </c:extLst>
        </c:ser>
        <c:ser>
          <c:idx val="1"/>
          <c:order val="1"/>
          <c:tx>
            <c:strRef>
              <c:f>Sheet1!$A$3</c:f>
              <c:strCache>
                <c:ptCount val="1"/>
                <c:pt idx="0">
                  <c:v>0-2 hours</c:v>
                </c:pt>
              </c:strCache>
            </c:strRef>
          </c:tx>
          <c:spPr>
            <a:solidFill>
              <a:schemeClr val="accent2">
                <a:lumMod val="20000"/>
                <a:lumOff val="80000"/>
              </a:schemeClr>
            </a:solidFill>
            <a:ln>
              <a:noFill/>
            </a:ln>
            <a:effectLst/>
          </c:spPr>
          <c:invertIfNegative val="0"/>
          <c:dLbls>
            <c:dLbl>
              <c:idx val="2"/>
              <c:layout>
                <c:manualLayout>
                  <c:x val="-6.4592753286453006E-3"/>
                  <c:y val="2.73927632633269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32-4C18-8487-E8370171E468}"/>
                </c:ext>
              </c:extLst>
            </c:dLbl>
            <c:dLbl>
              <c:idx val="5"/>
              <c:layout>
                <c:manualLayout>
                  <c:x val="-7.5358212167528507E-3"/>
                  <c:y val="-2.7391684808082345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7893303960866624E-2"/>
                      <c:h val="4.8416816913456763E-2"/>
                    </c:manualLayout>
                  </c15:layout>
                </c:ext>
                <c:ext xmlns:c16="http://schemas.microsoft.com/office/drawing/2014/chart" uri="{C3380CC4-5D6E-409C-BE32-E72D297353CC}">
                  <c16:uniqueId val="{00000001-C032-4C18-8487-E8370171E4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Sheet1!$B$3:$K$3</c:f>
              <c:numCache>
                <c:formatCode>0%</c:formatCode>
                <c:ptCount val="10"/>
                <c:pt idx="0">
                  <c:v>6.1757719714959997E-2</c:v>
                </c:pt>
                <c:pt idx="1">
                  <c:v>7.3170731707319997E-2</c:v>
                </c:pt>
                <c:pt idx="2">
                  <c:v>5.7046979865770002E-2</c:v>
                </c:pt>
                <c:pt idx="3">
                  <c:v>0.1384615384615</c:v>
                </c:pt>
                <c:pt idx="4">
                  <c:v>0</c:v>
                </c:pt>
                <c:pt idx="5">
                  <c:v>3.5532994923860001E-2</c:v>
                </c:pt>
                <c:pt idx="6">
                  <c:v>9.4736842105259997E-2</c:v>
                </c:pt>
                <c:pt idx="7">
                  <c:v>0</c:v>
                </c:pt>
                <c:pt idx="8">
                  <c:v>7.2072072072070004E-2</c:v>
                </c:pt>
                <c:pt idx="9">
                  <c:v>2.2727272727270001E-2</c:v>
                </c:pt>
              </c:numCache>
            </c:numRef>
          </c:val>
          <c:extLst>
            <c:ext xmlns:c16="http://schemas.microsoft.com/office/drawing/2014/chart" uri="{C3380CC4-5D6E-409C-BE32-E72D297353CC}">
              <c16:uniqueId val="{00000002-0E82-4C34-8DDF-BF385DA2BBB2}"/>
            </c:ext>
          </c:extLst>
        </c:ser>
        <c:ser>
          <c:idx val="2"/>
          <c:order val="2"/>
          <c:tx>
            <c:strRef>
              <c:f>Sheet1!$A$4</c:f>
              <c:strCache>
                <c:ptCount val="1"/>
                <c:pt idx="0">
                  <c:v>2-4 hours</c:v>
                </c:pt>
              </c:strCache>
            </c:strRef>
          </c:tx>
          <c:spPr>
            <a:solidFill>
              <a:schemeClr val="accent2">
                <a:lumMod val="40000"/>
                <a:lumOff val="60000"/>
              </a:schemeClr>
            </a:solidFill>
            <a:ln>
              <a:noFill/>
            </a:ln>
            <a:effectLst/>
          </c:spPr>
          <c:invertIfNegative val="0"/>
          <c:dLbls>
            <c:dLbl>
              <c:idx val="3"/>
              <c:layout>
                <c:manualLayout>
                  <c:x val="-1.076545888107629E-3"/>
                  <c:y val="-1.14896617923058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CB-4994-A99B-466DC3FB38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Sheet1!$B$4:$K$4</c:f>
              <c:numCache>
                <c:formatCode>0%</c:formatCode>
                <c:ptCount val="10"/>
                <c:pt idx="0">
                  <c:v>0.18764845605700001</c:v>
                </c:pt>
                <c:pt idx="1">
                  <c:v>0.24390243902440001</c:v>
                </c:pt>
                <c:pt idx="2">
                  <c:v>0.16442953020129999</c:v>
                </c:pt>
                <c:pt idx="3">
                  <c:v>0.2</c:v>
                </c:pt>
                <c:pt idx="4">
                  <c:v>0.23529411764710001</c:v>
                </c:pt>
                <c:pt idx="5">
                  <c:v>0.1725888324873</c:v>
                </c:pt>
                <c:pt idx="6">
                  <c:v>0.14736842105260001</c:v>
                </c:pt>
                <c:pt idx="7">
                  <c:v>0.31707317073169999</c:v>
                </c:pt>
                <c:pt idx="8">
                  <c:v>0.17117117117120001</c:v>
                </c:pt>
                <c:pt idx="9">
                  <c:v>0.25</c:v>
                </c:pt>
              </c:numCache>
            </c:numRef>
          </c:val>
          <c:extLst>
            <c:ext xmlns:c16="http://schemas.microsoft.com/office/drawing/2014/chart" uri="{C3380CC4-5D6E-409C-BE32-E72D297353CC}">
              <c16:uniqueId val="{00000003-0E82-4C34-8DDF-BF385DA2BBB2}"/>
            </c:ext>
          </c:extLst>
        </c:ser>
        <c:ser>
          <c:idx val="3"/>
          <c:order val="3"/>
          <c:tx>
            <c:strRef>
              <c:f>Sheet1!$A$5</c:f>
              <c:strCache>
                <c:ptCount val="1"/>
                <c:pt idx="0">
                  <c:v>4-6 hours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Sheet1!$B$5:$K$5</c:f>
              <c:numCache>
                <c:formatCode>0%</c:formatCode>
                <c:ptCount val="10"/>
                <c:pt idx="0">
                  <c:v>0.23515439429929999</c:v>
                </c:pt>
                <c:pt idx="1">
                  <c:v>0.2357723577236</c:v>
                </c:pt>
                <c:pt idx="2">
                  <c:v>0.2348993288591</c:v>
                </c:pt>
                <c:pt idx="3">
                  <c:v>0.27692307692309998</c:v>
                </c:pt>
                <c:pt idx="4">
                  <c:v>0.1176470588235</c:v>
                </c:pt>
                <c:pt idx="5">
                  <c:v>0.23857868020299999</c:v>
                </c:pt>
                <c:pt idx="6">
                  <c:v>0.22105263157890001</c:v>
                </c:pt>
                <c:pt idx="7">
                  <c:v>0.21951219512199999</c:v>
                </c:pt>
                <c:pt idx="8">
                  <c:v>0.23423423423420001</c:v>
                </c:pt>
                <c:pt idx="9">
                  <c:v>0.23863636363640001</c:v>
                </c:pt>
              </c:numCache>
            </c:numRef>
          </c:val>
          <c:extLst>
            <c:ext xmlns:c16="http://schemas.microsoft.com/office/drawing/2014/chart" uri="{C3380CC4-5D6E-409C-BE32-E72D297353CC}">
              <c16:uniqueId val="{00000004-0E82-4C34-8DDF-BF385DA2BBB2}"/>
            </c:ext>
          </c:extLst>
        </c:ser>
        <c:ser>
          <c:idx val="4"/>
          <c:order val="4"/>
          <c:tx>
            <c:strRef>
              <c:f>Sheet1!$A$6</c:f>
              <c:strCache>
                <c:ptCount val="1"/>
                <c:pt idx="0">
                  <c:v>6- 8 hours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Sheet1!$B$6:$K$6</c:f>
              <c:numCache>
                <c:formatCode>0%</c:formatCode>
                <c:ptCount val="10"/>
                <c:pt idx="0">
                  <c:v>0.19002375296910001</c:v>
                </c:pt>
                <c:pt idx="1">
                  <c:v>0.1463414634146</c:v>
                </c:pt>
                <c:pt idx="2">
                  <c:v>0.20805369127519999</c:v>
                </c:pt>
                <c:pt idx="3">
                  <c:v>0.16923076923079999</c:v>
                </c:pt>
                <c:pt idx="4">
                  <c:v>0.1176470588235</c:v>
                </c:pt>
                <c:pt idx="5">
                  <c:v>0.2284263959391</c:v>
                </c:pt>
                <c:pt idx="6">
                  <c:v>0.16842105263160001</c:v>
                </c:pt>
                <c:pt idx="7">
                  <c:v>0.1219512195122</c:v>
                </c:pt>
                <c:pt idx="8">
                  <c:v>0.2012012012012</c:v>
                </c:pt>
                <c:pt idx="9">
                  <c:v>0.14772727272729999</c:v>
                </c:pt>
              </c:numCache>
            </c:numRef>
          </c:val>
          <c:extLst>
            <c:ext xmlns:c16="http://schemas.microsoft.com/office/drawing/2014/chart" uri="{C3380CC4-5D6E-409C-BE32-E72D297353CC}">
              <c16:uniqueId val="{00000005-0E82-4C34-8DDF-BF385DA2BBB2}"/>
            </c:ext>
          </c:extLst>
        </c:ser>
        <c:ser>
          <c:idx val="5"/>
          <c:order val="5"/>
          <c:tx>
            <c:strRef>
              <c:f>Sheet1!$A$7</c:f>
              <c:strCache>
                <c:ptCount val="1"/>
                <c:pt idx="0">
                  <c:v>8+ hours</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Sheet1!$B$7:$K$7</c:f>
              <c:numCache>
                <c:formatCode>0%</c:formatCode>
                <c:ptCount val="10"/>
                <c:pt idx="0">
                  <c:v>0.28503562945369998</c:v>
                </c:pt>
                <c:pt idx="1">
                  <c:v>0.18699186991870001</c:v>
                </c:pt>
                <c:pt idx="2">
                  <c:v>0.32550335570470001</c:v>
                </c:pt>
                <c:pt idx="3">
                  <c:v>0.15384615384620001</c:v>
                </c:pt>
                <c:pt idx="4">
                  <c:v>0.35294117647060003</c:v>
                </c:pt>
                <c:pt idx="5">
                  <c:v>0.31472081218269998</c:v>
                </c:pt>
                <c:pt idx="6">
                  <c:v>0.35789473684209999</c:v>
                </c:pt>
                <c:pt idx="7">
                  <c:v>0.1707317073171</c:v>
                </c:pt>
                <c:pt idx="8">
                  <c:v>0.27927927927930002</c:v>
                </c:pt>
                <c:pt idx="9">
                  <c:v>0.30681818181819998</c:v>
                </c:pt>
              </c:numCache>
            </c:numRef>
          </c:val>
          <c:extLst>
            <c:ext xmlns:c16="http://schemas.microsoft.com/office/drawing/2014/chart" uri="{C3380CC4-5D6E-409C-BE32-E72D297353CC}">
              <c16:uniqueId val="{00000006-0E82-4C34-8DDF-BF385DA2BBB2}"/>
            </c:ext>
          </c:extLst>
        </c:ser>
        <c:dLbls>
          <c:dLblPos val="ctr"/>
          <c:showLegendKey val="0"/>
          <c:showVal val="1"/>
          <c:showCatName val="0"/>
          <c:showSerName val="0"/>
          <c:showPercent val="0"/>
          <c:showBubbleSize val="0"/>
        </c:dLbls>
        <c:gapWidth val="150"/>
        <c:overlap val="100"/>
        <c:axId val="820631120"/>
        <c:axId val="820633040"/>
        <c:extLst>
          <c:ext xmlns:c15="http://schemas.microsoft.com/office/drawing/2012/chart" uri="{02D57815-91ED-43cb-92C2-25804820EDAC}">
            <c15:filteredBarSeries>
              <c15:ser>
                <c:idx val="0"/>
                <c:order val="6"/>
                <c:tx>
                  <c:strRef>
                    <c:extLst>
                      <c:ext uri="{02D57815-91ED-43cb-92C2-25804820EDAC}">
                        <c15:formulaRef>
                          <c15:sqref>Sheet1!#REF!</c15:sqref>
                        </c15:formulaRef>
                      </c:ext>
                    </c:extLst>
                    <c:strCache>
                      <c:ptCount val="1"/>
                      <c:pt idx="0">
                        <c:v>#REF!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Sheet1!$B$1:$K$1</c15:sqref>
                        </c15:formulaRef>
                      </c:ext>
                    </c:extLst>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0E82-4C34-8DDF-BF385DA2BBB2}"/>
                  </c:ext>
                </c:extLst>
              </c15:ser>
            </c15:filteredBarSeries>
          </c:ext>
        </c:extLst>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a:t>Which of the following non-fee earning tasks take up most of your time?</a:t>
            </a:r>
          </a:p>
        </c:rich>
      </c:tx>
      <c:layout>
        <c:manualLayout>
          <c:xMode val="edge"/>
          <c:yMode val="edge"/>
          <c:x val="0.22541293216153077"/>
          <c:y val="2.75068496387387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3.3672479720947943E-3"/>
          <c:y val="6.6072842558132283E-2"/>
          <c:w val="0.9753068482046382"/>
          <c:h val="0.60036663758920694"/>
        </c:manualLayout>
      </c:layout>
      <c:barChart>
        <c:barDir val="col"/>
        <c:grouping val="clustered"/>
        <c:varyColors val="0"/>
        <c:ser>
          <c:idx val="0"/>
          <c:order val="0"/>
          <c:tx>
            <c:strRef>
              <c:f>Sheet1!$B$1</c:f>
              <c:strCache>
                <c:ptCount val="1"/>
                <c:pt idx="0">
                  <c:v>Total</c:v>
                </c:pt>
              </c:strCache>
            </c:strRef>
          </c:tx>
          <c:spPr>
            <a:solidFill>
              <a:srgbClr val="002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General office administration</c:v>
                </c:pt>
                <c:pt idx="1">
                  <c:v>Regulatory compliance / tax such as dealing with HMRC</c:v>
                </c:pt>
                <c:pt idx="2">
                  <c:v>Accountancy and financial tasks</c:v>
                </c:pt>
                <c:pt idx="3">
                  <c:v>HR tasks</c:v>
                </c:pt>
                <c:pt idx="4">
                  <c:v>Business development / securing new clients</c:v>
                </c:pt>
                <c:pt idx="5">
                  <c:v>Other *</c:v>
                </c:pt>
                <c:pt idx="6">
                  <c:v>Prefer not to answer</c:v>
                </c:pt>
              </c:strCache>
            </c:strRef>
          </c:cat>
          <c:val>
            <c:numRef>
              <c:f>Sheet1!$B$2:$B$8</c:f>
              <c:numCache>
                <c:formatCode>0%</c:formatCode>
                <c:ptCount val="7"/>
                <c:pt idx="0">
                  <c:v>0.73634204275530002</c:v>
                </c:pt>
                <c:pt idx="1">
                  <c:v>0.50593824228030004</c:v>
                </c:pt>
                <c:pt idx="2">
                  <c:v>0.4323040380048</c:v>
                </c:pt>
                <c:pt idx="3">
                  <c:v>0.249406175772</c:v>
                </c:pt>
                <c:pt idx="4">
                  <c:v>0.16864608076009999</c:v>
                </c:pt>
                <c:pt idx="5">
                  <c:v>7.1258907363419999E-2</c:v>
                </c:pt>
                <c:pt idx="6">
                  <c:v>4.7505938242279999E-2</c:v>
                </c:pt>
              </c:numCache>
            </c:numRef>
          </c:val>
          <c:extLst>
            <c:ext xmlns:c16="http://schemas.microsoft.com/office/drawing/2014/chart" uri="{C3380CC4-5D6E-409C-BE32-E72D297353CC}">
              <c16:uniqueId val="{00000000-8711-4E83-BF37-7F9D993A7E04}"/>
            </c:ext>
          </c:extLst>
        </c:ser>
        <c:ser>
          <c:idx val="1"/>
          <c:order val="1"/>
          <c:tx>
            <c:strRef>
              <c:f>Sheet1!$C$1</c:f>
              <c:strCache>
                <c:ptCount val="1"/>
                <c:pt idx="0">
                  <c:v>Solicitors (not partners or business owners)</c:v>
                </c:pt>
              </c:strCache>
            </c:strRef>
          </c:tx>
          <c:spPr>
            <a:solidFill>
              <a:srgbClr val="FDBCB4"/>
            </a:solidFill>
            <a:ln>
              <a:noFill/>
            </a:ln>
            <a:effectLst/>
          </c:spPr>
          <c:invertIfNegative val="0"/>
          <c:dLbls>
            <c:dLbl>
              <c:idx val="1"/>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1EE-4C19-8AA6-02384B2FD129}"/>
                </c:ext>
              </c:extLst>
            </c:dLbl>
            <c:dLbl>
              <c:idx val="2"/>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1EE-4C19-8AA6-02384B2FD129}"/>
                </c:ext>
              </c:extLst>
            </c:dLbl>
            <c:dLbl>
              <c:idx val="3"/>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1EE-4C19-8AA6-02384B2FD129}"/>
                </c:ext>
              </c:extLst>
            </c:dLbl>
            <c:dLbl>
              <c:idx val="6"/>
              <c:spPr>
                <a:noFill/>
                <a:ln w="19050">
                  <a:solidFill>
                    <a:srgbClr val="458F3A"/>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1EE-4C19-8AA6-02384B2FD12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General office administration</c:v>
                </c:pt>
                <c:pt idx="1">
                  <c:v>Regulatory compliance / tax such as dealing with HMRC</c:v>
                </c:pt>
                <c:pt idx="2">
                  <c:v>Accountancy and financial tasks</c:v>
                </c:pt>
                <c:pt idx="3">
                  <c:v>HR tasks</c:v>
                </c:pt>
                <c:pt idx="4">
                  <c:v>Business development / securing new clients</c:v>
                </c:pt>
                <c:pt idx="5">
                  <c:v>Other *</c:v>
                </c:pt>
                <c:pt idx="6">
                  <c:v>Prefer not to answer</c:v>
                </c:pt>
              </c:strCache>
            </c:strRef>
          </c:cat>
          <c:val>
            <c:numRef>
              <c:f>Sheet1!$C$2:$C$8</c:f>
              <c:numCache>
                <c:formatCode>0%</c:formatCode>
                <c:ptCount val="7"/>
                <c:pt idx="0">
                  <c:v>0.78861788617890005</c:v>
                </c:pt>
                <c:pt idx="1">
                  <c:v>0.26829268292679997</c:v>
                </c:pt>
                <c:pt idx="2">
                  <c:v>0.29268292682930003</c:v>
                </c:pt>
                <c:pt idx="3">
                  <c:v>8.9430894308939995E-2</c:v>
                </c:pt>
                <c:pt idx="4">
                  <c:v>0.19512195121949999</c:v>
                </c:pt>
                <c:pt idx="5">
                  <c:v>6.5040650406500006E-2</c:v>
                </c:pt>
                <c:pt idx="6">
                  <c:v>9.7560975609760001E-2</c:v>
                </c:pt>
              </c:numCache>
            </c:numRef>
          </c:val>
          <c:extLst>
            <c:ext xmlns:c16="http://schemas.microsoft.com/office/drawing/2014/chart" uri="{C3380CC4-5D6E-409C-BE32-E72D297353CC}">
              <c16:uniqueId val="{00000001-8711-4E83-BF37-7F9D993A7E04}"/>
            </c:ext>
          </c:extLst>
        </c:ser>
        <c:ser>
          <c:idx val="2"/>
          <c:order val="2"/>
          <c:tx>
            <c:strRef>
              <c:f>Sheet1!$D$1</c:f>
              <c:strCache>
                <c:ptCount val="1"/>
                <c:pt idx="0">
                  <c:v>Partner &amp; Business Owner</c:v>
                </c:pt>
              </c:strCache>
            </c:strRef>
          </c:tx>
          <c:spPr>
            <a:solidFill>
              <a:srgbClr val="FFCD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1EE-4C19-8AA6-02384B2FD129}"/>
                </c:ext>
              </c:extLst>
            </c:dLbl>
            <c:dLbl>
              <c:idx val="1"/>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1EE-4C19-8AA6-02384B2FD129}"/>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1EE-4C19-8AA6-02384B2FD129}"/>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1EE-4C19-8AA6-02384B2FD129}"/>
                </c:ext>
              </c:extLst>
            </c:dLbl>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1EE-4C19-8AA6-02384B2FD129}"/>
                </c:ext>
              </c:extLst>
            </c:dLbl>
            <c:dLbl>
              <c:idx val="5"/>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1EE-4C19-8AA6-02384B2FD129}"/>
                </c:ext>
              </c:extLst>
            </c:dLbl>
            <c:dLbl>
              <c:idx val="6"/>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51EE-4C19-8AA6-02384B2FD129}"/>
                </c:ext>
              </c:extLst>
            </c:dLbl>
            <c:spPr>
              <a:noFill/>
              <a:ln>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General office administration</c:v>
                </c:pt>
                <c:pt idx="1">
                  <c:v>Regulatory compliance / tax such as dealing with HMRC</c:v>
                </c:pt>
                <c:pt idx="2">
                  <c:v>Accountancy and financial tasks</c:v>
                </c:pt>
                <c:pt idx="3">
                  <c:v>HR tasks</c:v>
                </c:pt>
                <c:pt idx="4">
                  <c:v>Business development / securing new clients</c:v>
                </c:pt>
                <c:pt idx="5">
                  <c:v>Other *</c:v>
                </c:pt>
                <c:pt idx="6">
                  <c:v>Prefer not to answer</c:v>
                </c:pt>
              </c:strCache>
            </c:strRef>
          </c:cat>
          <c:val>
            <c:numRef>
              <c:f>Sheet1!$D$2:$D$8</c:f>
              <c:numCache>
                <c:formatCode>0%</c:formatCode>
                <c:ptCount val="7"/>
                <c:pt idx="0">
                  <c:v>0.7147651006711</c:v>
                </c:pt>
                <c:pt idx="1">
                  <c:v>0.60402684563760001</c:v>
                </c:pt>
                <c:pt idx="2">
                  <c:v>0.48993288590599998</c:v>
                </c:pt>
                <c:pt idx="3">
                  <c:v>0.3154362416107</c:v>
                </c:pt>
                <c:pt idx="4">
                  <c:v>0.15771812080539999</c:v>
                </c:pt>
                <c:pt idx="5">
                  <c:v>7.3825503355699998E-2</c:v>
                </c:pt>
                <c:pt idx="6">
                  <c:v>2.6845637583890001E-2</c:v>
                </c:pt>
              </c:numCache>
            </c:numRef>
          </c:val>
          <c:extLst>
            <c:ext xmlns:c16="http://schemas.microsoft.com/office/drawing/2014/chart" uri="{C3380CC4-5D6E-409C-BE32-E72D297353CC}">
              <c16:uniqueId val="{00000002-8711-4E83-BF37-7F9D993A7E04}"/>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w="25400">
          <a:noFill/>
        </a:ln>
        <a:effectLst/>
      </c:spPr>
    </c:plotArea>
    <c:legend>
      <c:legendPos val="b"/>
      <c:layout>
        <c:manualLayout>
          <c:xMode val="edge"/>
          <c:yMode val="edge"/>
          <c:x val="0.1865344022604262"/>
          <c:y val="0.84667079733545347"/>
          <c:w val="0.6797948017070099"/>
          <c:h val="4.826722573682373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r>
              <a:rPr lang="en-GB" sz="1400" b="0" i="0" u="none" strike="noStrike" kern="1200" spc="0" baseline="0">
                <a:solidFill>
                  <a:prstClr val="black">
                    <a:lumMod val="65000"/>
                    <a:lumOff val="35000"/>
                  </a:prstClr>
                </a:solidFill>
                <a:effectLst/>
                <a:latin typeface="Century Gothic" panose="020B0502020202020204" pitchFamily="34" charset="0"/>
              </a:rPr>
              <a:t>The provision of the legal services requires careful regulation.</a:t>
            </a:r>
            <a:br>
              <a:rPr lang="en-GB" sz="1400" b="0" i="0" u="none" strike="noStrike" kern="1200" spc="0" baseline="0">
                <a:solidFill>
                  <a:prstClr val="black">
                    <a:lumMod val="65000"/>
                    <a:lumOff val="35000"/>
                  </a:prstClr>
                </a:solidFill>
                <a:effectLst/>
                <a:latin typeface="Century Gothic" panose="020B0502020202020204" pitchFamily="34" charset="0"/>
              </a:rPr>
            </a:br>
            <a:r>
              <a:rPr lang="en-GB" sz="1400" b="0" i="0" u="none" strike="noStrike" kern="1200" spc="0" baseline="0">
                <a:solidFill>
                  <a:prstClr val="black">
                    <a:lumMod val="65000"/>
                    <a:lumOff val="35000"/>
                  </a:prstClr>
                </a:solidFill>
                <a:effectLst/>
                <a:latin typeface="Century Gothic" panose="020B0502020202020204" pitchFamily="34" charset="0"/>
              </a:rPr>
              <a:t>Which areas of regulation causes you most difficulty? </a:t>
            </a:r>
            <a:endParaRPr lang="en-GB" sz="1400" b="0" i="0" u="none" strike="noStrike" kern="1200" spc="0" baseline="0">
              <a:solidFill>
                <a:prstClr val="black">
                  <a:lumMod val="65000"/>
                  <a:lumOff val="35000"/>
                </a:prst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prstClr val="black">
                    <a:lumMod val="65000"/>
                    <a:lumOff val="35000"/>
                  </a:prstClr>
                </a:solidFill>
              </a:defRPr>
            </a:pPr>
            <a:endParaRPr lang="en-GB" sz="1400" b="0"/>
          </a:p>
        </c:rich>
      </c:tx>
      <c:layout>
        <c:manualLayout>
          <c:xMode val="edge"/>
          <c:yMode val="edge"/>
          <c:x val="0.25803090196170114"/>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3.3672762144237849E-3"/>
          <c:y val="8.8527583011365277E-2"/>
          <c:w val="0.9753068482046382"/>
          <c:h val="0.61860744020750646"/>
        </c:manualLayout>
      </c:layout>
      <c:barChart>
        <c:barDir val="col"/>
        <c:grouping val="clustered"/>
        <c:varyColors val="0"/>
        <c:ser>
          <c:idx val="0"/>
          <c:order val="0"/>
          <c:tx>
            <c:strRef>
              <c:f>Sheet1!$B$1</c:f>
              <c:strCache>
                <c:ptCount val="1"/>
                <c:pt idx="0">
                  <c:v>Total</c:v>
                </c:pt>
              </c:strCache>
            </c:strRef>
          </c:tx>
          <c:spPr>
            <a:solidFill>
              <a:srgbClr val="002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f>Sheet1!$B$2:$B$6</c:f>
              <c:numCache>
                <c:formatCode>0%</c:formatCode>
                <c:ptCount val="5"/>
                <c:pt idx="0">
                  <c:v>0.59</c:v>
                </c:pt>
                <c:pt idx="1">
                  <c:v>0.28999999999999998</c:v>
                </c:pt>
                <c:pt idx="2">
                  <c:v>0.13</c:v>
                </c:pt>
                <c:pt idx="3">
                  <c:v>0.05</c:v>
                </c:pt>
                <c:pt idx="4">
                  <c:v>0.26</c:v>
                </c:pt>
              </c:numCache>
            </c:numRef>
          </c:val>
          <c:extLst>
            <c:ext xmlns:c16="http://schemas.microsoft.com/office/drawing/2014/chart" uri="{C3380CC4-5D6E-409C-BE32-E72D297353CC}">
              <c16:uniqueId val="{00000000-8711-4E83-BF37-7F9D993A7E04}"/>
            </c:ext>
          </c:extLst>
        </c:ser>
        <c:ser>
          <c:idx val="1"/>
          <c:order val="1"/>
          <c:tx>
            <c:strRef>
              <c:f>Sheet1!$C$1</c:f>
              <c:strCache>
                <c:ptCount val="1"/>
                <c:pt idx="0">
                  <c:v>Solicitors (not partners or business owners)</c:v>
                </c:pt>
              </c:strCache>
            </c:strRef>
          </c:tx>
          <c:spPr>
            <a:solidFill>
              <a:srgbClr val="FDBCB4"/>
            </a:solidFill>
            <a:ln>
              <a:noFill/>
            </a:ln>
            <a:effectLst/>
          </c:spPr>
          <c:invertIfNegative val="0"/>
          <c:dLbls>
            <c:dLbl>
              <c:idx val="0"/>
              <c:layout>
                <c:manualLayout>
                  <c:x val="3.3742727379486603E-3"/>
                  <c:y val="-2.17042724518521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4-4396-8EBE-72CAA6874DA6}"/>
                </c:ext>
              </c:extLst>
            </c:dLbl>
            <c:dLbl>
              <c:idx val="1"/>
              <c:layout>
                <c:manualLayout>
                  <c:x val="2.2495151586324437E-3"/>
                  <c:y val="5.4260681129630478E-3"/>
                </c:manualLayout>
              </c:layout>
              <c:spPr>
                <a:noFill/>
                <a:ln w="19050">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EE-4C19-8AA6-02384B2FD129}"/>
                </c:ext>
              </c:extLst>
            </c:dLbl>
            <c:dLbl>
              <c:idx val="2"/>
              <c:layout>
                <c:manualLayout>
                  <c:x val="-8.2481269652524167E-17"/>
                  <c:y val="-1.3565170282407718E-2"/>
                </c:manualLayout>
              </c:layout>
              <c:spPr>
                <a:noFill/>
                <a:ln w="19050">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EE-4C19-8AA6-02384B2FD129}"/>
                </c:ext>
              </c:extLst>
            </c:dLbl>
            <c:dLbl>
              <c:idx val="3"/>
              <c:spPr>
                <a:noFill/>
                <a:ln w="19050">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1EE-4C19-8AA6-02384B2FD12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f>Sheet1!$C$2:$C$6</c:f>
              <c:numCache>
                <c:formatCode>0%</c:formatCode>
                <c:ptCount val="5"/>
                <c:pt idx="0">
                  <c:v>0.58536585365850002</c:v>
                </c:pt>
                <c:pt idx="1">
                  <c:v>0.26829268292679997</c:v>
                </c:pt>
                <c:pt idx="2">
                  <c:v>0.13821138211379999</c:v>
                </c:pt>
                <c:pt idx="3">
                  <c:v>2.439024390244E-2</c:v>
                </c:pt>
                <c:pt idx="4">
                  <c:v>0.33333333333330001</c:v>
                </c:pt>
              </c:numCache>
            </c:numRef>
          </c:val>
          <c:extLst>
            <c:ext xmlns:c16="http://schemas.microsoft.com/office/drawing/2014/chart" uri="{C3380CC4-5D6E-409C-BE32-E72D297353CC}">
              <c16:uniqueId val="{00000001-8711-4E83-BF37-7F9D993A7E04}"/>
            </c:ext>
          </c:extLst>
        </c:ser>
        <c:ser>
          <c:idx val="2"/>
          <c:order val="2"/>
          <c:tx>
            <c:strRef>
              <c:f>Sheet1!$D$1</c:f>
              <c:strCache>
                <c:ptCount val="1"/>
                <c:pt idx="0">
                  <c:v>Partners &amp; Business Owners</c:v>
                </c:pt>
              </c:strCache>
            </c:strRef>
          </c:tx>
          <c:spPr>
            <a:solidFill>
              <a:srgbClr val="FFCD00"/>
            </a:solidFill>
            <a:ln>
              <a:noFill/>
            </a:ln>
            <a:effectLst/>
          </c:spPr>
          <c:invertIfNegative val="0"/>
          <c:dLbls>
            <c:dLbl>
              <c:idx val="0"/>
              <c:layout>
                <c:manualLayout>
                  <c:x val="-1.0310158706565521E-17"/>
                  <c:y val="5.42606811296304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EE-4C19-8AA6-02384B2FD129}"/>
                </c:ext>
              </c:extLst>
            </c:dLbl>
            <c:dLbl>
              <c:idx val="1"/>
              <c:spPr>
                <a:noFill/>
                <a:ln w="19050">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1EE-4C19-8AA6-02384B2FD129}"/>
                </c:ext>
              </c:extLst>
            </c:dLbl>
            <c:dLbl>
              <c:idx val="2"/>
              <c:layout>
                <c:manualLayout>
                  <c:x val="0"/>
                  <c:y val="8.1391021694445717E-3"/>
                </c:manualLayout>
              </c:layout>
              <c:spPr>
                <a:noFill/>
                <a:ln w="19050">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EE-4C19-8AA6-02384B2FD129}"/>
                </c:ext>
              </c:extLst>
            </c:dLbl>
            <c:dLbl>
              <c:idx val="3"/>
              <c:spPr>
                <a:noFill/>
                <a:ln w="19050">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1EE-4C19-8AA6-02384B2FD12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f>Sheet1!$D$2:$D$6</c:f>
              <c:numCache>
                <c:formatCode>0%</c:formatCode>
                <c:ptCount val="5"/>
                <c:pt idx="0">
                  <c:v>0.58724832214769995</c:v>
                </c:pt>
                <c:pt idx="1">
                  <c:v>0.3020134228188</c:v>
                </c:pt>
                <c:pt idx="2">
                  <c:v>0.1241610738255</c:v>
                </c:pt>
                <c:pt idx="3">
                  <c:v>6.3758389261749995E-2</c:v>
                </c:pt>
                <c:pt idx="4">
                  <c:v>0.2348993288591</c:v>
                </c:pt>
              </c:numCache>
            </c:numRef>
          </c:val>
          <c:extLst>
            <c:ext xmlns:c16="http://schemas.microsoft.com/office/drawing/2014/chart" uri="{C3380CC4-5D6E-409C-BE32-E72D297353CC}">
              <c16:uniqueId val="{00000002-8711-4E83-BF37-7F9D993A7E04}"/>
            </c:ext>
          </c:extLst>
        </c:ser>
        <c:dLbls>
          <c:dLblPos val="outEnd"/>
          <c:showLegendKey val="0"/>
          <c:showVal val="1"/>
          <c:showCatName val="0"/>
          <c:showSerName val="0"/>
          <c:showPercent val="0"/>
          <c:showBubbleSize val="0"/>
        </c:dLbls>
        <c:gapWidth val="219"/>
        <c:overlap val="-27"/>
        <c:axId val="1279595664"/>
        <c:axId val="1279596624"/>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Partner (where there are at least 2 partners in the practice unit)</c:v>
                      </c:pt>
                    </c:strCache>
                  </c:strRef>
                </c:tx>
                <c:spPr>
                  <a:solidFill>
                    <a:srgbClr val="5016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extLst>
                      <c:ext uri="{02D57815-91ED-43cb-92C2-25804820EDAC}">
                        <c15:formulaRef>
                          <c15:sqref>Sheet1!$E$2:$E$6</c15:sqref>
                        </c15:formulaRef>
                      </c:ext>
                    </c:extLst>
                    <c:numCache>
                      <c:formatCode>0%</c:formatCode>
                      <c:ptCount val="5"/>
                      <c:pt idx="0">
                        <c:v>0.73604060913710001</c:v>
                      </c:pt>
                      <c:pt idx="1">
                        <c:v>0.27411167512689999</c:v>
                      </c:pt>
                      <c:pt idx="2">
                        <c:v>0.1218274111675</c:v>
                      </c:pt>
                      <c:pt idx="3">
                        <c:v>5.5837563451780002E-2</c:v>
                      </c:pt>
                      <c:pt idx="4">
                        <c:v>0.1725888324873</c:v>
                      </c:pt>
                    </c:numCache>
                  </c:numRef>
                </c:val>
                <c:extLst>
                  <c:ext xmlns:c16="http://schemas.microsoft.com/office/drawing/2014/chart" uri="{C3380CC4-5D6E-409C-BE32-E72D297353CC}">
                    <c16:uniqueId val="{00000000-09D4-4396-8EBE-72CAA6874DA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Sole owner/practitioner</c:v>
                      </c:pt>
                    </c:strCache>
                  </c:strRef>
                </c:tx>
                <c:spPr>
                  <a:solidFill>
                    <a:srgbClr val="8123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extLst xmlns:c15="http://schemas.microsoft.com/office/drawing/2012/chart">
                      <c:ext xmlns:c15="http://schemas.microsoft.com/office/drawing/2012/chart" uri="{02D57815-91ED-43cb-92C2-25804820EDAC}">
                        <c15:formulaRef>
                          <c15:sqref>Sheet1!$F$2:$F$6</c15:sqref>
                        </c15:formulaRef>
                      </c:ext>
                    </c:extLst>
                    <c:numCache>
                      <c:formatCode>0%</c:formatCode>
                      <c:ptCount val="5"/>
                      <c:pt idx="0">
                        <c:v>0.27368421052629999</c:v>
                      </c:pt>
                      <c:pt idx="1">
                        <c:v>0.35789473684209999</c:v>
                      </c:pt>
                      <c:pt idx="2">
                        <c:v>0.12631578947370001</c:v>
                      </c:pt>
                      <c:pt idx="3">
                        <c:v>7.3684210526320001E-2</c:v>
                      </c:pt>
                      <c:pt idx="4">
                        <c:v>0.37894736842109999</c:v>
                      </c:pt>
                    </c:numCache>
                  </c:numRef>
                </c:val>
                <c:extLst xmlns:c15="http://schemas.microsoft.com/office/drawing/2012/chart">
                  <c:ext xmlns:c16="http://schemas.microsoft.com/office/drawing/2014/chart" uri="{C3380CC4-5D6E-409C-BE32-E72D297353CC}">
                    <c16:uniqueId val="{00000005-09D4-4396-8EBE-72CAA6874DA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Associate or Senior Associate</c:v>
                      </c:pt>
                    </c:strCache>
                  </c:strRef>
                </c:tx>
                <c:spPr>
                  <a:solidFill>
                    <a:srgbClr val="B531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extLst xmlns:c15="http://schemas.microsoft.com/office/drawing/2012/chart">
                      <c:ext xmlns:c15="http://schemas.microsoft.com/office/drawing/2012/chart" uri="{02D57815-91ED-43cb-92C2-25804820EDAC}">
                        <c15:formulaRef>
                          <c15:sqref>Sheet1!$G$2:$G$6</c15:sqref>
                        </c15:formulaRef>
                      </c:ext>
                    </c:extLst>
                    <c:numCache>
                      <c:formatCode>0%</c:formatCode>
                      <c:ptCount val="5"/>
                      <c:pt idx="0">
                        <c:v>0.6307692307692</c:v>
                      </c:pt>
                      <c:pt idx="1">
                        <c:v>0.24615384615380001</c:v>
                      </c:pt>
                      <c:pt idx="2">
                        <c:v>7.6923076923079994E-2</c:v>
                      </c:pt>
                      <c:pt idx="3">
                        <c:v>1.538461538462E-2</c:v>
                      </c:pt>
                      <c:pt idx="4">
                        <c:v>0.29230769230769998</c:v>
                      </c:pt>
                    </c:numCache>
                  </c:numRef>
                </c:val>
                <c:extLst xmlns:c15="http://schemas.microsoft.com/office/drawing/2012/chart">
                  <c:ext xmlns:c16="http://schemas.microsoft.com/office/drawing/2014/chart" uri="{C3380CC4-5D6E-409C-BE32-E72D297353CC}">
                    <c16:uniqueId val="{00000006-09D4-4396-8EBE-72CAA6874DA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Solicitor or Senior Solicitor</c:v>
                      </c:pt>
                    </c:strCache>
                  </c:strRef>
                </c:tx>
                <c:spPr>
                  <a:solidFill>
                    <a:srgbClr val="DE82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extLst xmlns:c15="http://schemas.microsoft.com/office/drawing/2012/chart">
                      <c:ext xmlns:c15="http://schemas.microsoft.com/office/drawing/2012/chart" uri="{02D57815-91ED-43cb-92C2-25804820EDAC}">
                        <c15:formulaRef>
                          <c15:sqref>Sheet1!$H$2:$H$6</c15:sqref>
                        </c15:formulaRef>
                      </c:ext>
                    </c:extLst>
                    <c:numCache>
                      <c:formatCode>0%</c:formatCode>
                      <c:ptCount val="5"/>
                      <c:pt idx="0">
                        <c:v>0.46341463414630002</c:v>
                      </c:pt>
                      <c:pt idx="1">
                        <c:v>0.26829268292679997</c:v>
                      </c:pt>
                      <c:pt idx="2">
                        <c:v>0.1463414634146</c:v>
                      </c:pt>
                      <c:pt idx="3">
                        <c:v>0</c:v>
                      </c:pt>
                      <c:pt idx="4">
                        <c:v>0.46341463414630002</c:v>
                      </c:pt>
                    </c:numCache>
                  </c:numRef>
                </c:val>
                <c:extLst xmlns:c15="http://schemas.microsoft.com/office/drawing/2012/chart">
                  <c:ext xmlns:c16="http://schemas.microsoft.com/office/drawing/2014/chart" uri="{C3380CC4-5D6E-409C-BE32-E72D297353CC}">
                    <c16:uniqueId val="{00000007-09D4-4396-8EBE-72CAA6874DA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Legal Director or Consultant</c:v>
                      </c:pt>
                    </c:strCache>
                  </c:strRef>
                </c:tx>
                <c:spPr>
                  <a:solidFill>
                    <a:srgbClr val="EDC5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Anti-money laundering (AML)</c:v>
                      </c:pt>
                      <c:pt idx="1">
                        <c:v>Ensuring compliance with the Society's financial rules</c:v>
                      </c:pt>
                      <c:pt idx="2">
                        <c:v>Ensuring compliance with UK or Scottish Government legislation</c:v>
                      </c:pt>
                      <c:pt idx="3">
                        <c:v>Other *</c:v>
                      </c:pt>
                      <c:pt idx="4">
                        <c:v>None of these</c:v>
                      </c:pt>
                    </c:strCache>
                  </c:strRef>
                </c:cat>
                <c:val>
                  <c:numRef>
                    <c:extLst xmlns:c15="http://schemas.microsoft.com/office/drawing/2012/chart">
                      <c:ext xmlns:c15="http://schemas.microsoft.com/office/drawing/2012/chart" uri="{02D57815-91ED-43cb-92C2-25804820EDAC}">
                        <c15:formulaRef>
                          <c15:sqref>Sheet1!$I$2:$I$6</c15:sqref>
                        </c15:formulaRef>
                      </c:ext>
                    </c:extLst>
                    <c:numCache>
                      <c:formatCode>0%</c:formatCode>
                      <c:ptCount val="5"/>
                      <c:pt idx="0">
                        <c:v>0.70588235294120005</c:v>
                      </c:pt>
                      <c:pt idx="1">
                        <c:v>0.35294117647060003</c:v>
                      </c:pt>
                      <c:pt idx="2">
                        <c:v>0.35294117647060003</c:v>
                      </c:pt>
                      <c:pt idx="3">
                        <c:v>0.1176470588235</c:v>
                      </c:pt>
                      <c:pt idx="4">
                        <c:v>0.17647058823530001</c:v>
                      </c:pt>
                    </c:numCache>
                  </c:numRef>
                </c:val>
                <c:extLst xmlns:c15="http://schemas.microsoft.com/office/drawing/2012/chart">
                  <c:ext xmlns:c16="http://schemas.microsoft.com/office/drawing/2014/chart" uri="{C3380CC4-5D6E-409C-BE32-E72D297353CC}">
                    <c16:uniqueId val="{00000008-09D4-4396-8EBE-72CAA6874DA6}"/>
                  </c:ext>
                </c:extLst>
              </c15:ser>
            </c15:filteredBarSeries>
          </c:ext>
        </c:extLst>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w="25400">
          <a:noFill/>
        </a:ln>
        <a:effectLst/>
      </c:spPr>
    </c:plotArea>
    <c:legend>
      <c:legendPos val="b"/>
      <c:layout>
        <c:manualLayout>
          <c:xMode val="edge"/>
          <c:yMode val="edge"/>
          <c:x val="0.15166691730162335"/>
          <c:y val="0.82422025625604933"/>
          <c:w val="0.70661362770453273"/>
          <c:h val="9.04547125843325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Thinking specifically about the size of your practice unit and the types of work undertaken…</a:t>
            </a:r>
            <a:br>
              <a:rPr lang="en-GB" sz="1400" b="0" i="0" u="none" strike="noStrike" baseline="0"/>
            </a:br>
            <a:r>
              <a:rPr lang="en-GB" sz="1400" b="1" i="0" u="none" strike="noStrike" baseline="0">
                <a:effectLst/>
              </a:rPr>
              <a:t>How do you feel about the level of regulation of the legal services you provide?</a:t>
            </a:r>
            <a:endParaRPr lang="en-GB" sz="14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3611875807608656E-2"/>
          <c:y val="0.30293365190215515"/>
          <c:w val="0.97500733052706978"/>
          <c:h val="0.44280001938397645"/>
        </c:manualLayout>
      </c:layout>
      <c:barChart>
        <c:barDir val="col"/>
        <c:grouping val="percentStacked"/>
        <c:varyColors val="0"/>
        <c:ser>
          <c:idx val="5"/>
          <c:order val="0"/>
          <c:tx>
            <c:strRef>
              <c:f>Sheet1!$A$7</c:f>
              <c:strCache>
                <c:ptCount val="1"/>
                <c:pt idx="0">
                  <c:v>Unsure</c:v>
                </c:pt>
              </c:strCache>
            </c:strRef>
          </c:tx>
          <c:spPr>
            <a:solidFill>
              <a:srgbClr val="00206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118E-4072-A198-7018A8528EB8}"/>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0-118E-4072-A198-7018A8528E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Sheet1!$B$7:$K$7</c:f>
              <c:numCache>
                <c:formatCode>0%</c:formatCode>
                <c:ptCount val="10"/>
                <c:pt idx="0">
                  <c:v>2.375296912114E-2</c:v>
                </c:pt>
                <c:pt idx="1">
                  <c:v>3.2520325203250003E-2</c:v>
                </c:pt>
                <c:pt idx="2">
                  <c:v>2.013422818792E-2</c:v>
                </c:pt>
                <c:pt idx="3">
                  <c:v>1.538461538462E-2</c:v>
                </c:pt>
                <c:pt idx="4">
                  <c:v>5.882352941176E-2</c:v>
                </c:pt>
                <c:pt idx="5">
                  <c:v>2.0304568527920001E-2</c:v>
                </c:pt>
                <c:pt idx="6">
                  <c:v>2.1052631578950001E-2</c:v>
                </c:pt>
                <c:pt idx="7">
                  <c:v>4.878048780488E-2</c:v>
                </c:pt>
                <c:pt idx="8">
                  <c:v>2.4024024024019999E-2</c:v>
                </c:pt>
                <c:pt idx="9">
                  <c:v>2.2727272727270001E-2</c:v>
                </c:pt>
              </c:numCache>
            </c:numRef>
          </c:val>
          <c:extLst>
            <c:ext xmlns:c16="http://schemas.microsoft.com/office/drawing/2014/chart" uri="{C3380CC4-5D6E-409C-BE32-E72D297353CC}">
              <c16:uniqueId val="{00000000-7DFF-4B73-B00D-90453751C3D4}"/>
            </c:ext>
          </c:extLst>
        </c:ser>
        <c:ser>
          <c:idx val="4"/>
          <c:order val="1"/>
          <c:tx>
            <c:strRef>
              <c:f>Sheet1!$A$6</c:f>
              <c:strCache>
                <c:ptCount val="1"/>
                <c:pt idx="0">
                  <c:v>Inadequate</c:v>
                </c:pt>
              </c:strCache>
            </c:strRef>
          </c:tx>
          <c:spPr>
            <a:solidFill>
              <a:srgbClr val="196B24"/>
            </a:solidFill>
            <a:ln>
              <a:noFill/>
            </a:ln>
            <a:effectLst/>
          </c:spPr>
          <c:invertIfNegative val="0"/>
          <c:dLbls>
            <c:delete val="1"/>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Sheet1!$B$6:$K$6</c:f>
              <c:numCache>
                <c:formatCode>0%</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DDF2-4F18-8F32-50EC20C5F035}"/>
            </c:ext>
          </c:extLst>
        </c:ser>
        <c:ser>
          <c:idx val="3"/>
          <c:order val="2"/>
          <c:tx>
            <c:strRef>
              <c:f>Sheet1!$A$5</c:f>
              <c:strCache>
                <c:ptCount val="1"/>
                <c:pt idx="0">
                  <c:v>Somewhat inadequate</c:v>
                </c:pt>
              </c:strCache>
            </c:strRef>
          </c:tx>
          <c:spPr>
            <a:solidFill>
              <a:srgbClr val="C2F1C8"/>
            </a:solidFill>
            <a:ln>
              <a:noFill/>
            </a:ln>
            <a:effectLst/>
          </c:spPr>
          <c:invertIfNegative val="0"/>
          <c:dLbls>
            <c:delete val="1"/>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Sheet1!$B$5:$K$5</c:f>
              <c:numCache>
                <c:formatCode>0%</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4-620C-427B-8586-7D23E2F3C886}"/>
            </c:ext>
          </c:extLst>
        </c:ser>
        <c:ser>
          <c:idx val="2"/>
          <c:order val="3"/>
          <c:tx>
            <c:strRef>
              <c:f>Sheet1!$A$4</c:f>
              <c:strCache>
                <c:ptCount val="1"/>
                <c:pt idx="0">
                  <c:v>Proportionate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Sheet1!$B$4:$K$4</c:f>
              <c:numCache>
                <c:formatCode>0%</c:formatCode>
                <c:ptCount val="10"/>
                <c:pt idx="0">
                  <c:v>0.39667458432300001</c:v>
                </c:pt>
                <c:pt idx="1">
                  <c:v>0.48780487804880002</c:v>
                </c:pt>
                <c:pt idx="2">
                  <c:v>0.35906040268459999</c:v>
                </c:pt>
                <c:pt idx="3">
                  <c:v>0.52307692307690001</c:v>
                </c:pt>
                <c:pt idx="4">
                  <c:v>0.4117647058824</c:v>
                </c:pt>
                <c:pt idx="5">
                  <c:v>0.34010152284259998</c:v>
                </c:pt>
                <c:pt idx="6">
                  <c:v>0.36842105263160002</c:v>
                </c:pt>
                <c:pt idx="7">
                  <c:v>0.46341463414630002</c:v>
                </c:pt>
                <c:pt idx="8">
                  <c:v>0.37837837837839999</c:v>
                </c:pt>
                <c:pt idx="9">
                  <c:v>0.46590909090909999</c:v>
                </c:pt>
              </c:numCache>
            </c:numRef>
          </c:val>
          <c:extLst>
            <c:ext xmlns:c16="http://schemas.microsoft.com/office/drawing/2014/chart" uri="{C3380CC4-5D6E-409C-BE32-E72D297353CC}">
              <c16:uniqueId val="{00000003-620C-427B-8586-7D23E2F3C886}"/>
            </c:ext>
          </c:extLst>
        </c:ser>
        <c:ser>
          <c:idx val="1"/>
          <c:order val="4"/>
          <c:tx>
            <c:strRef>
              <c:f>Sheet1!$A$3</c:f>
              <c:strCache>
                <c:ptCount val="1"/>
                <c:pt idx="0">
                  <c:v>Somewhat excessive</c:v>
                </c:pt>
              </c:strCache>
            </c:strRef>
          </c:tx>
          <c:spPr>
            <a:solidFill>
              <a:srgbClr val="FBE3D6"/>
            </a:solidFill>
            <a:ln>
              <a:noFill/>
            </a:ln>
            <a:effectLst/>
          </c:spPr>
          <c:invertIfNegative val="0"/>
          <c:dLbls>
            <c:dLbl>
              <c:idx val="3"/>
              <c:layout>
                <c:manualLayout>
                  <c:x val="-1.076545888107629E-3"/>
                  <c:y val="-1.14896617923058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93-4D79-AB95-0E1DAC4970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Sheet1!$B$3:$K$3</c:f>
              <c:numCache>
                <c:formatCode>0%</c:formatCode>
                <c:ptCount val="10"/>
                <c:pt idx="0">
                  <c:v>0.35154394299289998</c:v>
                </c:pt>
                <c:pt idx="1">
                  <c:v>0.31707317073169999</c:v>
                </c:pt>
                <c:pt idx="2">
                  <c:v>0.36577181208050003</c:v>
                </c:pt>
                <c:pt idx="3">
                  <c:v>0.3692307692308</c:v>
                </c:pt>
                <c:pt idx="4">
                  <c:v>0.17647058823530001</c:v>
                </c:pt>
                <c:pt idx="5">
                  <c:v>0.41624365482230002</c:v>
                </c:pt>
                <c:pt idx="6">
                  <c:v>0.27368421052629999</c:v>
                </c:pt>
                <c:pt idx="7">
                  <c:v>0.29268292682930003</c:v>
                </c:pt>
                <c:pt idx="8">
                  <c:v>0.34834834834829997</c:v>
                </c:pt>
                <c:pt idx="9">
                  <c:v>0.36363636363640001</c:v>
                </c:pt>
              </c:numCache>
            </c:numRef>
          </c:val>
          <c:extLst>
            <c:ext xmlns:c16="http://schemas.microsoft.com/office/drawing/2014/chart" uri="{C3380CC4-5D6E-409C-BE32-E72D297353CC}">
              <c16:uniqueId val="{00000002-620C-427B-8586-7D23E2F3C886}"/>
            </c:ext>
          </c:extLst>
        </c:ser>
        <c:ser>
          <c:idx val="0"/>
          <c:order val="5"/>
          <c:tx>
            <c:strRef>
              <c:f>Sheet1!$A$2</c:f>
              <c:strCache>
                <c:ptCount val="1"/>
                <c:pt idx="0">
                  <c:v>Excessive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Sheet1!$B$2:$K$2</c:f>
              <c:numCache>
                <c:formatCode>0%</c:formatCode>
                <c:ptCount val="10"/>
                <c:pt idx="0">
                  <c:v>0.22565320665079999</c:v>
                </c:pt>
                <c:pt idx="1">
                  <c:v>0.16260162601629999</c:v>
                </c:pt>
                <c:pt idx="2">
                  <c:v>0.25167785234899998</c:v>
                </c:pt>
                <c:pt idx="3">
                  <c:v>9.2307692307689995E-2</c:v>
                </c:pt>
                <c:pt idx="4">
                  <c:v>0.35294117647060003</c:v>
                </c:pt>
                <c:pt idx="5">
                  <c:v>0.2233502538071</c:v>
                </c:pt>
                <c:pt idx="6">
                  <c:v>0.32631578947369999</c:v>
                </c:pt>
                <c:pt idx="7">
                  <c:v>0.19512195121949999</c:v>
                </c:pt>
                <c:pt idx="8">
                  <c:v>0.24624624624620001</c:v>
                </c:pt>
                <c:pt idx="9">
                  <c:v>0.14772727272729999</c:v>
                </c:pt>
              </c:numCache>
            </c:numRef>
          </c:val>
          <c:extLst>
            <c:ext xmlns:c16="http://schemas.microsoft.com/office/drawing/2014/chart" uri="{C3380CC4-5D6E-409C-BE32-E72D297353CC}">
              <c16:uniqueId val="{00000001-620C-427B-8586-7D23E2F3C886}"/>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0"/>
          <c:y val="0.80835369614739483"/>
          <c:w val="0.98704084576157525"/>
          <c:h val="0.174412114107805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Thinking about the next two years, do you plan on continuing to carry out legally aided work?</a:t>
            </a:r>
            <a:endParaRPr lang="en-US" sz="14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2.8940813332364451E-2"/>
          <c:y val="0.22514734384183394"/>
          <c:w val="0.94026363239737731"/>
          <c:h val="0.56451926424962406"/>
        </c:manualLayout>
      </c:layout>
      <c:barChart>
        <c:barDir val="col"/>
        <c:grouping val="stacked"/>
        <c:varyColors val="0"/>
        <c:ser>
          <c:idx val="0"/>
          <c:order val="0"/>
          <c:tx>
            <c:strRef>
              <c:f>Sheet1!$B$1</c:f>
              <c:strCache>
                <c:ptCount val="1"/>
                <c:pt idx="0">
                  <c:v>Unsure</c:v>
                </c:pt>
              </c:strCache>
            </c:strRef>
          </c:tx>
          <c:spPr>
            <a:solidFill>
              <a:srgbClr val="C7C4C4"/>
            </a:solidFill>
            <a:ln w="19050">
              <a:solidFill>
                <a:schemeClr val="lt1"/>
              </a:solidFill>
            </a:ln>
            <a:effectLst/>
          </c:spPr>
          <c:invertIfNegative val="0"/>
          <c:dPt>
            <c:idx val="1"/>
            <c:invertIfNegative val="0"/>
            <c:bubble3D val="0"/>
            <c:spPr>
              <a:solidFill>
                <a:srgbClr val="C7C4C4"/>
              </a:solidFill>
              <a:ln w="19050">
                <a:solidFill>
                  <a:schemeClr val="lt1"/>
                </a:solidFill>
              </a:ln>
              <a:effectLst/>
            </c:spPr>
            <c:extLst>
              <c:ext xmlns:c16="http://schemas.microsoft.com/office/drawing/2014/chart" uri="{C3380CC4-5D6E-409C-BE32-E72D297353CC}">
                <c16:uniqueId val="{00000003-F78D-47B8-8BB9-D159E08593E9}"/>
              </c:ext>
            </c:extLst>
          </c:dPt>
          <c:dPt>
            <c:idx val="2"/>
            <c:invertIfNegative val="0"/>
            <c:bubble3D val="0"/>
            <c:spPr>
              <a:solidFill>
                <a:srgbClr val="C7C4C4"/>
              </a:solidFill>
              <a:ln w="19050">
                <a:solidFill>
                  <a:schemeClr val="lt1"/>
                </a:solidFill>
              </a:ln>
              <a:effectLst/>
            </c:spPr>
            <c:extLst>
              <c:ext xmlns:c16="http://schemas.microsoft.com/office/drawing/2014/chart" uri="{C3380CC4-5D6E-409C-BE32-E72D297353CC}">
                <c16:uniqueId val="{00000005-F78D-47B8-8BB9-D159E08593E9}"/>
              </c:ext>
            </c:extLst>
          </c:dPt>
          <c:dPt>
            <c:idx val="3"/>
            <c:invertIfNegative val="0"/>
            <c:bubble3D val="0"/>
            <c:spPr>
              <a:solidFill>
                <a:srgbClr val="C7C4C4"/>
              </a:solidFill>
              <a:ln w="19050">
                <a:solidFill>
                  <a:schemeClr val="lt1"/>
                </a:solidFill>
              </a:ln>
              <a:effectLst/>
            </c:spPr>
            <c:extLst>
              <c:ext xmlns:c16="http://schemas.microsoft.com/office/drawing/2014/chart" uri="{C3380CC4-5D6E-409C-BE32-E72D297353CC}">
                <c16:uniqueId val="{00000005-CD8E-4DF0-8E44-B7B72A66B86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Criminal Legal Aid</c:v>
                </c:pt>
                <c:pt idx="2">
                  <c:v>Civil Legal Aid</c:v>
                </c:pt>
                <c:pt idx="3">
                  <c:v>Children's Legal Aid</c:v>
                </c:pt>
              </c:strCache>
            </c:strRef>
          </c:cat>
          <c:val>
            <c:numRef>
              <c:f>Sheet1!$B$2:$B$5</c:f>
              <c:numCache>
                <c:formatCode>0%</c:formatCode>
                <c:ptCount val="4"/>
                <c:pt idx="0">
                  <c:v>0.21</c:v>
                </c:pt>
                <c:pt idx="1">
                  <c:v>0.12</c:v>
                </c:pt>
                <c:pt idx="2">
                  <c:v>0.24</c:v>
                </c:pt>
                <c:pt idx="3">
                  <c:v>0.18</c:v>
                </c:pt>
              </c:numCache>
            </c:numRef>
          </c:val>
          <c:extLst>
            <c:ext xmlns:c16="http://schemas.microsoft.com/office/drawing/2014/chart" uri="{C3380CC4-5D6E-409C-BE32-E72D297353CC}">
              <c16:uniqueId val="{00000004-F78D-47B8-8BB9-D159E08593E9}"/>
            </c:ext>
          </c:extLst>
        </c:ser>
        <c:ser>
          <c:idx val="1"/>
          <c:order val="1"/>
          <c:tx>
            <c:strRef>
              <c:f>Sheet1!$C$1</c:f>
              <c:strCache>
                <c:ptCount val="1"/>
                <c:pt idx="0">
                  <c:v>No</c:v>
                </c:pt>
              </c:strCache>
            </c:strRef>
          </c:tx>
          <c:spPr>
            <a:solidFill>
              <a:srgbClr val="C0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Criminal Legal Aid</c:v>
                </c:pt>
                <c:pt idx="2">
                  <c:v>Civil Legal Aid</c:v>
                </c:pt>
                <c:pt idx="3">
                  <c:v>Children's Legal Aid</c:v>
                </c:pt>
              </c:strCache>
            </c:strRef>
          </c:cat>
          <c:val>
            <c:numRef>
              <c:f>Sheet1!$C$2:$C$5</c:f>
              <c:numCache>
                <c:formatCode>0%</c:formatCode>
                <c:ptCount val="4"/>
                <c:pt idx="0">
                  <c:v>0.2</c:v>
                </c:pt>
                <c:pt idx="1">
                  <c:v>0.2</c:v>
                </c:pt>
                <c:pt idx="2">
                  <c:v>0.2</c:v>
                </c:pt>
                <c:pt idx="3">
                  <c:v>0.15</c:v>
                </c:pt>
              </c:numCache>
            </c:numRef>
          </c:val>
          <c:extLst>
            <c:ext xmlns:c16="http://schemas.microsoft.com/office/drawing/2014/chart" uri="{C3380CC4-5D6E-409C-BE32-E72D297353CC}">
              <c16:uniqueId val="{00000006-BD66-4D31-873A-9206FF1BE6AF}"/>
            </c:ext>
          </c:extLst>
        </c:ser>
        <c:ser>
          <c:idx val="2"/>
          <c:order val="2"/>
          <c:tx>
            <c:strRef>
              <c:f>Sheet1!$D$1</c:f>
              <c:strCache>
                <c:ptCount val="1"/>
                <c:pt idx="0">
                  <c:v>Yes</c:v>
                </c:pt>
              </c:strCache>
            </c:strRef>
          </c:tx>
          <c:spPr>
            <a:solidFill>
              <a:srgbClr val="00B050"/>
            </a:solidFill>
            <a:ln w="19050">
              <a:solidFill>
                <a:schemeClr val="lt1"/>
              </a:solidFill>
            </a:ln>
            <a:effectLst/>
          </c:spPr>
          <c:invertIfNegative val="0"/>
          <c:dPt>
            <c:idx val="0"/>
            <c:invertIfNegative val="0"/>
            <c:bubble3D val="0"/>
            <c:spPr>
              <a:solidFill>
                <a:srgbClr val="196B24"/>
              </a:solidFill>
              <a:ln w="19050">
                <a:solidFill>
                  <a:schemeClr val="lt1"/>
                </a:solidFill>
              </a:ln>
              <a:effectLst/>
            </c:spPr>
            <c:extLst>
              <c:ext xmlns:c16="http://schemas.microsoft.com/office/drawing/2014/chart" uri="{C3380CC4-5D6E-409C-BE32-E72D297353CC}">
                <c16:uniqueId val="{00000006-53BB-488D-A91C-C6129D23D58D}"/>
              </c:ext>
            </c:extLst>
          </c:dPt>
          <c:dPt>
            <c:idx val="1"/>
            <c:invertIfNegative val="0"/>
            <c:bubble3D val="0"/>
            <c:spPr>
              <a:solidFill>
                <a:srgbClr val="196B24"/>
              </a:solidFill>
              <a:ln w="19050">
                <a:solidFill>
                  <a:schemeClr val="lt1"/>
                </a:solidFill>
              </a:ln>
              <a:effectLst/>
            </c:spPr>
            <c:extLst>
              <c:ext xmlns:c16="http://schemas.microsoft.com/office/drawing/2014/chart" uri="{C3380CC4-5D6E-409C-BE32-E72D297353CC}">
                <c16:uniqueId val="{00000007-53BB-488D-A91C-C6129D23D58D}"/>
              </c:ext>
            </c:extLst>
          </c:dPt>
          <c:dPt>
            <c:idx val="2"/>
            <c:invertIfNegative val="0"/>
            <c:bubble3D val="0"/>
            <c:spPr>
              <a:solidFill>
                <a:srgbClr val="196B24"/>
              </a:solidFill>
              <a:ln w="19050">
                <a:solidFill>
                  <a:schemeClr val="lt1"/>
                </a:solidFill>
              </a:ln>
              <a:effectLst/>
            </c:spPr>
            <c:extLst>
              <c:ext xmlns:c16="http://schemas.microsoft.com/office/drawing/2014/chart" uri="{C3380CC4-5D6E-409C-BE32-E72D297353CC}">
                <c16:uniqueId val="{00000008-53BB-488D-A91C-C6129D23D58D}"/>
              </c:ext>
            </c:extLst>
          </c:dPt>
          <c:dPt>
            <c:idx val="3"/>
            <c:invertIfNegative val="0"/>
            <c:bubble3D val="0"/>
            <c:spPr>
              <a:solidFill>
                <a:srgbClr val="196B24"/>
              </a:solidFill>
              <a:ln w="19050">
                <a:solidFill>
                  <a:schemeClr val="lt1"/>
                </a:solidFill>
              </a:ln>
              <a:effectLst/>
            </c:spPr>
            <c:extLst>
              <c:ext xmlns:c16="http://schemas.microsoft.com/office/drawing/2014/chart" uri="{C3380CC4-5D6E-409C-BE32-E72D297353CC}">
                <c16:uniqueId val="{00000009-53BB-488D-A91C-C6129D23D58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Criminal Legal Aid</c:v>
                </c:pt>
                <c:pt idx="2">
                  <c:v>Civil Legal Aid</c:v>
                </c:pt>
                <c:pt idx="3">
                  <c:v>Children's Legal Aid</c:v>
                </c:pt>
              </c:strCache>
            </c:strRef>
          </c:cat>
          <c:val>
            <c:numRef>
              <c:f>Sheet1!$D$2:$D$5</c:f>
              <c:numCache>
                <c:formatCode>0%</c:formatCode>
                <c:ptCount val="4"/>
                <c:pt idx="0">
                  <c:v>0.6</c:v>
                </c:pt>
                <c:pt idx="1">
                  <c:v>0.68</c:v>
                </c:pt>
                <c:pt idx="2">
                  <c:v>0.56000000000000005</c:v>
                </c:pt>
                <c:pt idx="3">
                  <c:v>0.67</c:v>
                </c:pt>
              </c:numCache>
            </c:numRef>
          </c:val>
          <c:extLst>
            <c:ext xmlns:c16="http://schemas.microsoft.com/office/drawing/2014/chart" uri="{C3380CC4-5D6E-409C-BE32-E72D297353CC}">
              <c16:uniqueId val="{00000007-BD66-4D31-873A-9206FF1BE6AF}"/>
            </c:ext>
          </c:extLst>
        </c:ser>
        <c:dLbls>
          <c:dLblPos val="ctr"/>
          <c:showLegendKey val="0"/>
          <c:showVal val="1"/>
          <c:showCatName val="0"/>
          <c:showSerName val="0"/>
          <c:showPercent val="0"/>
          <c:showBubbleSize val="0"/>
        </c:dLbls>
        <c:gapWidth val="100"/>
        <c:overlap val="100"/>
        <c:axId val="1837580975"/>
        <c:axId val="1837582415"/>
      </c:barChart>
      <c:catAx>
        <c:axId val="18375809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37582415"/>
        <c:crosses val="autoZero"/>
        <c:auto val="1"/>
        <c:lblAlgn val="ctr"/>
        <c:lblOffset val="100"/>
        <c:noMultiLvlLbl val="0"/>
      </c:catAx>
      <c:valAx>
        <c:axId val="1837582415"/>
        <c:scaling>
          <c:orientation val="minMax"/>
        </c:scaling>
        <c:delete val="1"/>
        <c:axPos val="l"/>
        <c:numFmt formatCode="0%" sourceLinked="1"/>
        <c:majorTickMark val="out"/>
        <c:minorTickMark val="none"/>
        <c:tickLblPos val="nextTo"/>
        <c:crossAx val="1837580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Is your practice unit registered for: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2.7806509752075041E-2"/>
          <c:y val="9.3891698508485458E-2"/>
          <c:w val="0.9490213987878624"/>
          <c:h val="0.62403262043747498"/>
        </c:manualLayout>
      </c:layout>
      <c:barChart>
        <c:barDir val="col"/>
        <c:grouping val="clustered"/>
        <c:varyColors val="0"/>
        <c:ser>
          <c:idx val="0"/>
          <c:order val="0"/>
          <c:tx>
            <c:strRef>
              <c:f>Sheet1!$B$1</c:f>
              <c:strCache>
                <c:ptCount val="1"/>
                <c:pt idx="0">
                  <c:v>Total</c:v>
                </c:pt>
              </c:strCache>
            </c:strRef>
          </c:tx>
          <c:spPr>
            <a:solidFill>
              <a:srgbClr val="00206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Children's Legal Aid</c:v>
                </c:pt>
                <c:pt idx="1">
                  <c:v>Civil Legal Aid</c:v>
                </c:pt>
                <c:pt idx="2">
                  <c:v>Criminal Legal Aid</c:v>
                </c:pt>
                <c:pt idx="3">
                  <c:v>None of these</c:v>
                </c:pt>
              </c:strCache>
            </c:strRef>
          </c:cat>
          <c:val>
            <c:numRef>
              <c:f>Sheet1!$B$2:$B$5</c:f>
              <c:numCache>
                <c:formatCode>0%</c:formatCode>
                <c:ptCount val="4"/>
                <c:pt idx="0">
                  <c:v>0.15676959619950001</c:v>
                </c:pt>
                <c:pt idx="1">
                  <c:v>0.39667458432300001</c:v>
                </c:pt>
                <c:pt idx="2">
                  <c:v>0.19239904988119999</c:v>
                </c:pt>
                <c:pt idx="3">
                  <c:v>0.54394299287409997</c:v>
                </c:pt>
              </c:numCache>
            </c:numRef>
          </c:val>
          <c:extLst>
            <c:ext xmlns:c16="http://schemas.microsoft.com/office/drawing/2014/chart" uri="{C3380CC4-5D6E-409C-BE32-E72D297353CC}">
              <c16:uniqueId val="{00000000-CB5E-4EE0-88E7-813170F393A5}"/>
            </c:ext>
          </c:extLst>
        </c:ser>
        <c:ser>
          <c:idx val="1"/>
          <c:order val="1"/>
          <c:tx>
            <c:strRef>
              <c:f>Sheet1!$C$1</c:f>
              <c:strCache>
                <c:ptCount val="1"/>
                <c:pt idx="0">
                  <c:v>Solicitor (not partners or business owners)</c:v>
                </c:pt>
              </c:strCache>
            </c:strRef>
          </c:tx>
          <c:spPr>
            <a:solidFill>
              <a:srgbClr val="FDBCB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Children's Legal Aid</c:v>
                </c:pt>
                <c:pt idx="1">
                  <c:v>Civil Legal Aid</c:v>
                </c:pt>
                <c:pt idx="2">
                  <c:v>Criminal Legal Aid</c:v>
                </c:pt>
                <c:pt idx="3">
                  <c:v>None of these</c:v>
                </c:pt>
              </c:strCache>
            </c:strRef>
          </c:cat>
          <c:val>
            <c:numRef>
              <c:f>Sheet1!$C$2:$C$5</c:f>
              <c:numCache>
                <c:formatCode>0%</c:formatCode>
                <c:ptCount val="4"/>
                <c:pt idx="0">
                  <c:v>8.1300813008129996E-2</c:v>
                </c:pt>
                <c:pt idx="1">
                  <c:v>0.33333333333330001</c:v>
                </c:pt>
                <c:pt idx="2">
                  <c:v>0.1788617886179</c:v>
                </c:pt>
                <c:pt idx="3">
                  <c:v>0.59349593495940001</c:v>
                </c:pt>
              </c:numCache>
            </c:numRef>
          </c:val>
          <c:extLst>
            <c:ext xmlns:c16="http://schemas.microsoft.com/office/drawing/2014/chart" uri="{C3380CC4-5D6E-409C-BE32-E72D297353CC}">
              <c16:uniqueId val="{00000001-CB5E-4EE0-88E7-813170F393A5}"/>
            </c:ext>
          </c:extLst>
        </c:ser>
        <c:ser>
          <c:idx val="2"/>
          <c:order val="2"/>
          <c:tx>
            <c:strRef>
              <c:f>Sheet1!$D$1</c:f>
              <c:strCache>
                <c:ptCount val="1"/>
                <c:pt idx="0">
                  <c:v>Partners &amp; Business Owners</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Children's Legal Aid</c:v>
                </c:pt>
                <c:pt idx="1">
                  <c:v>Civil Legal Aid</c:v>
                </c:pt>
                <c:pt idx="2">
                  <c:v>Criminal Legal Aid</c:v>
                </c:pt>
                <c:pt idx="3">
                  <c:v>None of these</c:v>
                </c:pt>
              </c:strCache>
            </c:strRef>
          </c:cat>
          <c:val>
            <c:numRef>
              <c:f>Sheet1!$D$2:$D$5</c:f>
              <c:numCache>
                <c:formatCode>0%</c:formatCode>
                <c:ptCount val="4"/>
                <c:pt idx="0">
                  <c:v>0.18791946308720001</c:v>
                </c:pt>
                <c:pt idx="1">
                  <c:v>0.42281879194630001</c:v>
                </c:pt>
                <c:pt idx="2">
                  <c:v>0.1979865771812</c:v>
                </c:pt>
                <c:pt idx="3">
                  <c:v>0.52348993288589996</c:v>
                </c:pt>
              </c:numCache>
            </c:numRef>
          </c:val>
          <c:extLst>
            <c:ext xmlns:c16="http://schemas.microsoft.com/office/drawing/2014/chart" uri="{C3380CC4-5D6E-409C-BE32-E72D297353CC}">
              <c16:uniqueId val="{00000002-CB5E-4EE0-88E7-813170F393A5}"/>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layout>
        <c:manualLayout>
          <c:xMode val="edge"/>
          <c:yMode val="edge"/>
          <c:x val="0"/>
          <c:y val="0.83850385322974252"/>
          <c:w val="0.99409567811301081"/>
          <c:h val="0.1614961467702576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3412732258428"/>
          <c:y val="0.28188979814642201"/>
          <c:w val="0.95782919677600131"/>
          <c:h val="0.36151227856403612"/>
        </c:manualLayout>
      </c:layout>
      <c:barChart>
        <c:barDir val="col"/>
        <c:grouping val="clustered"/>
        <c:varyColors val="0"/>
        <c:ser>
          <c:idx val="0"/>
          <c:order val="0"/>
          <c:tx>
            <c:strRef>
              <c:f>Sheet1!$B$1</c:f>
              <c:strCache>
                <c:ptCount val="1"/>
                <c:pt idx="0">
                  <c:v>Total </c:v>
                </c:pt>
              </c:strCache>
            </c:strRef>
          </c:tx>
          <c:spPr>
            <a:solidFill>
              <a:srgbClr val="C7C4C4"/>
            </a:solidFill>
            <a:ln>
              <a:noFill/>
            </a:ln>
            <a:effectLst/>
          </c:spPr>
          <c:invertIfNegative val="0"/>
          <c:dPt>
            <c:idx val="0"/>
            <c:invertIfNegative val="0"/>
            <c:bubble3D val="0"/>
            <c:spPr>
              <a:solidFill>
                <a:srgbClr val="FFCD00"/>
              </a:solidFill>
              <a:ln>
                <a:noFill/>
              </a:ln>
              <a:effectLst/>
            </c:spPr>
            <c:extLst>
              <c:ext xmlns:c16="http://schemas.microsoft.com/office/drawing/2014/chart" uri="{C3380CC4-5D6E-409C-BE32-E72D297353CC}">
                <c16:uniqueId val="{00000004-9F37-4539-85B5-86482C184704}"/>
              </c:ext>
            </c:extLst>
          </c:dPt>
          <c:dPt>
            <c:idx val="1"/>
            <c:invertIfNegative val="0"/>
            <c:bubble3D val="0"/>
            <c:spPr>
              <a:solidFill>
                <a:srgbClr val="FDBCB4"/>
              </a:solidFill>
              <a:ln>
                <a:noFill/>
              </a:ln>
              <a:effectLst/>
            </c:spPr>
            <c:extLst>
              <c:ext xmlns:c16="http://schemas.microsoft.com/office/drawing/2014/chart" uri="{C3380CC4-5D6E-409C-BE32-E72D297353CC}">
                <c16:uniqueId val="{00000005-9F37-4539-85B5-86482C184704}"/>
              </c:ext>
            </c:extLst>
          </c:dPt>
          <c:dPt>
            <c:idx val="2"/>
            <c:invertIfNegative val="0"/>
            <c:bubble3D val="0"/>
            <c:spPr>
              <a:solidFill>
                <a:srgbClr val="FDBCB4"/>
              </a:solidFill>
              <a:ln>
                <a:noFill/>
              </a:ln>
              <a:effectLst/>
            </c:spPr>
            <c:extLst>
              <c:ext xmlns:c16="http://schemas.microsoft.com/office/drawing/2014/chart" uri="{C3380CC4-5D6E-409C-BE32-E72D297353CC}">
                <c16:uniqueId val="{00000003-9F37-4539-85B5-86482C184704}"/>
              </c:ext>
            </c:extLst>
          </c:dPt>
          <c:dPt>
            <c:idx val="3"/>
            <c:invertIfNegative val="0"/>
            <c:bubble3D val="0"/>
            <c:spPr>
              <a:solidFill>
                <a:srgbClr val="FDBCB4"/>
              </a:solidFill>
              <a:ln>
                <a:noFill/>
              </a:ln>
              <a:effectLst/>
            </c:spPr>
            <c:extLst>
              <c:ext xmlns:c16="http://schemas.microsoft.com/office/drawing/2014/chart" uri="{C3380CC4-5D6E-409C-BE32-E72D297353CC}">
                <c16:uniqueId val="{00000002-9F37-4539-85B5-86482C184704}"/>
              </c:ext>
            </c:extLst>
          </c:dPt>
          <c:dPt>
            <c:idx val="4"/>
            <c:invertIfNegative val="0"/>
            <c:bubble3D val="0"/>
            <c:spPr>
              <a:solidFill>
                <a:srgbClr val="FFCD00"/>
              </a:solidFill>
              <a:ln>
                <a:noFill/>
              </a:ln>
              <a:effectLst/>
            </c:spPr>
            <c:extLst>
              <c:ext xmlns:c16="http://schemas.microsoft.com/office/drawing/2014/chart" uri="{C3380CC4-5D6E-409C-BE32-E72D297353CC}">
                <c16:uniqueId val="{00000001-9F37-4539-85B5-86482C184704}"/>
              </c:ext>
            </c:extLst>
          </c:dPt>
          <c:dPt>
            <c:idx val="5"/>
            <c:invertIfNegative val="0"/>
            <c:bubble3D val="0"/>
            <c:spPr>
              <a:solidFill>
                <a:srgbClr val="FFCD00"/>
              </a:solidFill>
              <a:ln>
                <a:noFill/>
              </a:ln>
              <a:effectLst/>
            </c:spPr>
            <c:extLst>
              <c:ext xmlns:c16="http://schemas.microsoft.com/office/drawing/2014/chart" uri="{C3380CC4-5D6E-409C-BE32-E72D297353CC}">
                <c16:uniqueId val="{00000000-9F37-4539-85B5-86482C1847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Legal Director or Consultant</c:v>
                </c:pt>
                <c:pt idx="2">
                  <c:v>Solicitor or Senior Solicitor</c:v>
                </c:pt>
                <c:pt idx="3">
                  <c:v>Associate or Senior Associate</c:v>
                </c:pt>
                <c:pt idx="4">
                  <c:v>Sole owner/practitioner</c:v>
                </c:pt>
                <c:pt idx="5">
                  <c:v>Partner</c:v>
                </c:pt>
              </c:strCache>
            </c:strRef>
          </c:cat>
          <c:val>
            <c:numRef>
              <c:f>Sheet1!$B$2:$B$7</c:f>
              <c:numCache>
                <c:formatCode>0%</c:formatCode>
                <c:ptCount val="6"/>
                <c:pt idx="0">
                  <c:v>0.01</c:v>
                </c:pt>
                <c:pt idx="1">
                  <c:v>0.04</c:v>
                </c:pt>
                <c:pt idx="2">
                  <c:v>0.1</c:v>
                </c:pt>
                <c:pt idx="3">
                  <c:v>0.15</c:v>
                </c:pt>
                <c:pt idx="4">
                  <c:v>0.23</c:v>
                </c:pt>
                <c:pt idx="5">
                  <c:v>0.47</c:v>
                </c:pt>
              </c:numCache>
            </c:numRef>
          </c:val>
          <c:extLst>
            <c:ext xmlns:c16="http://schemas.microsoft.com/office/drawing/2014/chart" uri="{C3380CC4-5D6E-409C-BE32-E72D297353CC}">
              <c16:uniqueId val="{00000000-48E5-4006-8F0E-442A8FE7388E}"/>
            </c:ext>
          </c:extLst>
        </c:ser>
        <c:dLbls>
          <c:dLblPos val="outEnd"/>
          <c:showLegendKey val="0"/>
          <c:showVal val="1"/>
          <c:showCatName val="0"/>
          <c:showSerName val="0"/>
          <c:showPercent val="0"/>
          <c:showBubbleSize val="0"/>
        </c:dLbls>
        <c:gapWidth val="182"/>
        <c:axId val="1602488671"/>
        <c:axId val="1602486751"/>
      </c:barChart>
      <c:catAx>
        <c:axId val="160248867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2486751"/>
        <c:crosses val="autoZero"/>
        <c:auto val="1"/>
        <c:lblAlgn val="ctr"/>
        <c:lblOffset val="100"/>
        <c:noMultiLvlLbl val="0"/>
      </c:catAx>
      <c:valAx>
        <c:axId val="1602486751"/>
        <c:scaling>
          <c:orientation val="minMax"/>
        </c:scaling>
        <c:delete val="1"/>
        <c:axPos val="r"/>
        <c:numFmt formatCode="0%" sourceLinked="1"/>
        <c:majorTickMark val="none"/>
        <c:minorTickMark val="none"/>
        <c:tickLblPos val="nextTo"/>
        <c:crossAx val="1602488671"/>
        <c:crosses val="autoZero"/>
        <c:crossBetween val="between"/>
      </c:valAx>
      <c:spPr>
        <a:solidFill>
          <a:srgbClr val="FFFFFF"/>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How has this changed when compared to 2023</a:t>
            </a:r>
          </a:p>
        </c:rich>
      </c:tx>
      <c:layout>
        <c:manualLayout>
          <c:xMode val="edge"/>
          <c:yMode val="edge"/>
          <c:x val="0.13769872486782167"/>
          <c:y val="0.1414899898617408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0258671937390129E-2"/>
          <c:y val="0.42299882588824761"/>
          <c:w val="0.93789932329342685"/>
          <c:h val="0.43845383102925434"/>
        </c:manualLayout>
      </c:layout>
      <c:barChart>
        <c:barDir val="col"/>
        <c:grouping val="percentStacked"/>
        <c:varyColors val="0"/>
        <c:ser>
          <c:idx val="0"/>
          <c:order val="0"/>
          <c:tx>
            <c:strRef>
              <c:f>Sheet1!$A$2</c:f>
              <c:strCache>
                <c:ptCount val="1"/>
                <c:pt idx="0">
                  <c:v>Decreased significantly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partners or business owners)</c:v>
                </c:pt>
                <c:pt idx="2">
                  <c:v>Partners &amp; Business Owners</c:v>
                </c:pt>
                <c:pt idx="3">
                  <c:v>10 solicitors or fewer</c:v>
                </c:pt>
                <c:pt idx="4">
                  <c:v>11 solicitors or more</c:v>
                </c:pt>
              </c:strCache>
            </c:strRef>
          </c:cat>
          <c:val>
            <c:numRef>
              <c:f>Sheet1!$B$2:$F$2</c:f>
              <c:numCache>
                <c:formatCode>0%</c:formatCode>
                <c:ptCount val="5"/>
                <c:pt idx="0">
                  <c:v>7.3170731707319997E-2</c:v>
                </c:pt>
                <c:pt idx="1">
                  <c:v>0.13636363636359999</c:v>
                </c:pt>
                <c:pt idx="2">
                  <c:v>5.084745762712E-2</c:v>
                </c:pt>
                <c:pt idx="3">
                  <c:v>4.2857142857139999E-2</c:v>
                </c:pt>
                <c:pt idx="4">
                  <c:v>0.25</c:v>
                </c:pt>
              </c:numCache>
            </c:numRef>
          </c:val>
          <c:extLst>
            <c:ext xmlns:c16="http://schemas.microsoft.com/office/drawing/2014/chart" uri="{C3380CC4-5D6E-409C-BE32-E72D297353CC}">
              <c16:uniqueId val="{00000001-839B-4E7C-B71E-A15880254524}"/>
            </c:ext>
          </c:extLst>
        </c:ser>
        <c:ser>
          <c:idx val="1"/>
          <c:order val="1"/>
          <c:tx>
            <c:strRef>
              <c:f>Sheet1!$A$3</c:f>
              <c:strCache>
                <c:ptCount val="1"/>
                <c:pt idx="0">
                  <c:v>Decreased slightly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partners or business owners)</c:v>
                </c:pt>
                <c:pt idx="2">
                  <c:v>Partners &amp; Business Owners</c:v>
                </c:pt>
                <c:pt idx="3">
                  <c:v>10 solicitors or fewer</c:v>
                </c:pt>
                <c:pt idx="4">
                  <c:v>11 solicitors or more</c:v>
                </c:pt>
              </c:strCache>
            </c:strRef>
          </c:cat>
          <c:val>
            <c:numRef>
              <c:f>Sheet1!$B$3:$F$3</c:f>
              <c:numCache>
                <c:formatCode>0%</c:formatCode>
                <c:ptCount val="5"/>
                <c:pt idx="0">
                  <c:v>0.1463414634146</c:v>
                </c:pt>
                <c:pt idx="1">
                  <c:v>9.0909090909089996E-2</c:v>
                </c:pt>
                <c:pt idx="2">
                  <c:v>0.1694915254237</c:v>
                </c:pt>
                <c:pt idx="3">
                  <c:v>0.14285714285709999</c:v>
                </c:pt>
                <c:pt idx="4">
                  <c:v>0.16666666666669999</c:v>
                </c:pt>
              </c:numCache>
            </c:numRef>
          </c:val>
          <c:extLst>
            <c:ext xmlns:c16="http://schemas.microsoft.com/office/drawing/2014/chart" uri="{C3380CC4-5D6E-409C-BE32-E72D297353CC}">
              <c16:uniqueId val="{00000002-839B-4E7C-B71E-A15880254524}"/>
            </c:ext>
          </c:extLst>
        </c:ser>
        <c:ser>
          <c:idx val="2"/>
          <c:order val="2"/>
          <c:tx>
            <c:strRef>
              <c:f>Sheet1!$A$4</c:f>
              <c:strCache>
                <c:ptCount val="1"/>
                <c:pt idx="0">
                  <c:v>Stayed about the same</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partners or business owners)</c:v>
                </c:pt>
                <c:pt idx="2">
                  <c:v>Partners &amp; Business Owners</c:v>
                </c:pt>
                <c:pt idx="3">
                  <c:v>10 solicitors or fewer</c:v>
                </c:pt>
                <c:pt idx="4">
                  <c:v>11 solicitors or more</c:v>
                </c:pt>
              </c:strCache>
            </c:strRef>
          </c:cat>
          <c:val>
            <c:numRef>
              <c:f>Sheet1!$B$4:$F$4</c:f>
              <c:numCache>
                <c:formatCode>0%</c:formatCode>
                <c:ptCount val="5"/>
                <c:pt idx="0">
                  <c:v>0.60975609756100002</c:v>
                </c:pt>
                <c:pt idx="1">
                  <c:v>0.59090909090910004</c:v>
                </c:pt>
                <c:pt idx="2">
                  <c:v>0.62711864406780005</c:v>
                </c:pt>
                <c:pt idx="3">
                  <c:v>0.64285714285710005</c:v>
                </c:pt>
                <c:pt idx="4">
                  <c:v>0.41666666666669999</c:v>
                </c:pt>
              </c:numCache>
            </c:numRef>
          </c:val>
          <c:extLst>
            <c:ext xmlns:c16="http://schemas.microsoft.com/office/drawing/2014/chart" uri="{C3380CC4-5D6E-409C-BE32-E72D297353CC}">
              <c16:uniqueId val="{00000003-839B-4E7C-B71E-A15880254524}"/>
            </c:ext>
          </c:extLst>
        </c:ser>
        <c:ser>
          <c:idx val="3"/>
          <c:order val="3"/>
          <c:tx>
            <c:strRef>
              <c:f>Sheet1!$A$5</c:f>
              <c:strCache>
                <c:ptCount val="1"/>
                <c:pt idx="0">
                  <c:v>Increased slightly</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partners or business owners)</c:v>
                </c:pt>
                <c:pt idx="2">
                  <c:v>Partners &amp; Business Owners</c:v>
                </c:pt>
                <c:pt idx="3">
                  <c:v>10 solicitors or fewer</c:v>
                </c:pt>
                <c:pt idx="4">
                  <c:v>11 solicitors or more</c:v>
                </c:pt>
              </c:strCache>
            </c:strRef>
          </c:cat>
          <c:val>
            <c:numRef>
              <c:f>Sheet1!$B$5:$F$5</c:f>
              <c:numCache>
                <c:formatCode>0%</c:formatCode>
                <c:ptCount val="5"/>
                <c:pt idx="0">
                  <c:v>0.1219512195122</c:v>
                </c:pt>
                <c:pt idx="1">
                  <c:v>9.0909090909089996E-2</c:v>
                </c:pt>
                <c:pt idx="2">
                  <c:v>0.1186440677966</c:v>
                </c:pt>
                <c:pt idx="3">
                  <c:v>0.1285714285714</c:v>
                </c:pt>
                <c:pt idx="4">
                  <c:v>8.3333333333329998E-2</c:v>
                </c:pt>
              </c:numCache>
            </c:numRef>
          </c:val>
          <c:extLst>
            <c:ext xmlns:c16="http://schemas.microsoft.com/office/drawing/2014/chart" uri="{C3380CC4-5D6E-409C-BE32-E72D297353CC}">
              <c16:uniqueId val="{00000004-839B-4E7C-B71E-A15880254524}"/>
            </c:ext>
          </c:extLst>
        </c:ser>
        <c:ser>
          <c:idx val="4"/>
          <c:order val="4"/>
          <c:tx>
            <c:strRef>
              <c:f>Sheet1!$A$6</c:f>
              <c:strCache>
                <c:ptCount val="1"/>
                <c:pt idx="0">
                  <c:v>Increased significantly</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partners or business owners)</c:v>
                </c:pt>
                <c:pt idx="2">
                  <c:v>Partners &amp; Business Owners</c:v>
                </c:pt>
                <c:pt idx="3">
                  <c:v>10 solicitors or fewer</c:v>
                </c:pt>
                <c:pt idx="4">
                  <c:v>11 solicitors or more</c:v>
                </c:pt>
              </c:strCache>
            </c:strRef>
          </c:cat>
          <c:val>
            <c:numRef>
              <c:f>Sheet1!$B$6:$F$6</c:f>
              <c:numCache>
                <c:formatCode>0%</c:formatCode>
                <c:ptCount val="5"/>
                <c:pt idx="0">
                  <c:v>4.878048780488E-2</c:v>
                </c:pt>
                <c:pt idx="1">
                  <c:v>9.0909090909089996E-2</c:v>
                </c:pt>
                <c:pt idx="2">
                  <c:v>3.3898305084750002E-2</c:v>
                </c:pt>
                <c:pt idx="3">
                  <c:v>4.2857142857139999E-2</c:v>
                </c:pt>
                <c:pt idx="4">
                  <c:v>8.3333333333329998E-2</c:v>
                </c:pt>
              </c:numCache>
            </c:numRef>
          </c:val>
          <c:extLst>
            <c:ext xmlns:c16="http://schemas.microsoft.com/office/drawing/2014/chart" uri="{C3380CC4-5D6E-409C-BE32-E72D297353CC}">
              <c16:uniqueId val="{00000005-839B-4E7C-B71E-A15880254524}"/>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5.2837306306141481E-2"/>
          <c:y val="0.91406899981994794"/>
          <c:w val="0.92452973783867842"/>
          <c:h val="7.223842051601259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Looking forward to 2025, how do you expect the level of your fee income generated from the following to change?</a:t>
            </a:r>
          </a:p>
        </c:rich>
      </c:tx>
      <c:layout>
        <c:manualLayout>
          <c:xMode val="edge"/>
          <c:yMode val="edge"/>
          <c:x val="0.12361885073452736"/>
          <c:y val="8.9001767816256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9.6851685845483981E-2"/>
          <c:y val="0.42071672927757436"/>
          <c:w val="0.93789932329342685"/>
          <c:h val="0.44073592763992758"/>
        </c:manualLayout>
      </c:layout>
      <c:barChart>
        <c:barDir val="col"/>
        <c:grouping val="percentStacked"/>
        <c:varyColors val="0"/>
        <c:ser>
          <c:idx val="0"/>
          <c:order val="0"/>
          <c:tx>
            <c:strRef>
              <c:f>Sheet1!$A$2</c:f>
              <c:strCache>
                <c:ptCount val="1"/>
                <c:pt idx="0">
                  <c:v>Decreased significantly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 or business owner)</c:v>
                </c:pt>
                <c:pt idx="2">
                  <c:v>Partners &amp; Business Owners</c:v>
                </c:pt>
                <c:pt idx="3">
                  <c:v>10 solicitors or fewer</c:v>
                </c:pt>
                <c:pt idx="4">
                  <c:v>11 solicitors or more</c:v>
                </c:pt>
              </c:strCache>
            </c:strRef>
          </c:cat>
          <c:val>
            <c:numRef>
              <c:f>Sheet1!$B$2:$F$2</c:f>
              <c:numCache>
                <c:formatCode>0%</c:formatCode>
                <c:ptCount val="5"/>
                <c:pt idx="0">
                  <c:v>0.19753086419749999</c:v>
                </c:pt>
                <c:pt idx="1">
                  <c:v>0.1818181818182</c:v>
                </c:pt>
                <c:pt idx="2">
                  <c:v>0.20338983050850001</c:v>
                </c:pt>
                <c:pt idx="3">
                  <c:v>0.17142857142859999</c:v>
                </c:pt>
                <c:pt idx="4">
                  <c:v>0.36363636363640001</c:v>
                </c:pt>
              </c:numCache>
            </c:numRef>
          </c:val>
          <c:extLst>
            <c:ext xmlns:c16="http://schemas.microsoft.com/office/drawing/2014/chart" uri="{C3380CC4-5D6E-409C-BE32-E72D297353CC}">
              <c16:uniqueId val="{00000000-3D57-4B91-AD5B-F5D149A2C47B}"/>
            </c:ext>
          </c:extLst>
        </c:ser>
        <c:ser>
          <c:idx val="1"/>
          <c:order val="1"/>
          <c:tx>
            <c:strRef>
              <c:f>Sheet1!$A$3</c:f>
              <c:strCache>
                <c:ptCount val="1"/>
                <c:pt idx="0">
                  <c:v>Decreased slightly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 or business owner)</c:v>
                </c:pt>
                <c:pt idx="2">
                  <c:v>Partners &amp; Business Owners</c:v>
                </c:pt>
                <c:pt idx="3">
                  <c:v>10 solicitors or fewer</c:v>
                </c:pt>
                <c:pt idx="4">
                  <c:v>11 solicitors or more</c:v>
                </c:pt>
              </c:strCache>
            </c:strRef>
          </c:cat>
          <c:val>
            <c:numRef>
              <c:f>Sheet1!$B$3:$F$3</c:f>
              <c:numCache>
                <c:formatCode>0%</c:formatCode>
                <c:ptCount val="5"/>
                <c:pt idx="0">
                  <c:v>9.8765432098770006E-2</c:v>
                </c:pt>
                <c:pt idx="1">
                  <c:v>4.5454545454550001E-2</c:v>
                </c:pt>
                <c:pt idx="2">
                  <c:v>0.1186440677966</c:v>
                </c:pt>
                <c:pt idx="3">
                  <c:v>0.1</c:v>
                </c:pt>
                <c:pt idx="4">
                  <c:v>9.0909090909089996E-2</c:v>
                </c:pt>
              </c:numCache>
            </c:numRef>
          </c:val>
          <c:extLst>
            <c:ext xmlns:c16="http://schemas.microsoft.com/office/drawing/2014/chart" uri="{C3380CC4-5D6E-409C-BE32-E72D297353CC}">
              <c16:uniqueId val="{00000001-3D57-4B91-AD5B-F5D149A2C47B}"/>
            </c:ext>
          </c:extLst>
        </c:ser>
        <c:ser>
          <c:idx val="2"/>
          <c:order val="2"/>
          <c:tx>
            <c:strRef>
              <c:f>Sheet1!$A$4</c:f>
              <c:strCache>
                <c:ptCount val="1"/>
                <c:pt idx="0">
                  <c:v>Stayed about the same</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 or business owner)</c:v>
                </c:pt>
                <c:pt idx="2">
                  <c:v>Partners &amp; Business Owners</c:v>
                </c:pt>
                <c:pt idx="3">
                  <c:v>10 solicitors or fewer</c:v>
                </c:pt>
                <c:pt idx="4">
                  <c:v>11 solicitors or more</c:v>
                </c:pt>
              </c:strCache>
            </c:strRef>
          </c:cat>
          <c:val>
            <c:numRef>
              <c:f>Sheet1!$B$4:$F$4</c:f>
              <c:numCache>
                <c:formatCode>0%</c:formatCode>
                <c:ptCount val="5"/>
                <c:pt idx="0">
                  <c:v>0.56790123456789998</c:v>
                </c:pt>
                <c:pt idx="1">
                  <c:v>0.68181818181819998</c:v>
                </c:pt>
                <c:pt idx="2">
                  <c:v>0.5254237288136</c:v>
                </c:pt>
                <c:pt idx="3">
                  <c:v>0.58571428571429995</c:v>
                </c:pt>
                <c:pt idx="4">
                  <c:v>0.45454545454549999</c:v>
                </c:pt>
              </c:numCache>
            </c:numRef>
          </c:val>
          <c:extLst>
            <c:ext xmlns:c16="http://schemas.microsoft.com/office/drawing/2014/chart" uri="{C3380CC4-5D6E-409C-BE32-E72D297353CC}">
              <c16:uniqueId val="{00000002-3D57-4B91-AD5B-F5D149A2C47B}"/>
            </c:ext>
          </c:extLst>
        </c:ser>
        <c:ser>
          <c:idx val="3"/>
          <c:order val="3"/>
          <c:tx>
            <c:strRef>
              <c:f>Sheet1!$A$5</c:f>
              <c:strCache>
                <c:ptCount val="1"/>
                <c:pt idx="0">
                  <c:v>Increased slightly</c:v>
                </c:pt>
              </c:strCache>
            </c:strRef>
          </c:tx>
          <c:spPr>
            <a:solidFill>
              <a:srgbClr val="C2F1C8"/>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3D57-4B91-AD5B-F5D149A2C4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 or business owner)</c:v>
                </c:pt>
                <c:pt idx="2">
                  <c:v>Partners &amp; Business Owners</c:v>
                </c:pt>
                <c:pt idx="3">
                  <c:v>10 solicitors or fewer</c:v>
                </c:pt>
                <c:pt idx="4">
                  <c:v>11 solicitors or more</c:v>
                </c:pt>
              </c:strCache>
            </c:strRef>
          </c:cat>
          <c:val>
            <c:numRef>
              <c:f>Sheet1!$B$5:$F$5</c:f>
              <c:numCache>
                <c:formatCode>0%</c:formatCode>
                <c:ptCount val="5"/>
                <c:pt idx="0">
                  <c:v>0.1111111111111</c:v>
                </c:pt>
                <c:pt idx="1">
                  <c:v>4.5454545454550001E-2</c:v>
                </c:pt>
                <c:pt idx="2">
                  <c:v>0.13559322033900001</c:v>
                </c:pt>
                <c:pt idx="3">
                  <c:v>0.1285714285714</c:v>
                </c:pt>
                <c:pt idx="4">
                  <c:v>0</c:v>
                </c:pt>
              </c:numCache>
            </c:numRef>
          </c:val>
          <c:extLst>
            <c:ext xmlns:c16="http://schemas.microsoft.com/office/drawing/2014/chart" uri="{C3380CC4-5D6E-409C-BE32-E72D297353CC}">
              <c16:uniqueId val="{00000003-3D57-4B91-AD5B-F5D149A2C47B}"/>
            </c:ext>
          </c:extLst>
        </c:ser>
        <c:ser>
          <c:idx val="4"/>
          <c:order val="4"/>
          <c:tx>
            <c:strRef>
              <c:f>Sheet1!$A$6</c:f>
              <c:strCache>
                <c:ptCount val="1"/>
                <c:pt idx="0">
                  <c:v>Increased significantly</c:v>
                </c:pt>
              </c:strCache>
            </c:strRef>
          </c:tx>
          <c:spPr>
            <a:solidFill>
              <a:srgbClr val="196B24"/>
            </a:solidFill>
            <a:ln>
              <a:noFill/>
            </a:ln>
            <a:effectLst/>
          </c:spPr>
          <c:invertIfNegative val="0"/>
          <c:dLbls>
            <c:dLbl>
              <c:idx val="0"/>
              <c:layout>
                <c:manualLayout>
                  <c:x val="0"/>
                  <c:y val="-1.825677288538592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32-4521-846B-816C6EBE396F}"/>
                </c:ext>
              </c:extLst>
            </c:dLbl>
            <c:dLbl>
              <c:idx val="1"/>
              <c:layout>
                <c:manualLayout>
                  <c:x val="0"/>
                  <c:y val="-2.510306271740572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32-4521-846B-816C6EBE396F}"/>
                </c:ext>
              </c:extLst>
            </c:dLbl>
            <c:dLbl>
              <c:idx val="2"/>
              <c:layout>
                <c:manualLayout>
                  <c:x val="-8.5190773551113085E-17"/>
                  <c:y val="-1.825677288538592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7-4B91-AD5B-F5D149A2C47B}"/>
                </c:ext>
              </c:extLst>
            </c:dLbl>
            <c:dLbl>
              <c:idx val="3"/>
              <c:layout>
                <c:manualLayout>
                  <c:x val="-2.3234115731508753E-3"/>
                  <c:y val="-1.825677288538592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7-4B91-AD5B-F5D149A2C4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 (not partner or business owner)</c:v>
                </c:pt>
                <c:pt idx="2">
                  <c:v>Partners &amp; Business Owners</c:v>
                </c:pt>
                <c:pt idx="3">
                  <c:v>10 solicitors or fewer</c:v>
                </c:pt>
                <c:pt idx="4">
                  <c:v>11 solicitors or more</c:v>
                </c:pt>
              </c:strCache>
            </c:strRef>
          </c:cat>
          <c:val>
            <c:numRef>
              <c:f>Sheet1!$B$6:$F$6</c:f>
              <c:numCache>
                <c:formatCode>0%</c:formatCode>
                <c:ptCount val="5"/>
                <c:pt idx="0">
                  <c:v>2.469135802469E-2</c:v>
                </c:pt>
                <c:pt idx="1">
                  <c:v>4.5454545454550001E-2</c:v>
                </c:pt>
                <c:pt idx="2">
                  <c:v>1.6949152542370002E-2</c:v>
                </c:pt>
                <c:pt idx="3">
                  <c:v>1.4285714285710001E-2</c:v>
                </c:pt>
                <c:pt idx="4">
                  <c:v>9.0909090909089996E-2</c:v>
                </c:pt>
              </c:numCache>
            </c:numRef>
          </c:val>
          <c:extLst>
            <c:ext xmlns:c16="http://schemas.microsoft.com/office/drawing/2014/chart" uri="{C3380CC4-5D6E-409C-BE32-E72D297353CC}">
              <c16:uniqueId val="{00000004-3D57-4B91-AD5B-F5D149A2C47B}"/>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3.8002414884469746E-2"/>
          <c:y val="0.92046390172393533"/>
          <c:w val="0.93328881652366402"/>
          <c:h val="6.584351861202525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How has this changed when compared to 2023?</a:t>
            </a:r>
          </a:p>
        </c:rich>
      </c:tx>
      <c:layout>
        <c:manualLayout>
          <c:xMode val="edge"/>
          <c:yMode val="edge"/>
          <c:x val="0.13769872486782167"/>
          <c:y val="0.1414899898617408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0258671937390129E-2"/>
          <c:y val="0.42299882588824761"/>
          <c:w val="0.93789932329342685"/>
          <c:h val="0.43845383102925434"/>
        </c:manualLayout>
      </c:layout>
      <c:barChart>
        <c:barDir val="col"/>
        <c:grouping val="percentStacked"/>
        <c:varyColors val="0"/>
        <c:ser>
          <c:idx val="0"/>
          <c:order val="0"/>
          <c:tx>
            <c:strRef>
              <c:f>Sheet1!$A$2</c:f>
              <c:strCache>
                <c:ptCount val="1"/>
                <c:pt idx="0">
                  <c:v>Decreased significantly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Sheet1!$B$2:$F$2</c:f>
              <c:numCache>
                <c:formatCode>0%</c:formatCode>
                <c:ptCount val="5"/>
                <c:pt idx="0">
                  <c:v>9.5238095238100007E-2</c:v>
                </c:pt>
                <c:pt idx="1">
                  <c:v>7.3170731707319997E-2</c:v>
                </c:pt>
                <c:pt idx="2">
                  <c:v>0.1031746031746</c:v>
                </c:pt>
                <c:pt idx="3">
                  <c:v>8.9552238805970005E-2</c:v>
                </c:pt>
                <c:pt idx="4">
                  <c:v>0.1176470588235</c:v>
                </c:pt>
              </c:numCache>
            </c:numRef>
          </c:val>
          <c:extLst>
            <c:ext xmlns:c16="http://schemas.microsoft.com/office/drawing/2014/chart" uri="{C3380CC4-5D6E-409C-BE32-E72D297353CC}">
              <c16:uniqueId val="{00000000-DDFA-4E76-AC40-DDACDF9990F8}"/>
            </c:ext>
          </c:extLst>
        </c:ser>
        <c:ser>
          <c:idx val="1"/>
          <c:order val="1"/>
          <c:tx>
            <c:strRef>
              <c:f>Sheet1!$A$3</c:f>
              <c:strCache>
                <c:ptCount val="1"/>
                <c:pt idx="0">
                  <c:v>Decreased slightly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Sheet1!$B$3:$F$3</c:f>
              <c:numCache>
                <c:formatCode>0%</c:formatCode>
                <c:ptCount val="5"/>
                <c:pt idx="0">
                  <c:v>0.17857142857139999</c:v>
                </c:pt>
                <c:pt idx="1">
                  <c:v>0.1219512195122</c:v>
                </c:pt>
                <c:pt idx="2">
                  <c:v>0.19841269841270001</c:v>
                </c:pt>
                <c:pt idx="3">
                  <c:v>0.18656716417909999</c:v>
                </c:pt>
                <c:pt idx="4">
                  <c:v>0.1470588235294</c:v>
                </c:pt>
              </c:numCache>
            </c:numRef>
          </c:val>
          <c:extLst>
            <c:ext xmlns:c16="http://schemas.microsoft.com/office/drawing/2014/chart" uri="{C3380CC4-5D6E-409C-BE32-E72D297353CC}">
              <c16:uniqueId val="{00000001-DDFA-4E76-AC40-DDACDF9990F8}"/>
            </c:ext>
          </c:extLst>
        </c:ser>
        <c:ser>
          <c:idx val="2"/>
          <c:order val="2"/>
          <c:tx>
            <c:strRef>
              <c:f>Sheet1!$A$4</c:f>
              <c:strCache>
                <c:ptCount val="1"/>
                <c:pt idx="0">
                  <c:v>Stayed about the same</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Sheet1!$B$4:$F$4</c:f>
              <c:numCache>
                <c:formatCode>0%</c:formatCode>
                <c:ptCount val="5"/>
                <c:pt idx="0">
                  <c:v>0.66071428571430002</c:v>
                </c:pt>
                <c:pt idx="1">
                  <c:v>0.73170731707320003</c:v>
                </c:pt>
                <c:pt idx="2">
                  <c:v>0.63492063492060002</c:v>
                </c:pt>
                <c:pt idx="3">
                  <c:v>0.65671641791040003</c:v>
                </c:pt>
                <c:pt idx="4">
                  <c:v>0.67647058823530004</c:v>
                </c:pt>
              </c:numCache>
            </c:numRef>
          </c:val>
          <c:extLst>
            <c:ext xmlns:c16="http://schemas.microsoft.com/office/drawing/2014/chart" uri="{C3380CC4-5D6E-409C-BE32-E72D297353CC}">
              <c16:uniqueId val="{00000002-DDFA-4E76-AC40-DDACDF9990F8}"/>
            </c:ext>
          </c:extLst>
        </c:ser>
        <c:ser>
          <c:idx val="3"/>
          <c:order val="3"/>
          <c:tx>
            <c:strRef>
              <c:f>Sheet1!$A$5</c:f>
              <c:strCache>
                <c:ptCount val="1"/>
                <c:pt idx="0">
                  <c:v>Increased slightly</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Sheet1!$B$5:$F$5</c:f>
              <c:numCache>
                <c:formatCode>0%</c:formatCode>
                <c:ptCount val="5"/>
                <c:pt idx="0">
                  <c:v>5.3571428571429998E-2</c:v>
                </c:pt>
                <c:pt idx="1">
                  <c:v>2.439024390244E-2</c:v>
                </c:pt>
                <c:pt idx="2">
                  <c:v>6.3492063492060005E-2</c:v>
                </c:pt>
                <c:pt idx="3">
                  <c:v>5.2238805970150001E-2</c:v>
                </c:pt>
                <c:pt idx="4">
                  <c:v>5.882352941176E-2</c:v>
                </c:pt>
              </c:numCache>
            </c:numRef>
          </c:val>
          <c:extLst>
            <c:ext xmlns:c16="http://schemas.microsoft.com/office/drawing/2014/chart" uri="{C3380CC4-5D6E-409C-BE32-E72D297353CC}">
              <c16:uniqueId val="{00000003-DDFA-4E76-AC40-DDACDF9990F8}"/>
            </c:ext>
          </c:extLst>
        </c:ser>
        <c:ser>
          <c:idx val="4"/>
          <c:order val="4"/>
          <c:tx>
            <c:strRef>
              <c:f>Sheet1!$A$6</c:f>
              <c:strCache>
                <c:ptCount val="1"/>
                <c:pt idx="0">
                  <c:v>Increased significantly</c:v>
                </c:pt>
              </c:strCache>
            </c:strRef>
          </c:tx>
          <c:spPr>
            <a:solidFill>
              <a:srgbClr val="196B24"/>
            </a:solidFill>
            <a:ln>
              <a:noFill/>
            </a:ln>
            <a:effectLst/>
          </c:spPr>
          <c:invertIfNegative val="0"/>
          <c:dLbls>
            <c:dLbl>
              <c:idx val="0"/>
              <c:layout>
                <c:manualLayout>
                  <c:x val="-2.1297693387778271E-17"/>
                  <c:y val="-1.597467627471276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FA-4E76-AC40-DDACDF9990F8}"/>
                </c:ext>
              </c:extLst>
            </c:dLbl>
            <c:dLbl>
              <c:idx val="1"/>
              <c:layout>
                <c:manualLayout>
                  <c:x val="-4.2595386775556542E-17"/>
                  <c:y val="-2.510306271740564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FA-4E76-AC40-DDACDF9990F8}"/>
                </c:ext>
              </c:extLst>
            </c:dLbl>
            <c:dLbl>
              <c:idx val="2"/>
              <c:delete val="1"/>
              <c:extLst>
                <c:ext xmlns:c15="http://schemas.microsoft.com/office/drawing/2012/chart" uri="{CE6537A1-D6FC-4f65-9D91-7224C49458BB}"/>
                <c:ext xmlns:c16="http://schemas.microsoft.com/office/drawing/2014/chart" uri="{C3380CC4-5D6E-409C-BE32-E72D297353CC}">
                  <c16:uniqueId val="{00000007-DDFA-4E76-AC40-DDACDF9990F8}"/>
                </c:ext>
              </c:extLst>
            </c:dLbl>
            <c:dLbl>
              <c:idx val="3"/>
              <c:layout>
                <c:manualLayout>
                  <c:x val="0"/>
                  <c:y val="-1.59746762747126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FA-4E76-AC40-DDACDF9990F8}"/>
                </c:ext>
              </c:extLst>
            </c:dLbl>
            <c:dLbl>
              <c:idx val="4"/>
              <c:delete val="1"/>
              <c:extLst>
                <c:ext xmlns:c15="http://schemas.microsoft.com/office/drawing/2012/chart" uri="{CE6537A1-D6FC-4f65-9D91-7224C49458BB}"/>
                <c:ext xmlns:c16="http://schemas.microsoft.com/office/drawing/2014/chart" uri="{C3380CC4-5D6E-409C-BE32-E72D297353CC}">
                  <c16:uniqueId val="{00000005-DDFA-4E76-AC40-DDACDF9990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Sheet1!$B$6:$F$6</c:f>
              <c:numCache>
                <c:formatCode>0%</c:formatCode>
                <c:ptCount val="5"/>
                <c:pt idx="0">
                  <c:v>1.1904761904759999E-2</c:v>
                </c:pt>
                <c:pt idx="1">
                  <c:v>4.878048780488E-2</c:v>
                </c:pt>
                <c:pt idx="2">
                  <c:v>0</c:v>
                </c:pt>
                <c:pt idx="3">
                  <c:v>1.4925373134330001E-2</c:v>
                </c:pt>
                <c:pt idx="4">
                  <c:v>0</c:v>
                </c:pt>
              </c:numCache>
            </c:numRef>
          </c:val>
          <c:extLst>
            <c:ext xmlns:c16="http://schemas.microsoft.com/office/drawing/2014/chart" uri="{C3380CC4-5D6E-409C-BE32-E72D297353CC}">
              <c16:uniqueId val="{00000004-DDFA-4E76-AC40-DDACDF9990F8}"/>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5.2837306306141481E-2"/>
          <c:y val="0.91406899981994794"/>
          <c:w val="0.92452973783867842"/>
          <c:h val="7.223842051601259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Looking forward to 2025, how do you expect the level of your fee income generated from the following to change?</a:t>
            </a:r>
          </a:p>
        </c:rich>
      </c:tx>
      <c:layout>
        <c:manualLayout>
          <c:xMode val="edge"/>
          <c:yMode val="edge"/>
          <c:x val="0.12361885073452736"/>
          <c:y val="8.9001767816256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9.6851685845483981E-2"/>
          <c:y val="0.42071672927757436"/>
          <c:w val="0.93789932329342685"/>
          <c:h val="0.44073592763992758"/>
        </c:manualLayout>
      </c:layout>
      <c:barChart>
        <c:barDir val="col"/>
        <c:grouping val="percentStacked"/>
        <c:varyColors val="0"/>
        <c:ser>
          <c:idx val="0"/>
          <c:order val="0"/>
          <c:tx>
            <c:strRef>
              <c:f>Sheet1!$A$2</c:f>
              <c:strCache>
                <c:ptCount val="1"/>
                <c:pt idx="0">
                  <c:v>Decreased significantly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Sheet1!$B$2:$F$2</c:f>
              <c:numCache>
                <c:formatCode>0%</c:formatCode>
                <c:ptCount val="5"/>
                <c:pt idx="0">
                  <c:v>0.1497005988024</c:v>
                </c:pt>
                <c:pt idx="1">
                  <c:v>9.7560975609760001E-2</c:v>
                </c:pt>
                <c:pt idx="2">
                  <c:v>0.16666666666669999</c:v>
                </c:pt>
                <c:pt idx="3">
                  <c:v>0.13432835820899999</c:v>
                </c:pt>
                <c:pt idx="4">
                  <c:v>0.2121212121212</c:v>
                </c:pt>
              </c:numCache>
            </c:numRef>
          </c:val>
          <c:extLst>
            <c:ext xmlns:c16="http://schemas.microsoft.com/office/drawing/2014/chart" uri="{C3380CC4-5D6E-409C-BE32-E72D297353CC}">
              <c16:uniqueId val="{00000000-89B1-476D-B91F-04A7030790D0}"/>
            </c:ext>
          </c:extLst>
        </c:ser>
        <c:ser>
          <c:idx val="1"/>
          <c:order val="1"/>
          <c:tx>
            <c:strRef>
              <c:f>Sheet1!$A$3</c:f>
              <c:strCache>
                <c:ptCount val="1"/>
                <c:pt idx="0">
                  <c:v>Decreased slightly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Sheet1!$B$3:$F$3</c:f>
              <c:numCache>
                <c:formatCode>0%</c:formatCode>
                <c:ptCount val="5"/>
                <c:pt idx="0">
                  <c:v>0.26347305389219999</c:v>
                </c:pt>
                <c:pt idx="1">
                  <c:v>0.21951219512199999</c:v>
                </c:pt>
                <c:pt idx="2">
                  <c:v>0.27777777777779999</c:v>
                </c:pt>
                <c:pt idx="3">
                  <c:v>0.25373134328359997</c:v>
                </c:pt>
                <c:pt idx="4">
                  <c:v>0.30303030303029999</c:v>
                </c:pt>
              </c:numCache>
            </c:numRef>
          </c:val>
          <c:extLst>
            <c:ext xmlns:c16="http://schemas.microsoft.com/office/drawing/2014/chart" uri="{C3380CC4-5D6E-409C-BE32-E72D297353CC}">
              <c16:uniqueId val="{00000001-89B1-476D-B91F-04A7030790D0}"/>
            </c:ext>
          </c:extLst>
        </c:ser>
        <c:ser>
          <c:idx val="2"/>
          <c:order val="2"/>
          <c:tx>
            <c:strRef>
              <c:f>Sheet1!$A$4</c:f>
              <c:strCache>
                <c:ptCount val="1"/>
                <c:pt idx="0">
                  <c:v>Stayed about the same</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Sheet1!$B$4:$F$4</c:f>
              <c:numCache>
                <c:formatCode>0%</c:formatCode>
                <c:ptCount val="5"/>
                <c:pt idx="0">
                  <c:v>0.45508982035930001</c:v>
                </c:pt>
                <c:pt idx="1">
                  <c:v>0.58536585365850002</c:v>
                </c:pt>
                <c:pt idx="2">
                  <c:v>0.41269841269840002</c:v>
                </c:pt>
                <c:pt idx="3">
                  <c:v>0.46268656716419998</c:v>
                </c:pt>
                <c:pt idx="4">
                  <c:v>0.4242424242424</c:v>
                </c:pt>
              </c:numCache>
            </c:numRef>
          </c:val>
          <c:extLst>
            <c:ext xmlns:c16="http://schemas.microsoft.com/office/drawing/2014/chart" uri="{C3380CC4-5D6E-409C-BE32-E72D297353CC}">
              <c16:uniqueId val="{00000002-89B1-476D-B91F-04A7030790D0}"/>
            </c:ext>
          </c:extLst>
        </c:ser>
        <c:ser>
          <c:idx val="3"/>
          <c:order val="3"/>
          <c:tx>
            <c:strRef>
              <c:f>Sheet1!$A$5</c:f>
              <c:strCache>
                <c:ptCount val="1"/>
                <c:pt idx="0">
                  <c:v>Increased slightly</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Sheet1!$B$5:$F$5</c:f>
              <c:numCache>
                <c:formatCode>0%</c:formatCode>
                <c:ptCount val="5"/>
                <c:pt idx="0">
                  <c:v>0.12574850299400001</c:v>
                </c:pt>
                <c:pt idx="1">
                  <c:v>7.3170731707319997E-2</c:v>
                </c:pt>
                <c:pt idx="2">
                  <c:v>0.14285714285709999</c:v>
                </c:pt>
                <c:pt idx="3">
                  <c:v>0.14179104477609999</c:v>
                </c:pt>
                <c:pt idx="4">
                  <c:v>6.0606060606059997E-2</c:v>
                </c:pt>
              </c:numCache>
            </c:numRef>
          </c:val>
          <c:extLst>
            <c:ext xmlns:c16="http://schemas.microsoft.com/office/drawing/2014/chart" uri="{C3380CC4-5D6E-409C-BE32-E72D297353CC}">
              <c16:uniqueId val="{00000004-89B1-476D-B91F-04A7030790D0}"/>
            </c:ext>
          </c:extLst>
        </c:ser>
        <c:ser>
          <c:idx val="4"/>
          <c:order val="4"/>
          <c:tx>
            <c:strRef>
              <c:f>Sheet1!$A$6</c:f>
              <c:strCache>
                <c:ptCount val="1"/>
                <c:pt idx="0">
                  <c:v>Increased significantly</c:v>
                </c:pt>
              </c:strCache>
            </c:strRef>
          </c:tx>
          <c:spPr>
            <a:solidFill>
              <a:srgbClr val="196B24"/>
            </a:solidFill>
            <a:ln>
              <a:noFill/>
            </a:ln>
            <a:effectLst/>
          </c:spPr>
          <c:invertIfNegative val="0"/>
          <c:dLbls>
            <c:dLbl>
              <c:idx val="0"/>
              <c:layout>
                <c:manualLayout>
                  <c:x val="0"/>
                  <c:y val="-1.36925796640394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B1-476D-B91F-04A7030790D0}"/>
                </c:ext>
              </c:extLst>
            </c:dLbl>
            <c:dLbl>
              <c:idx val="1"/>
              <c:layout>
                <c:manualLayout>
                  <c:x val="0"/>
                  <c:y val="-1.597467627471268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B1-476D-B91F-04A7030790D0}"/>
                </c:ext>
              </c:extLst>
            </c:dLbl>
            <c:dLbl>
              <c:idx val="2"/>
              <c:delete val="1"/>
              <c:extLst>
                <c:ext xmlns:c15="http://schemas.microsoft.com/office/drawing/2012/chart" uri="{CE6537A1-D6FC-4f65-9D91-7224C49458BB}"/>
                <c:ext xmlns:c16="http://schemas.microsoft.com/office/drawing/2014/chart" uri="{C3380CC4-5D6E-409C-BE32-E72D297353CC}">
                  <c16:uniqueId val="{00000005-89B1-476D-B91F-04A7030790D0}"/>
                </c:ext>
              </c:extLst>
            </c:dLbl>
            <c:dLbl>
              <c:idx val="3"/>
              <c:layout>
                <c:manualLayout>
                  <c:x val="8.5190773551113085E-17"/>
                  <c:y val="-1.36925796640394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B1-476D-B91F-04A7030790D0}"/>
                </c:ext>
              </c:extLst>
            </c:dLbl>
            <c:dLbl>
              <c:idx val="4"/>
              <c:delete val="1"/>
              <c:extLst>
                <c:ext xmlns:c15="http://schemas.microsoft.com/office/drawing/2012/chart" uri="{CE6537A1-D6FC-4f65-9D91-7224C49458BB}"/>
                <c:ext xmlns:c16="http://schemas.microsoft.com/office/drawing/2014/chart" uri="{C3380CC4-5D6E-409C-BE32-E72D297353CC}">
                  <c16:uniqueId val="{0000000A-89B1-476D-B91F-04A7030790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Sheet1!$B$6:$F$6</c:f>
              <c:numCache>
                <c:formatCode>0%</c:formatCode>
                <c:ptCount val="5"/>
                <c:pt idx="0">
                  <c:v>5.9880239520959996E-3</c:v>
                </c:pt>
                <c:pt idx="1">
                  <c:v>2.439024390244E-2</c:v>
                </c:pt>
                <c:pt idx="2">
                  <c:v>0</c:v>
                </c:pt>
                <c:pt idx="3">
                  <c:v>7.4626865671640003E-3</c:v>
                </c:pt>
                <c:pt idx="4">
                  <c:v>0</c:v>
                </c:pt>
              </c:numCache>
            </c:numRef>
          </c:val>
          <c:extLst>
            <c:ext xmlns:c16="http://schemas.microsoft.com/office/drawing/2014/chart" uri="{C3380CC4-5D6E-409C-BE32-E72D297353CC}">
              <c16:uniqueId val="{00000007-89B1-476D-B91F-04A7030790D0}"/>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3.8002414884469746E-2"/>
          <c:y val="0.92046390172393533"/>
          <c:w val="0.93328881652366402"/>
          <c:h val="6.584351861202525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How has this changed when compared to 2023</a:t>
            </a:r>
          </a:p>
        </c:rich>
      </c:tx>
      <c:layout>
        <c:manualLayout>
          <c:xMode val="edge"/>
          <c:yMode val="edge"/>
          <c:x val="0.13769872486782167"/>
          <c:y val="0.1414899898617408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0258671937390129E-2"/>
          <c:y val="0.42299882588824761"/>
          <c:w val="0.93789932329342685"/>
          <c:h val="0.43845383102925434"/>
        </c:manualLayout>
      </c:layout>
      <c:barChart>
        <c:barDir val="col"/>
        <c:grouping val="percentStacked"/>
        <c:varyColors val="0"/>
        <c:ser>
          <c:idx val="0"/>
          <c:order val="0"/>
          <c:tx>
            <c:strRef>
              <c:f>Sheet1!$A$2</c:f>
              <c:strCache>
                <c:ptCount val="1"/>
                <c:pt idx="0">
                  <c:v>Decreased significantly</c:v>
                </c:pt>
              </c:strCache>
            </c:strRef>
          </c:tx>
          <c:spPr>
            <a:solidFill>
              <a:srgbClr val="C000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F52E-4E2B-A297-C73ECE71FA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Sheet1!$B$2:$F$2</c:f>
              <c:numCache>
                <c:formatCode>0%</c:formatCode>
                <c:ptCount val="5"/>
                <c:pt idx="0">
                  <c:v>0.1492537313433</c:v>
                </c:pt>
                <c:pt idx="1">
                  <c:v>0.2</c:v>
                </c:pt>
                <c:pt idx="2">
                  <c:v>0.14285714285709999</c:v>
                </c:pt>
                <c:pt idx="3">
                  <c:v>0.17241379310339999</c:v>
                </c:pt>
                <c:pt idx="4">
                  <c:v>0</c:v>
                </c:pt>
              </c:numCache>
            </c:numRef>
          </c:val>
          <c:extLst>
            <c:ext xmlns:c16="http://schemas.microsoft.com/office/drawing/2014/chart" uri="{C3380CC4-5D6E-409C-BE32-E72D297353CC}">
              <c16:uniqueId val="{00000000-86EC-4455-AFEC-AE5437871C8F}"/>
            </c:ext>
          </c:extLst>
        </c:ser>
        <c:ser>
          <c:idx val="1"/>
          <c:order val="1"/>
          <c:tx>
            <c:strRef>
              <c:f>Sheet1!$A$3</c:f>
              <c:strCache>
                <c:ptCount val="1"/>
                <c:pt idx="0">
                  <c:v>Decreased slightly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Sheet1!$B$3:$F$3</c:f>
              <c:numCache>
                <c:formatCode>0%</c:formatCode>
                <c:ptCount val="5"/>
                <c:pt idx="0">
                  <c:v>0.20895522388060001</c:v>
                </c:pt>
                <c:pt idx="1">
                  <c:v>0.4</c:v>
                </c:pt>
                <c:pt idx="2">
                  <c:v>0.17857142857139999</c:v>
                </c:pt>
                <c:pt idx="3">
                  <c:v>0.18965517241380001</c:v>
                </c:pt>
                <c:pt idx="4">
                  <c:v>0.33333333333330001</c:v>
                </c:pt>
              </c:numCache>
            </c:numRef>
          </c:val>
          <c:extLst>
            <c:ext xmlns:c16="http://schemas.microsoft.com/office/drawing/2014/chart" uri="{C3380CC4-5D6E-409C-BE32-E72D297353CC}">
              <c16:uniqueId val="{00000001-86EC-4455-AFEC-AE5437871C8F}"/>
            </c:ext>
          </c:extLst>
        </c:ser>
        <c:ser>
          <c:idx val="2"/>
          <c:order val="2"/>
          <c:tx>
            <c:strRef>
              <c:f>Sheet1!$A$4</c:f>
              <c:strCache>
                <c:ptCount val="1"/>
                <c:pt idx="0">
                  <c:v>Stayed about the same</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Sheet1!$B$4:$F$4</c:f>
              <c:numCache>
                <c:formatCode>0%</c:formatCode>
                <c:ptCount val="5"/>
                <c:pt idx="0">
                  <c:v>0.53731343283580002</c:v>
                </c:pt>
                <c:pt idx="1">
                  <c:v>0.3</c:v>
                </c:pt>
                <c:pt idx="2">
                  <c:v>0.57142857142860004</c:v>
                </c:pt>
                <c:pt idx="3">
                  <c:v>0.55172413793099995</c:v>
                </c:pt>
                <c:pt idx="4">
                  <c:v>0.44444444444440001</c:v>
                </c:pt>
              </c:numCache>
            </c:numRef>
          </c:val>
          <c:extLst>
            <c:ext xmlns:c16="http://schemas.microsoft.com/office/drawing/2014/chart" uri="{C3380CC4-5D6E-409C-BE32-E72D297353CC}">
              <c16:uniqueId val="{00000002-86EC-4455-AFEC-AE5437871C8F}"/>
            </c:ext>
          </c:extLst>
        </c:ser>
        <c:ser>
          <c:idx val="3"/>
          <c:order val="3"/>
          <c:tx>
            <c:strRef>
              <c:f>Sheet1!$A$5</c:f>
              <c:strCache>
                <c:ptCount val="1"/>
                <c:pt idx="0">
                  <c:v>Increased slightly</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Sheet1!$B$5:$F$5</c:f>
              <c:numCache>
                <c:formatCode>0%</c:formatCode>
                <c:ptCount val="5"/>
                <c:pt idx="0">
                  <c:v>0.1044776119403</c:v>
                </c:pt>
                <c:pt idx="1">
                  <c:v>0.1</c:v>
                </c:pt>
                <c:pt idx="2">
                  <c:v>0.10714285714290001</c:v>
                </c:pt>
                <c:pt idx="3">
                  <c:v>8.6206896551719994E-2</c:v>
                </c:pt>
                <c:pt idx="4">
                  <c:v>0.22222222222220001</c:v>
                </c:pt>
              </c:numCache>
            </c:numRef>
          </c:val>
          <c:extLst>
            <c:ext xmlns:c16="http://schemas.microsoft.com/office/drawing/2014/chart" uri="{C3380CC4-5D6E-409C-BE32-E72D297353CC}">
              <c16:uniqueId val="{00000003-86EC-4455-AFEC-AE5437871C8F}"/>
            </c:ext>
          </c:extLst>
        </c:ser>
        <c:ser>
          <c:idx val="4"/>
          <c:order val="4"/>
          <c:tx>
            <c:strRef>
              <c:f>Sheet1!$A$6</c:f>
              <c:strCache>
                <c:ptCount val="1"/>
                <c:pt idx="0">
                  <c:v>Increased significantly</c:v>
                </c:pt>
              </c:strCache>
            </c:strRef>
          </c:tx>
          <c:spPr>
            <a:solidFill>
              <a:srgbClr val="196B24"/>
            </a:solidFill>
            <a:ln>
              <a:noFill/>
            </a:ln>
            <a:effectLst/>
          </c:spPr>
          <c:invertIfNegative val="0"/>
          <c:dLbls>
            <c:delete val="1"/>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Sheet1!$B$6:$F$6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4-86EC-4455-AFEC-AE5437871C8F}"/>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5.2837306306141481E-2"/>
          <c:y val="0.91406899981994794"/>
          <c:w val="0.92452973783867842"/>
          <c:h val="7.223842051601259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Looking forward to 2025, how do you expect the level of your fee income generated from the following to change?</a:t>
            </a:r>
          </a:p>
        </c:rich>
      </c:tx>
      <c:layout>
        <c:manualLayout>
          <c:xMode val="edge"/>
          <c:yMode val="edge"/>
          <c:x val="0.12361885073452736"/>
          <c:y val="8.9001767816256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9.6851685845483981E-2"/>
          <c:y val="0.42071672927757436"/>
          <c:w val="0.93789932329342685"/>
          <c:h val="0.44073592763992758"/>
        </c:manualLayout>
      </c:layout>
      <c:barChart>
        <c:barDir val="col"/>
        <c:grouping val="percentStacked"/>
        <c:varyColors val="0"/>
        <c:ser>
          <c:idx val="0"/>
          <c:order val="0"/>
          <c:tx>
            <c:strRef>
              <c:f>Sheet1!$A$2</c:f>
              <c:strCache>
                <c:ptCount val="1"/>
                <c:pt idx="0">
                  <c:v>Decreased significantly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Sheet1!$B$2:$F$2</c:f>
              <c:numCache>
                <c:formatCode>0%</c:formatCode>
                <c:ptCount val="5"/>
                <c:pt idx="0">
                  <c:v>0.1818181818182</c:v>
                </c:pt>
                <c:pt idx="1">
                  <c:v>0.1</c:v>
                </c:pt>
                <c:pt idx="2">
                  <c:v>0.19642857142860001</c:v>
                </c:pt>
                <c:pt idx="3">
                  <c:v>0.18965517241380001</c:v>
                </c:pt>
                <c:pt idx="4">
                  <c:v>0.125</c:v>
                </c:pt>
              </c:numCache>
            </c:numRef>
          </c:val>
          <c:extLst>
            <c:ext xmlns:c16="http://schemas.microsoft.com/office/drawing/2014/chart" uri="{C3380CC4-5D6E-409C-BE32-E72D297353CC}">
              <c16:uniqueId val="{00000000-DD14-4AB6-9CF9-50D3A1FE8041}"/>
            </c:ext>
          </c:extLst>
        </c:ser>
        <c:ser>
          <c:idx val="1"/>
          <c:order val="1"/>
          <c:tx>
            <c:strRef>
              <c:f>Sheet1!$A$3</c:f>
              <c:strCache>
                <c:ptCount val="1"/>
                <c:pt idx="0">
                  <c:v>Decreased slightly</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Sheet1!$B$3:$F$3</c:f>
              <c:numCache>
                <c:formatCode>0%</c:formatCode>
                <c:ptCount val="5"/>
                <c:pt idx="0">
                  <c:v>0.24242424242419999</c:v>
                </c:pt>
                <c:pt idx="1">
                  <c:v>0.3</c:v>
                </c:pt>
                <c:pt idx="2">
                  <c:v>0.23214285714290001</c:v>
                </c:pt>
                <c:pt idx="3">
                  <c:v>0.24137931034480001</c:v>
                </c:pt>
                <c:pt idx="4">
                  <c:v>0.25</c:v>
                </c:pt>
              </c:numCache>
            </c:numRef>
          </c:val>
          <c:extLst>
            <c:ext xmlns:c16="http://schemas.microsoft.com/office/drawing/2014/chart" uri="{C3380CC4-5D6E-409C-BE32-E72D297353CC}">
              <c16:uniqueId val="{00000001-DD14-4AB6-9CF9-50D3A1FE8041}"/>
            </c:ext>
          </c:extLst>
        </c:ser>
        <c:ser>
          <c:idx val="2"/>
          <c:order val="2"/>
          <c:tx>
            <c:strRef>
              <c:f>Sheet1!$A$4</c:f>
              <c:strCache>
                <c:ptCount val="1"/>
                <c:pt idx="0">
                  <c:v>Stayed about the same</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Sheet1!$B$4:$F$4</c:f>
              <c:numCache>
                <c:formatCode>0%</c:formatCode>
                <c:ptCount val="5"/>
                <c:pt idx="0">
                  <c:v>0.5</c:v>
                </c:pt>
                <c:pt idx="1">
                  <c:v>0.6</c:v>
                </c:pt>
                <c:pt idx="2">
                  <c:v>0.48214285714290001</c:v>
                </c:pt>
                <c:pt idx="3">
                  <c:v>0.48275862068969999</c:v>
                </c:pt>
                <c:pt idx="4">
                  <c:v>0.625</c:v>
                </c:pt>
              </c:numCache>
            </c:numRef>
          </c:val>
          <c:extLst>
            <c:ext xmlns:c16="http://schemas.microsoft.com/office/drawing/2014/chart" uri="{C3380CC4-5D6E-409C-BE32-E72D297353CC}">
              <c16:uniqueId val="{00000002-DD14-4AB6-9CF9-50D3A1FE8041}"/>
            </c:ext>
          </c:extLst>
        </c:ser>
        <c:ser>
          <c:idx val="3"/>
          <c:order val="3"/>
          <c:tx>
            <c:strRef>
              <c:f>Sheet1!$A$5</c:f>
              <c:strCache>
                <c:ptCount val="1"/>
                <c:pt idx="0">
                  <c:v>Increased slightly</c:v>
                </c:pt>
              </c:strCache>
            </c:strRef>
          </c:tx>
          <c:spPr>
            <a:solidFill>
              <a:srgbClr val="C2F1C8"/>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6E0-431A-9BEA-5925E485E94A}"/>
                </c:ext>
              </c:extLst>
            </c:dLbl>
            <c:dLbl>
              <c:idx val="4"/>
              <c:delete val="1"/>
              <c:extLst>
                <c:ext xmlns:c15="http://schemas.microsoft.com/office/drawing/2012/chart" uri="{CE6537A1-D6FC-4f65-9D91-7224C49458BB}"/>
                <c:ext xmlns:c16="http://schemas.microsoft.com/office/drawing/2014/chart" uri="{C3380CC4-5D6E-409C-BE32-E72D297353CC}">
                  <c16:uniqueId val="{00000003-DD14-4AB6-9CF9-50D3A1FE80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Sheet1!$B$5:$F$5</c:f>
              <c:numCache>
                <c:formatCode>0%</c:formatCode>
                <c:ptCount val="5"/>
                <c:pt idx="0">
                  <c:v>7.5757575757580006E-2</c:v>
                </c:pt>
                <c:pt idx="1">
                  <c:v>0</c:v>
                </c:pt>
                <c:pt idx="2">
                  <c:v>8.9285714285709999E-2</c:v>
                </c:pt>
                <c:pt idx="3">
                  <c:v>8.6206896551719994E-2</c:v>
                </c:pt>
                <c:pt idx="4">
                  <c:v>0</c:v>
                </c:pt>
              </c:numCache>
            </c:numRef>
          </c:val>
          <c:extLst>
            <c:ext xmlns:c16="http://schemas.microsoft.com/office/drawing/2014/chart" uri="{C3380CC4-5D6E-409C-BE32-E72D297353CC}">
              <c16:uniqueId val="{00000004-DD14-4AB6-9CF9-50D3A1FE8041}"/>
            </c:ext>
          </c:extLst>
        </c:ser>
        <c:ser>
          <c:idx val="4"/>
          <c:order val="4"/>
          <c:tx>
            <c:strRef>
              <c:f>Sheet1!$A$6</c:f>
              <c:strCache>
                <c:ptCount val="1"/>
                <c:pt idx="0">
                  <c:v>Increased significantly</c:v>
                </c:pt>
              </c:strCache>
            </c:strRef>
          </c:tx>
          <c:spPr>
            <a:solidFill>
              <a:srgbClr val="196B24"/>
            </a:solidFill>
            <a:ln>
              <a:noFill/>
            </a:ln>
            <a:effectLst/>
          </c:spPr>
          <c:invertIfNegative val="0"/>
          <c:dLbls>
            <c:delete val="1"/>
          </c:dLbls>
          <c:cat>
            <c:strRef>
              <c:f>Sheet1!$B$1:$F$1</c:f>
              <c:strCache>
                <c:ptCount val="5"/>
                <c:pt idx="0">
                  <c:v>Total</c:v>
                </c:pt>
                <c:pt idx="1">
                  <c:v>Solicitors (not partners or business owners)</c:v>
                </c:pt>
                <c:pt idx="2">
                  <c:v>Partners &amp; Business Owners</c:v>
                </c:pt>
                <c:pt idx="3">
                  <c:v>10 solicitors or fewer</c:v>
                </c:pt>
                <c:pt idx="4">
                  <c:v>11 solicitors or more</c:v>
                </c:pt>
              </c:strCache>
            </c:strRef>
          </c:cat>
          <c:val>
            <c:numRef>
              <c:f>Sheet1!$B$6:$F$6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DD14-4AB6-9CF9-50D3A1FE8041}"/>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3.8002414884469746E-2"/>
          <c:y val="0.92046390172393533"/>
          <c:w val="0.93328881652366402"/>
          <c:h val="6.584351861202525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Which, if any, of the following digital technologies does your practice unit currently use?</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rgbClr val="002063"/>
            </a:solidFill>
            <a:ln>
              <a:noFill/>
            </a:ln>
            <a:effectLst/>
          </c:spPr>
          <c:invertIfNegative val="0"/>
          <c:dLbls>
            <c:dLbl>
              <c:idx val="0"/>
              <c:layout>
                <c:manualLayout>
                  <c:x val="7.5096475015836656E-3"/>
                  <c:y val="2.663230330628511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880266993545122E-2"/>
                      <c:h val="4.0627683545325768E-2"/>
                    </c:manualLayout>
                  </c15:layout>
                </c:ext>
                <c:ext xmlns:c16="http://schemas.microsoft.com/office/drawing/2014/chart" uri="{C3380CC4-5D6E-409C-BE32-E72D297353CC}">
                  <c16:uniqueId val="{00000002-C456-4F21-8D3D-CF6C9C8620B5}"/>
                </c:ext>
              </c:extLst>
            </c:dLbl>
            <c:dLbl>
              <c:idx val="1"/>
              <c:layout>
                <c:manualLayout>
                  <c:x val="-1.9668007822399439E-17"/>
                  <c:y val="1.06529213225140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56-4F21-8D3D-CF6C9C8620B5}"/>
                </c:ext>
              </c:extLst>
            </c:dLbl>
            <c:dLbl>
              <c:idx val="2"/>
              <c:layout>
                <c:manualLayout>
                  <c:x val="3.218438459275223E-3"/>
                  <c:y val="7.98969099188553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56-4F21-8D3D-CF6C9C8620B5}"/>
                </c:ext>
              </c:extLst>
            </c:dLbl>
            <c:dLbl>
              <c:idx val="3"/>
              <c:layout>
                <c:manualLayout>
                  <c:x val="2.1456256395168153E-3"/>
                  <c:y val="5.32646066125702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56-4F21-8D3D-CF6C9C8620B5}"/>
                </c:ext>
              </c:extLst>
            </c:dLbl>
            <c:dLbl>
              <c:idx val="4"/>
              <c:layout>
                <c:manualLayout>
                  <c:x val="3.2184384592751835E-3"/>
                  <c:y val="7.98969099188553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56-4F21-8D3D-CF6C9C8620B5}"/>
                </c:ext>
              </c:extLst>
            </c:dLbl>
            <c:dLbl>
              <c:idx val="9"/>
              <c:layout>
                <c:manualLayout>
                  <c:x val="4.2912512790334728E-3"/>
                  <c:y val="7.98969099188543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456-4F21-8D3D-CF6C9C8620B5}"/>
                </c:ext>
              </c:extLst>
            </c:dLbl>
            <c:dLbl>
              <c:idx val="12"/>
              <c:layout>
                <c:manualLayout>
                  <c:x val="3.2184384592750656E-3"/>
                  <c:y val="-9.76506507210621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456-4F21-8D3D-CF6C9C8620B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Microsoft office, or similar suite of software</c:v>
                </c:pt>
                <c:pt idx="1">
                  <c:v>Microsoft teams/zoom etc. to engage with clients online</c:v>
                </c:pt>
                <c:pt idx="2">
                  <c:v>Case management systems and/or digital file storage</c:v>
                </c:pt>
                <c:pt idx="3">
                  <c:v>Digital finance/accountancy systems</c:v>
                </c:pt>
                <c:pt idx="4">
                  <c:v>Digital anti-money laundering (AML) checks</c:v>
                </c:pt>
                <c:pt idx="5">
                  <c:v>Digital signatures</c:v>
                </c:pt>
                <c:pt idx="6">
                  <c:v>Document automation</c:v>
                </c:pt>
                <c:pt idx="7">
                  <c:v>Electronic evidence management</c:v>
                </c:pt>
                <c:pt idx="8">
                  <c:v>AI for research tasks</c:v>
                </c:pt>
                <c:pt idx="9">
                  <c:v>AI for drafting or client work</c:v>
                </c:pt>
                <c:pt idx="10">
                  <c:v>AI for contract review</c:v>
                </c:pt>
                <c:pt idx="11">
                  <c:v>Other</c:v>
                </c:pt>
                <c:pt idx="12">
                  <c:v>None of the above</c:v>
                </c:pt>
              </c:strCache>
            </c:strRef>
          </c:cat>
          <c:val>
            <c:numRef>
              <c:f>Sheet1!$B$2:$B$14</c:f>
              <c:numCache>
                <c:formatCode>0%\ \ \ \ \ \ \ \ </c:formatCode>
                <c:ptCount val="13"/>
                <c:pt idx="0">
                  <c:v>0.91686460807600001</c:v>
                </c:pt>
                <c:pt idx="1">
                  <c:v>0.81947743467930001</c:v>
                </c:pt>
                <c:pt idx="2">
                  <c:v>0.71971496437049998</c:v>
                </c:pt>
                <c:pt idx="3">
                  <c:v>0.51781472684090002</c:v>
                </c:pt>
                <c:pt idx="4">
                  <c:v>0.49406175771970001</c:v>
                </c:pt>
                <c:pt idx="5">
                  <c:v>0.2731591448931</c:v>
                </c:pt>
                <c:pt idx="6">
                  <c:v>0.1425178147268</c:v>
                </c:pt>
                <c:pt idx="7">
                  <c:v>0.104513064133</c:v>
                </c:pt>
                <c:pt idx="8">
                  <c:v>5.7007125890740001E-2</c:v>
                </c:pt>
                <c:pt idx="9">
                  <c:v>1.9002375296909998E-2</c:v>
                </c:pt>
                <c:pt idx="10">
                  <c:v>1.187648456057E-2</c:v>
                </c:pt>
                <c:pt idx="11">
                  <c:v>2.375296912114E-2</c:v>
                </c:pt>
                <c:pt idx="12">
                  <c:v>9.5011876484560002E-3</c:v>
                </c:pt>
              </c:numCache>
            </c:numRef>
          </c:val>
          <c:extLst>
            <c:ext xmlns:c16="http://schemas.microsoft.com/office/drawing/2014/chart" uri="{C3380CC4-5D6E-409C-BE32-E72D297353CC}">
              <c16:uniqueId val="{00000000-8711-4E83-BF37-7F9D993A7E04}"/>
            </c:ext>
          </c:extLst>
        </c:ser>
        <c:ser>
          <c:idx val="1"/>
          <c:order val="1"/>
          <c:tx>
            <c:strRef>
              <c:f>Sheet1!$C$1</c:f>
              <c:strCache>
                <c:ptCount val="1"/>
                <c:pt idx="0">
                  <c:v>Solicitors (not partners or business owners)</c:v>
                </c:pt>
              </c:strCache>
            </c:strRef>
          </c:tx>
          <c:spPr>
            <a:solidFill>
              <a:srgbClr val="FDBCB4"/>
            </a:solidFill>
            <a:ln>
              <a:noFill/>
            </a:ln>
            <a:effectLst/>
          </c:spPr>
          <c:invertIfNegative val="0"/>
          <c:dLbls>
            <c:dLbl>
              <c:idx val="0"/>
              <c:layout>
                <c:manualLayout>
                  <c:x val="6.4368769185504503E-3"/>
                  <c:y val="7.98969099188553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56-4F21-8D3D-CF6C9C8620B5}"/>
                </c:ext>
              </c:extLst>
            </c:dLbl>
            <c:dLbl>
              <c:idx val="1"/>
              <c:layout>
                <c:manualLayout>
                  <c:x val="6.4368769185504261E-3"/>
                  <c:y val="5.32646066125702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56-4F21-8D3D-CF6C9C8620B5}"/>
                </c:ext>
              </c:extLst>
            </c:dLbl>
            <c:dLbl>
              <c:idx val="2"/>
              <c:layout>
                <c:manualLayout>
                  <c:x val="5.3640640987920379E-3"/>
                  <c:y val="-2.44126626802655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56-4F21-8D3D-CF6C9C8620B5}"/>
                </c:ext>
              </c:extLst>
            </c:dLbl>
            <c:dLbl>
              <c:idx val="3"/>
              <c:layout>
                <c:manualLayout>
                  <c:x val="5.364064098792037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56-4F21-8D3D-CF6C9C8620B5}"/>
                </c:ext>
              </c:extLst>
            </c:dLbl>
            <c:dLbl>
              <c:idx val="4"/>
              <c:layout>
                <c:manualLayout>
                  <c:x val="4.2912512790335908E-3"/>
                  <c:y val="-5.32646066125707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50-412C-8FB4-E9C84C3BED26}"/>
                </c:ext>
              </c:extLst>
            </c:dLbl>
            <c:dLbl>
              <c:idx val="5"/>
              <c:layout>
                <c:manualLayout>
                  <c:x val="3.218438459275223E-3"/>
                  <c:y val="-9.76506507210621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50-412C-8FB4-E9C84C3BED26}"/>
                </c:ext>
              </c:extLst>
            </c:dLbl>
            <c:dLbl>
              <c:idx val="6"/>
              <c:layout>
                <c:manualLayout>
                  <c:x val="8.5825025580672613E-3"/>
                  <c:y val="2.66323033062841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56-4F21-8D3D-CF6C9C8620B5}"/>
                </c:ext>
              </c:extLst>
            </c:dLbl>
            <c:dLbl>
              <c:idx val="7"/>
              <c:layout>
                <c:manualLayout>
                  <c:x val="5.36406409879195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456-4F21-8D3D-CF6C9C8620B5}"/>
                </c:ext>
              </c:extLst>
            </c:dLbl>
            <c:dLbl>
              <c:idx val="8"/>
              <c:layout>
                <c:manualLayout>
                  <c:x val="4.2912512790335517E-3"/>
                  <c:y val="2.66323033062841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56-4F21-8D3D-CF6C9C8620B5}"/>
                </c:ext>
              </c:extLst>
            </c:dLbl>
            <c:dLbl>
              <c:idx val="9"/>
              <c:layout>
                <c:manualLayout>
                  <c:x val="7.5096897383088532E-3"/>
                  <c:y val="5.32646066125702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456-4F21-8D3D-CF6C9C8620B5}"/>
                </c:ext>
              </c:extLst>
            </c:dLbl>
            <c:dLbl>
              <c:idx val="11"/>
              <c:layout>
                <c:manualLayout>
                  <c:x val="4.2912512790336307E-3"/>
                  <c:y val="9.76506507210621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456-4F21-8D3D-CF6C9C8620B5}"/>
                </c:ext>
              </c:extLst>
            </c:dLbl>
            <c:dLbl>
              <c:idx val="12"/>
              <c:layout>
                <c:manualLayout>
                  <c:x val="3.218438459275223E-3"/>
                  <c:y val="9.76506507210621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456-4F21-8D3D-CF6C9C8620B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Microsoft office, or similar suite of software</c:v>
                </c:pt>
                <c:pt idx="1">
                  <c:v>Microsoft teams/zoom etc. to engage with clients online</c:v>
                </c:pt>
                <c:pt idx="2">
                  <c:v>Case management systems and/or digital file storage</c:v>
                </c:pt>
                <c:pt idx="3">
                  <c:v>Digital finance/accountancy systems</c:v>
                </c:pt>
                <c:pt idx="4">
                  <c:v>Digital anti-money laundering (AML) checks</c:v>
                </c:pt>
                <c:pt idx="5">
                  <c:v>Digital signatures</c:v>
                </c:pt>
                <c:pt idx="6">
                  <c:v>Document automation</c:v>
                </c:pt>
                <c:pt idx="7">
                  <c:v>Electronic evidence management</c:v>
                </c:pt>
                <c:pt idx="8">
                  <c:v>AI for research tasks</c:v>
                </c:pt>
                <c:pt idx="9">
                  <c:v>AI for drafting or client work</c:v>
                </c:pt>
                <c:pt idx="10">
                  <c:v>AI for contract review</c:v>
                </c:pt>
                <c:pt idx="11">
                  <c:v>Other</c:v>
                </c:pt>
                <c:pt idx="12">
                  <c:v>None of the above</c:v>
                </c:pt>
              </c:strCache>
            </c:strRef>
          </c:cat>
          <c:val>
            <c:numRef>
              <c:f>Sheet1!$C$2:$C$14</c:f>
              <c:numCache>
                <c:formatCode>0%\ \ \ \ \ \ \ \ </c:formatCode>
                <c:ptCount val="13"/>
                <c:pt idx="0">
                  <c:v>0.89147286821710003</c:v>
                </c:pt>
                <c:pt idx="1">
                  <c:v>0.86046511627910005</c:v>
                </c:pt>
                <c:pt idx="2">
                  <c:v>0.78294573643410004</c:v>
                </c:pt>
                <c:pt idx="3">
                  <c:v>0.44961240310079997</c:v>
                </c:pt>
                <c:pt idx="4">
                  <c:v>0.51937984496120004</c:v>
                </c:pt>
                <c:pt idx="5">
                  <c:v>0.30232558139530002</c:v>
                </c:pt>
                <c:pt idx="6">
                  <c:v>0.18604651162790001</c:v>
                </c:pt>
                <c:pt idx="7">
                  <c:v>0.1007751937985</c:v>
                </c:pt>
                <c:pt idx="8">
                  <c:v>3.8759689922480002E-2</c:v>
                </c:pt>
                <c:pt idx="9">
                  <c:v>1.550387596899E-2</c:v>
                </c:pt>
                <c:pt idx="10">
                  <c:v>7.7519379844959999E-3</c:v>
                </c:pt>
                <c:pt idx="11">
                  <c:v>0</c:v>
                </c:pt>
                <c:pt idx="12">
                  <c:v>0</c:v>
                </c:pt>
              </c:numCache>
            </c:numRef>
          </c:val>
          <c:extLst>
            <c:ext xmlns:c16="http://schemas.microsoft.com/office/drawing/2014/chart" uri="{C3380CC4-5D6E-409C-BE32-E72D297353CC}">
              <c16:uniqueId val="{00000001-8711-4E83-BF37-7F9D993A7E04}"/>
            </c:ext>
          </c:extLst>
        </c:ser>
        <c:ser>
          <c:idx val="2"/>
          <c:order val="2"/>
          <c:tx>
            <c:strRef>
              <c:f>Sheet1!$D$1</c:f>
              <c:strCache>
                <c:ptCount val="1"/>
                <c:pt idx="0">
                  <c:v>Partner &amp; Business Owners</c:v>
                </c:pt>
              </c:strCache>
            </c:strRef>
          </c:tx>
          <c:spPr>
            <a:solidFill>
              <a:srgbClr val="FFCD00"/>
            </a:solidFill>
            <a:ln>
              <a:noFill/>
            </a:ln>
            <a:effectLst/>
          </c:spPr>
          <c:invertIfNegative val="0"/>
          <c:dLbls>
            <c:dLbl>
              <c:idx val="0"/>
              <c:layout>
                <c:manualLayout>
                  <c:x val="8.58250255806726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56-4F21-8D3D-CF6C9C8620B5}"/>
                </c:ext>
              </c:extLst>
            </c:dLbl>
            <c:dLbl>
              <c:idx val="1"/>
              <c:layout>
                <c:manualLayout>
                  <c:x val="9.6553153778256694E-3"/>
                  <c:y val="1.33161516531425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56-4F21-8D3D-CF6C9C8620B5}"/>
                </c:ext>
              </c:extLst>
            </c:dLbl>
            <c:dLbl>
              <c:idx val="2"/>
              <c:layout>
                <c:manualLayout>
                  <c:x val="6.436876918550446E-3"/>
                  <c:y val="-4.8825325360531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50-412C-8FB4-E9C84C3BED26}"/>
                </c:ext>
              </c:extLst>
            </c:dLbl>
            <c:dLbl>
              <c:idx val="3"/>
              <c:layout>
                <c:manualLayout>
                  <c:x val="4.2912512790336697E-3"/>
                  <c:y val="-4.8825325360531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BA-4DAF-BBB4-73E339129DCF}"/>
                </c:ext>
              </c:extLst>
            </c:dLbl>
            <c:dLbl>
              <c:idx val="4"/>
              <c:layout>
                <c:manualLayout>
                  <c:x val="8.58250255806726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50-412C-8FB4-E9C84C3BED26}"/>
                </c:ext>
              </c:extLst>
            </c:dLbl>
            <c:dLbl>
              <c:idx val="5"/>
              <c:layout>
                <c:manualLayout>
                  <c:x val="7.5096897383088532E-3"/>
                  <c:y val="-9.76506507210621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50-412C-8FB4-E9C84C3BED26}"/>
                </c:ext>
              </c:extLst>
            </c:dLbl>
            <c:dLbl>
              <c:idx val="6"/>
              <c:layout>
                <c:manualLayout>
                  <c:x val="6.436876918550446E-3"/>
                  <c:y val="-9.76506507210621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56-4F21-8D3D-CF6C9C8620B5}"/>
                </c:ext>
              </c:extLst>
            </c:dLbl>
            <c:dLbl>
              <c:idx val="7"/>
              <c:layout>
                <c:manualLayout>
                  <c:x val="1.0728128197584156E-2"/>
                  <c:y val="7.98969099188553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56-4F21-8D3D-CF6C9C8620B5}"/>
                </c:ext>
              </c:extLst>
            </c:dLbl>
            <c:dLbl>
              <c:idx val="8"/>
              <c:layout>
                <c:manualLayout>
                  <c:x val="6.4368769185503671E-3"/>
                  <c:y val="2.66323033062841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456-4F21-8D3D-CF6C9C8620B5}"/>
                </c:ext>
              </c:extLst>
            </c:dLbl>
            <c:dLbl>
              <c:idx val="9"/>
              <c:layout>
                <c:manualLayout>
                  <c:x val="6.436876918550446E-3"/>
                  <c:y val="7.9896909918856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456-4F21-8D3D-CF6C9C8620B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Microsoft office, or similar suite of software</c:v>
                </c:pt>
                <c:pt idx="1">
                  <c:v>Microsoft teams/zoom etc. to engage with clients online</c:v>
                </c:pt>
                <c:pt idx="2">
                  <c:v>Case management systems and/or digital file storage</c:v>
                </c:pt>
                <c:pt idx="3">
                  <c:v>Digital finance/accountancy systems</c:v>
                </c:pt>
                <c:pt idx="4">
                  <c:v>Digital anti-money laundering (AML) checks</c:v>
                </c:pt>
                <c:pt idx="5">
                  <c:v>Digital signatures</c:v>
                </c:pt>
                <c:pt idx="6">
                  <c:v>Document automation</c:v>
                </c:pt>
                <c:pt idx="7">
                  <c:v>Electronic evidence management</c:v>
                </c:pt>
                <c:pt idx="8">
                  <c:v>AI for research tasks</c:v>
                </c:pt>
                <c:pt idx="9">
                  <c:v>AI for drafting or client work</c:v>
                </c:pt>
                <c:pt idx="10">
                  <c:v>AI for contract review</c:v>
                </c:pt>
                <c:pt idx="11">
                  <c:v>Other</c:v>
                </c:pt>
                <c:pt idx="12">
                  <c:v>None of the above</c:v>
                </c:pt>
              </c:strCache>
            </c:strRef>
          </c:cat>
          <c:val>
            <c:numRef>
              <c:f>Sheet1!$D$2:$D$14</c:f>
              <c:numCache>
                <c:formatCode>0%\ \ \ \ \ \ \ \ </c:formatCode>
                <c:ptCount val="13"/>
                <c:pt idx="0">
                  <c:v>0.92808219178079998</c:v>
                </c:pt>
                <c:pt idx="1">
                  <c:v>0.80136986301369995</c:v>
                </c:pt>
                <c:pt idx="2">
                  <c:v>0.69178082191779999</c:v>
                </c:pt>
                <c:pt idx="3">
                  <c:v>0.54794520547949999</c:v>
                </c:pt>
                <c:pt idx="4">
                  <c:v>0.48287671232879997</c:v>
                </c:pt>
                <c:pt idx="5">
                  <c:v>0.26027397260270002</c:v>
                </c:pt>
                <c:pt idx="6">
                  <c:v>0.12328767123290001</c:v>
                </c:pt>
                <c:pt idx="7">
                  <c:v>0.1061643835616</c:v>
                </c:pt>
                <c:pt idx="8">
                  <c:v>6.5068493150680001E-2</c:v>
                </c:pt>
                <c:pt idx="9">
                  <c:v>2.0547945205479999E-2</c:v>
                </c:pt>
                <c:pt idx="10">
                  <c:v>1.3698630136990001E-2</c:v>
                </c:pt>
                <c:pt idx="11">
                  <c:v>3.4246575342469998E-2</c:v>
                </c:pt>
                <c:pt idx="12">
                  <c:v>1.3698630136990001E-2</c:v>
                </c:pt>
              </c:numCache>
            </c:numRef>
          </c:val>
          <c:extLst>
            <c:ext xmlns:c16="http://schemas.microsoft.com/office/drawing/2014/chart" uri="{C3380CC4-5D6E-409C-BE32-E72D297353CC}">
              <c16:uniqueId val="{00000002-8711-4E83-BF37-7F9D993A7E04}"/>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 \ \ \ \ \ \ " sourceLinked="1"/>
        <c:majorTickMark val="none"/>
        <c:minorTickMark val="none"/>
        <c:tickLblPos val="nextTo"/>
        <c:crossAx val="127959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latin typeface="Century Gothic" panose="020B0502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On a scale from 0% to 100%, how effective would you rate the technology you have invested in? </a:t>
            </a:r>
          </a:p>
        </c:rich>
      </c:tx>
      <c:layout>
        <c:manualLayout>
          <c:xMode val="edge"/>
          <c:yMode val="edge"/>
          <c:x val="0.14938071572902559"/>
          <c:y val="2.594959833848269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1006343392465833E-2"/>
          <c:y val="0.30365108375429511"/>
          <c:w val="0.93697548464977476"/>
          <c:h val="0.54086152477842109"/>
        </c:manualLayout>
      </c:layout>
      <c:barChart>
        <c:barDir val="col"/>
        <c:grouping val="percentStacked"/>
        <c:varyColors val="0"/>
        <c:ser>
          <c:idx val="0"/>
          <c:order val="0"/>
          <c:tx>
            <c:strRef>
              <c:f>Sheet1!$A$2</c:f>
              <c:strCache>
                <c:ptCount val="1"/>
                <c:pt idx="0">
                  <c:v>0% to 25%</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Microsoft office, or similar suite of software</c:v>
                </c:pt>
                <c:pt idx="1">
                  <c:v>Microsoft teams/zoom etc. to engage with clients online</c:v>
                </c:pt>
                <c:pt idx="2">
                  <c:v>Digital anti-money laundering (AML) checks</c:v>
                </c:pt>
                <c:pt idx="3">
                  <c:v>Digital finance/accountancy systems</c:v>
                </c:pt>
                <c:pt idx="4">
                  <c:v>Digital signatures</c:v>
                </c:pt>
                <c:pt idx="5">
                  <c:v>Case management systems and/or digital file storage</c:v>
                </c:pt>
                <c:pt idx="6">
                  <c:v>Document automation</c:v>
                </c:pt>
                <c:pt idx="7">
                  <c:v>Electronic evidence management</c:v>
                </c:pt>
                <c:pt idx="8">
                  <c:v>AI for drafting or client work</c:v>
                </c:pt>
                <c:pt idx="9">
                  <c:v>AI for research tasks</c:v>
                </c:pt>
                <c:pt idx="10">
                  <c:v>AI for contract review</c:v>
                </c:pt>
              </c:strCache>
            </c:strRef>
          </c:cat>
          <c:val>
            <c:numRef>
              <c:f>Sheet1!$B$2:$L$2</c:f>
              <c:numCache>
                <c:formatCode>0%</c:formatCode>
                <c:ptCount val="11"/>
                <c:pt idx="0">
                  <c:v>7.7720207253889999E-3</c:v>
                </c:pt>
                <c:pt idx="1">
                  <c:v>5.7971014492749998E-3</c:v>
                </c:pt>
                <c:pt idx="2">
                  <c:v>0</c:v>
                </c:pt>
                <c:pt idx="3">
                  <c:v>9.1743119266059995E-3</c:v>
                </c:pt>
                <c:pt idx="4">
                  <c:v>8.6956521739130002E-3</c:v>
                </c:pt>
                <c:pt idx="5">
                  <c:v>2.3102310231019999E-2</c:v>
                </c:pt>
                <c:pt idx="6">
                  <c:v>0.05</c:v>
                </c:pt>
                <c:pt idx="7">
                  <c:v>2.2727272727270001E-2</c:v>
                </c:pt>
                <c:pt idx="8">
                  <c:v>0.25</c:v>
                </c:pt>
                <c:pt idx="9">
                  <c:v>0.125</c:v>
                </c:pt>
                <c:pt idx="10">
                  <c:v>0.2</c:v>
                </c:pt>
              </c:numCache>
            </c:numRef>
          </c:val>
          <c:extLst>
            <c:ext xmlns:c16="http://schemas.microsoft.com/office/drawing/2014/chart" uri="{C3380CC4-5D6E-409C-BE32-E72D297353CC}">
              <c16:uniqueId val="{00000000-A334-4D75-8E40-B44489ECF04C}"/>
            </c:ext>
          </c:extLst>
        </c:ser>
        <c:ser>
          <c:idx val="1"/>
          <c:order val="1"/>
          <c:tx>
            <c:strRef>
              <c:f>Sheet1!$A$3</c:f>
              <c:strCache>
                <c:ptCount val="1"/>
                <c:pt idx="0">
                  <c:v>26% to 50%</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Microsoft office, or similar suite of software</c:v>
                </c:pt>
                <c:pt idx="1">
                  <c:v>Microsoft teams/zoom etc. to engage with clients online</c:v>
                </c:pt>
                <c:pt idx="2">
                  <c:v>Digital anti-money laundering (AML) checks</c:v>
                </c:pt>
                <c:pt idx="3">
                  <c:v>Digital finance/accountancy systems</c:v>
                </c:pt>
                <c:pt idx="4">
                  <c:v>Digital signatures</c:v>
                </c:pt>
                <c:pt idx="5">
                  <c:v>Case management systems and/or digital file storage</c:v>
                </c:pt>
                <c:pt idx="6">
                  <c:v>Document automation</c:v>
                </c:pt>
                <c:pt idx="7">
                  <c:v>Electronic evidence management</c:v>
                </c:pt>
                <c:pt idx="8">
                  <c:v>AI for drafting or client work</c:v>
                </c:pt>
                <c:pt idx="9">
                  <c:v>AI for research tasks</c:v>
                </c:pt>
                <c:pt idx="10">
                  <c:v>AI for contract review</c:v>
                </c:pt>
              </c:strCache>
            </c:strRef>
          </c:cat>
          <c:val>
            <c:numRef>
              <c:f>Sheet1!$B$3:$L$3</c:f>
              <c:numCache>
                <c:formatCode>0%</c:formatCode>
                <c:ptCount val="11"/>
                <c:pt idx="0">
                  <c:v>7.2538860103630004E-2</c:v>
                </c:pt>
                <c:pt idx="1">
                  <c:v>0.1130434782609</c:v>
                </c:pt>
                <c:pt idx="2">
                  <c:v>7.6923076923079994E-2</c:v>
                </c:pt>
                <c:pt idx="3">
                  <c:v>9.6330275229359996E-2</c:v>
                </c:pt>
                <c:pt idx="4">
                  <c:v>0.1217391304348</c:v>
                </c:pt>
                <c:pt idx="5">
                  <c:v>0.13861386138609999</c:v>
                </c:pt>
                <c:pt idx="6">
                  <c:v>0.2</c:v>
                </c:pt>
                <c:pt idx="7">
                  <c:v>0.1818181818182</c:v>
                </c:pt>
                <c:pt idx="8">
                  <c:v>0.125</c:v>
                </c:pt>
                <c:pt idx="9">
                  <c:v>0.41666666666669999</c:v>
                </c:pt>
                <c:pt idx="10">
                  <c:v>0.4</c:v>
                </c:pt>
              </c:numCache>
            </c:numRef>
          </c:val>
          <c:extLst>
            <c:ext xmlns:c16="http://schemas.microsoft.com/office/drawing/2014/chart" uri="{C3380CC4-5D6E-409C-BE32-E72D297353CC}">
              <c16:uniqueId val="{00000001-A334-4D75-8E40-B44489ECF04C}"/>
            </c:ext>
          </c:extLst>
        </c:ser>
        <c:ser>
          <c:idx val="2"/>
          <c:order val="2"/>
          <c:tx>
            <c:strRef>
              <c:f>Sheet1!$A$4</c:f>
              <c:strCache>
                <c:ptCount val="1"/>
                <c:pt idx="0">
                  <c:v>51% to 75%</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Microsoft office, or similar suite of software</c:v>
                </c:pt>
                <c:pt idx="1">
                  <c:v>Microsoft teams/zoom etc. to engage with clients online</c:v>
                </c:pt>
                <c:pt idx="2">
                  <c:v>Digital anti-money laundering (AML) checks</c:v>
                </c:pt>
                <c:pt idx="3">
                  <c:v>Digital finance/accountancy systems</c:v>
                </c:pt>
                <c:pt idx="4">
                  <c:v>Digital signatures</c:v>
                </c:pt>
                <c:pt idx="5">
                  <c:v>Case management systems and/or digital file storage</c:v>
                </c:pt>
                <c:pt idx="6">
                  <c:v>Document automation</c:v>
                </c:pt>
                <c:pt idx="7">
                  <c:v>Electronic evidence management</c:v>
                </c:pt>
                <c:pt idx="8">
                  <c:v>AI for drafting or client work</c:v>
                </c:pt>
                <c:pt idx="9">
                  <c:v>AI for research tasks</c:v>
                </c:pt>
                <c:pt idx="10">
                  <c:v>AI for contract review</c:v>
                </c:pt>
              </c:strCache>
            </c:strRef>
          </c:cat>
          <c:val>
            <c:numRef>
              <c:f>Sheet1!$B$4:$L$4</c:f>
              <c:numCache>
                <c:formatCode>0%</c:formatCode>
                <c:ptCount val="11"/>
                <c:pt idx="0">
                  <c:v>0.13471502590670001</c:v>
                </c:pt>
                <c:pt idx="1">
                  <c:v>0.18550724637679999</c:v>
                </c:pt>
                <c:pt idx="2">
                  <c:v>0.17307692307690001</c:v>
                </c:pt>
                <c:pt idx="3">
                  <c:v>0.17889908256879999</c:v>
                </c:pt>
                <c:pt idx="4">
                  <c:v>0.1739130434783</c:v>
                </c:pt>
                <c:pt idx="5">
                  <c:v>0.26072607260730002</c:v>
                </c:pt>
                <c:pt idx="6">
                  <c:v>0.18333333333330001</c:v>
                </c:pt>
                <c:pt idx="7">
                  <c:v>0.29545454545450001</c:v>
                </c:pt>
                <c:pt idx="8">
                  <c:v>0.5</c:v>
                </c:pt>
                <c:pt idx="9">
                  <c:v>0.375</c:v>
                </c:pt>
                <c:pt idx="10">
                  <c:v>0.4</c:v>
                </c:pt>
              </c:numCache>
            </c:numRef>
          </c:val>
          <c:extLst>
            <c:ext xmlns:c16="http://schemas.microsoft.com/office/drawing/2014/chart" uri="{C3380CC4-5D6E-409C-BE32-E72D297353CC}">
              <c16:uniqueId val="{00000002-A334-4D75-8E40-B44489ECF04C}"/>
            </c:ext>
          </c:extLst>
        </c:ser>
        <c:ser>
          <c:idx val="3"/>
          <c:order val="3"/>
          <c:tx>
            <c:strRef>
              <c:f>Sheet1!$A$5</c:f>
              <c:strCache>
                <c:ptCount val="1"/>
                <c:pt idx="0">
                  <c:v>76% to 100%</c:v>
                </c:pt>
              </c:strCache>
            </c:strRef>
          </c:tx>
          <c:spPr>
            <a:solidFill>
              <a:schemeClr val="accent3"/>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E546-458E-9287-8FCC3763BB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Microsoft office, or similar suite of software</c:v>
                </c:pt>
                <c:pt idx="1">
                  <c:v>Microsoft teams/zoom etc. to engage with clients online</c:v>
                </c:pt>
                <c:pt idx="2">
                  <c:v>Digital anti-money laundering (AML) checks</c:v>
                </c:pt>
                <c:pt idx="3">
                  <c:v>Digital finance/accountancy systems</c:v>
                </c:pt>
                <c:pt idx="4">
                  <c:v>Digital signatures</c:v>
                </c:pt>
                <c:pt idx="5">
                  <c:v>Case management systems and/or digital file storage</c:v>
                </c:pt>
                <c:pt idx="6">
                  <c:v>Document automation</c:v>
                </c:pt>
                <c:pt idx="7">
                  <c:v>Electronic evidence management</c:v>
                </c:pt>
                <c:pt idx="8">
                  <c:v>AI for drafting or client work</c:v>
                </c:pt>
                <c:pt idx="9">
                  <c:v>AI for research tasks</c:v>
                </c:pt>
                <c:pt idx="10">
                  <c:v>AI for contract review</c:v>
                </c:pt>
              </c:strCache>
            </c:strRef>
          </c:cat>
          <c:val>
            <c:numRef>
              <c:f>Sheet1!$B$5:$L$5</c:f>
              <c:numCache>
                <c:formatCode>0%</c:formatCode>
                <c:ptCount val="11"/>
                <c:pt idx="0">
                  <c:v>0.78497409326419998</c:v>
                </c:pt>
                <c:pt idx="1">
                  <c:v>0.69565217391300005</c:v>
                </c:pt>
                <c:pt idx="2">
                  <c:v>0.75</c:v>
                </c:pt>
                <c:pt idx="3">
                  <c:v>0.71559633027519998</c:v>
                </c:pt>
                <c:pt idx="4">
                  <c:v>0.69565217391300005</c:v>
                </c:pt>
                <c:pt idx="5">
                  <c:v>0.57755775577559998</c:v>
                </c:pt>
                <c:pt idx="6">
                  <c:v>0.56666666666669996</c:v>
                </c:pt>
                <c:pt idx="7">
                  <c:v>0.5</c:v>
                </c:pt>
                <c:pt idx="8">
                  <c:v>0.125</c:v>
                </c:pt>
                <c:pt idx="9">
                  <c:v>8.3333333333329998E-2</c:v>
                </c:pt>
                <c:pt idx="10">
                  <c:v>0</c:v>
                </c:pt>
              </c:numCache>
            </c:numRef>
          </c:val>
          <c:extLst>
            <c:ext xmlns:c16="http://schemas.microsoft.com/office/drawing/2014/chart" uri="{C3380CC4-5D6E-409C-BE32-E72D297353CC}">
              <c16:uniqueId val="{00000003-A334-4D75-8E40-B44489ECF04C}"/>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On a scale from 0% to 100%, where would you place your firm in its journey to becoming a fully digital firm?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0258671937390129E-2"/>
          <c:y val="0.25184163483712413"/>
          <c:w val="0.93789932329342685"/>
          <c:h val="0.60961113992632043"/>
        </c:manualLayout>
      </c:layout>
      <c:barChart>
        <c:barDir val="col"/>
        <c:grouping val="percentStacked"/>
        <c:varyColors val="0"/>
        <c:ser>
          <c:idx val="0"/>
          <c:order val="0"/>
          <c:tx>
            <c:strRef>
              <c:f>Sheet1!$A$2</c:f>
              <c:strCache>
                <c:ptCount val="1"/>
                <c:pt idx="0">
                  <c:v>0% to 25%</c:v>
                </c:pt>
              </c:strCache>
            </c:strRef>
          </c:tx>
          <c:spPr>
            <a:solidFill>
              <a:srgbClr val="C00000"/>
            </a:solidFill>
            <a:ln>
              <a:noFill/>
            </a:ln>
            <a:effectLst/>
          </c:spPr>
          <c:invertIfNegative val="0"/>
          <c:dLbls>
            <c:dLbl>
              <c:idx val="3"/>
              <c:layout>
                <c:manualLayout>
                  <c:x val="-1.076545888107629E-3"/>
                  <c:y val="-1.14896617923058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34-4D75-8E40-B44489ECF0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partners or business owners)</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Sheet1!$B$2:$K$2</c:f>
              <c:numCache>
                <c:formatCode>0%</c:formatCode>
                <c:ptCount val="10"/>
                <c:pt idx="0">
                  <c:v>0.1127098321343</c:v>
                </c:pt>
                <c:pt idx="1">
                  <c:v>8.9430894308939995E-2</c:v>
                </c:pt>
                <c:pt idx="2">
                  <c:v>0.1076923076923</c:v>
                </c:pt>
                <c:pt idx="3">
                  <c:v>0.1176470588235</c:v>
                </c:pt>
                <c:pt idx="4">
                  <c:v>8.6294416243650002E-2</c:v>
                </c:pt>
                <c:pt idx="5">
                  <c:v>0.19780219780220001</c:v>
                </c:pt>
                <c:pt idx="6">
                  <c:v>4.878048780488E-2</c:v>
                </c:pt>
                <c:pt idx="7">
                  <c:v>0.1276595744681</c:v>
                </c:pt>
                <c:pt idx="8">
                  <c:v>0.1276595744681</c:v>
                </c:pt>
                <c:pt idx="9">
                  <c:v>5.6818181818179998E-2</c:v>
                </c:pt>
              </c:numCache>
            </c:numRef>
          </c:val>
          <c:extLst>
            <c:ext xmlns:c16="http://schemas.microsoft.com/office/drawing/2014/chart" uri="{C3380CC4-5D6E-409C-BE32-E72D297353CC}">
              <c16:uniqueId val="{00000000-A334-4D75-8E40-B44489ECF04C}"/>
            </c:ext>
          </c:extLst>
        </c:ser>
        <c:ser>
          <c:idx val="1"/>
          <c:order val="1"/>
          <c:tx>
            <c:strRef>
              <c:f>Sheet1!$A$3</c:f>
              <c:strCache>
                <c:ptCount val="1"/>
                <c:pt idx="0">
                  <c:v>26% to 50%</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partners or business owners)</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Sheet1!$B$3:$K$3</c:f>
              <c:numCache>
                <c:formatCode>0%</c:formatCode>
                <c:ptCount val="10"/>
                <c:pt idx="0">
                  <c:v>0.41726618705039997</c:v>
                </c:pt>
                <c:pt idx="1">
                  <c:v>0.38211382113820003</c:v>
                </c:pt>
                <c:pt idx="2">
                  <c:v>0.3538461538462</c:v>
                </c:pt>
                <c:pt idx="3">
                  <c:v>0.2941176470588</c:v>
                </c:pt>
                <c:pt idx="4">
                  <c:v>0.46700507614210002</c:v>
                </c:pt>
                <c:pt idx="5">
                  <c:v>0.32967032967030002</c:v>
                </c:pt>
                <c:pt idx="6">
                  <c:v>0.46341463414630002</c:v>
                </c:pt>
                <c:pt idx="7">
                  <c:v>0.44376899696049998</c:v>
                </c:pt>
                <c:pt idx="8">
                  <c:v>0.44376899696049998</c:v>
                </c:pt>
                <c:pt idx="9">
                  <c:v>0.31818181818180002</c:v>
                </c:pt>
              </c:numCache>
            </c:numRef>
          </c:val>
          <c:extLst>
            <c:ext xmlns:c16="http://schemas.microsoft.com/office/drawing/2014/chart" uri="{C3380CC4-5D6E-409C-BE32-E72D297353CC}">
              <c16:uniqueId val="{00000001-A334-4D75-8E40-B44489ECF04C}"/>
            </c:ext>
          </c:extLst>
        </c:ser>
        <c:ser>
          <c:idx val="2"/>
          <c:order val="2"/>
          <c:tx>
            <c:strRef>
              <c:f>Sheet1!$A$4</c:f>
              <c:strCache>
                <c:ptCount val="1"/>
                <c:pt idx="0">
                  <c:v>51% to 75%</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partners or business owners)</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Sheet1!$B$4:$K$4</c:f>
              <c:numCache>
                <c:formatCode>0%</c:formatCode>
                <c:ptCount val="10"/>
                <c:pt idx="0">
                  <c:v>0.26858513189450001</c:v>
                </c:pt>
                <c:pt idx="1">
                  <c:v>0.30894308943089999</c:v>
                </c:pt>
                <c:pt idx="2">
                  <c:v>0.30769230769229999</c:v>
                </c:pt>
                <c:pt idx="3">
                  <c:v>0.4117647058824</c:v>
                </c:pt>
                <c:pt idx="4">
                  <c:v>0.28426395939089999</c:v>
                </c:pt>
                <c:pt idx="5">
                  <c:v>0.19780219780220001</c:v>
                </c:pt>
                <c:pt idx="6">
                  <c:v>0.26829268292679997</c:v>
                </c:pt>
                <c:pt idx="7">
                  <c:v>0.24316109422490001</c:v>
                </c:pt>
                <c:pt idx="8">
                  <c:v>0.24316109422490001</c:v>
                </c:pt>
                <c:pt idx="9">
                  <c:v>0.36363636363640001</c:v>
                </c:pt>
              </c:numCache>
            </c:numRef>
          </c:val>
          <c:extLst>
            <c:ext xmlns:c16="http://schemas.microsoft.com/office/drawing/2014/chart" uri="{C3380CC4-5D6E-409C-BE32-E72D297353CC}">
              <c16:uniqueId val="{00000002-A334-4D75-8E40-B44489ECF04C}"/>
            </c:ext>
          </c:extLst>
        </c:ser>
        <c:ser>
          <c:idx val="3"/>
          <c:order val="3"/>
          <c:tx>
            <c:strRef>
              <c:f>Sheet1!$A$5</c:f>
              <c:strCache>
                <c:ptCount val="1"/>
                <c:pt idx="0">
                  <c:v>76% to 100%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partners or business owners)</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Sheet1!$B$5:$K$5</c:f>
              <c:numCache>
                <c:formatCode>0%</c:formatCode>
                <c:ptCount val="10"/>
                <c:pt idx="0">
                  <c:v>0.2014388489209</c:v>
                </c:pt>
                <c:pt idx="1">
                  <c:v>0.21951219512199999</c:v>
                </c:pt>
                <c:pt idx="2">
                  <c:v>0.2307692307692</c:v>
                </c:pt>
                <c:pt idx="3">
                  <c:v>0.17647058823530001</c:v>
                </c:pt>
                <c:pt idx="4">
                  <c:v>0.16243654822340001</c:v>
                </c:pt>
                <c:pt idx="5">
                  <c:v>0.27472527472530001</c:v>
                </c:pt>
                <c:pt idx="6">
                  <c:v>0.21951219512199999</c:v>
                </c:pt>
                <c:pt idx="7">
                  <c:v>0.18541033434650001</c:v>
                </c:pt>
                <c:pt idx="8">
                  <c:v>0.18541033434650001</c:v>
                </c:pt>
                <c:pt idx="9">
                  <c:v>0.26136363636359999</c:v>
                </c:pt>
              </c:numCache>
            </c:numRef>
          </c:val>
          <c:extLst>
            <c:ext xmlns:c16="http://schemas.microsoft.com/office/drawing/2014/chart" uri="{C3380CC4-5D6E-409C-BE32-E72D297353CC}">
              <c16:uniqueId val="{00000003-A334-4D75-8E40-B44489ECF04C}"/>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How positively or negatively do you feel this adoption of technology has impacted how you interact with clients?</a:t>
            </a:r>
          </a:p>
        </c:rich>
      </c:tx>
      <c:layout>
        <c:manualLayout>
          <c:xMode val="edge"/>
          <c:yMode val="edge"/>
          <c:x val="0.11400985454847842"/>
          <c:y val="4.857549830307390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4.9182126049282578E-2"/>
          <c:y val="0.33733622995432161"/>
          <c:w val="0.93789932329342685"/>
          <c:h val="0.49771839458847389"/>
        </c:manualLayout>
      </c:layout>
      <c:barChart>
        <c:barDir val="col"/>
        <c:grouping val="percentStacked"/>
        <c:varyColors val="0"/>
        <c:ser>
          <c:idx val="0"/>
          <c:order val="0"/>
          <c:tx>
            <c:strRef>
              <c:f>Sheet1!$A$2</c:f>
              <c:strCache>
                <c:ptCount val="1"/>
                <c:pt idx="0">
                  <c:v>Negatively</c:v>
                </c:pt>
              </c:strCache>
            </c:strRef>
          </c:tx>
          <c:spPr>
            <a:solidFill>
              <a:srgbClr val="C00000"/>
            </a:solidFill>
            <a:ln>
              <a:noFill/>
            </a:ln>
            <a:effectLst/>
          </c:spPr>
          <c:invertIfNegative val="0"/>
          <c:dLbls>
            <c:dLbl>
              <c:idx val="3"/>
              <c:layout>
                <c:manualLayout>
                  <c:x val="-5.3827294405377505E-3"/>
                  <c:y val="-2.20797719559426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9F-481E-BE45-B16BF83B94BF}"/>
                </c:ext>
              </c:extLst>
            </c:dLbl>
            <c:dLbl>
              <c:idx val="4"/>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C12-4E55-A884-609BFC4A52A8}"/>
                </c:ext>
              </c:extLst>
            </c:dLbl>
            <c:dLbl>
              <c:idx val="6"/>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729F-481E-BE45-B16BF83B94BF}"/>
                </c:ext>
              </c:extLst>
            </c:dLbl>
            <c:dLbl>
              <c:idx val="7"/>
              <c:delete val="1"/>
              <c:extLst>
                <c:ext xmlns:c15="http://schemas.microsoft.com/office/drawing/2012/chart" uri="{CE6537A1-D6FC-4f65-9D91-7224C49458BB}"/>
                <c:ext xmlns:c16="http://schemas.microsoft.com/office/drawing/2014/chart" uri="{C3380CC4-5D6E-409C-BE32-E72D297353CC}">
                  <c16:uniqueId val="{00000001-9C12-4E55-A884-609BFC4A52A8}"/>
                </c:ext>
              </c:extLst>
            </c:dLbl>
            <c:dLbl>
              <c:idx val="9"/>
              <c:delete val="1"/>
              <c:extLst>
                <c:ext xmlns:c15="http://schemas.microsoft.com/office/drawing/2012/chart" uri="{CE6537A1-D6FC-4f65-9D91-7224C49458BB}"/>
                <c:ext xmlns:c16="http://schemas.microsoft.com/office/drawing/2014/chart" uri="{C3380CC4-5D6E-409C-BE32-E72D297353CC}">
                  <c16:uniqueId val="{00000002-9C12-4E55-A884-609BFC4A52A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 </c:v>
                </c:pt>
                <c:pt idx="9">
                  <c:v>11 solicitors or more </c:v>
                </c:pt>
              </c:strCache>
            </c:strRef>
          </c:cat>
          <c:val>
            <c:numRef>
              <c:f>Sheet1!$B$2:$K$2</c:f>
              <c:numCache>
                <c:formatCode>0%</c:formatCode>
                <c:ptCount val="10"/>
                <c:pt idx="0">
                  <c:v>1.9002375296909998E-2</c:v>
                </c:pt>
                <c:pt idx="1">
                  <c:v>1.6260162601630001E-2</c:v>
                </c:pt>
                <c:pt idx="2">
                  <c:v>2.013422818792E-2</c:v>
                </c:pt>
                <c:pt idx="3">
                  <c:v>1.538461538462E-2</c:v>
                </c:pt>
                <c:pt idx="4">
                  <c:v>5.882352941176E-2</c:v>
                </c:pt>
                <c:pt idx="5">
                  <c:v>5.0761421319800003E-3</c:v>
                </c:pt>
                <c:pt idx="6">
                  <c:v>5.263157894737E-2</c:v>
                </c:pt>
                <c:pt idx="7">
                  <c:v>0</c:v>
                </c:pt>
                <c:pt idx="8">
                  <c:v>2.4024024024019999E-2</c:v>
                </c:pt>
                <c:pt idx="9">
                  <c:v>0</c:v>
                </c:pt>
              </c:numCache>
            </c:numRef>
          </c:val>
          <c:extLst>
            <c:ext xmlns:c16="http://schemas.microsoft.com/office/drawing/2014/chart" uri="{C3380CC4-5D6E-409C-BE32-E72D297353CC}">
              <c16:uniqueId val="{00000001-620C-427B-8586-7D23E2F3C886}"/>
            </c:ext>
          </c:extLst>
        </c:ser>
        <c:ser>
          <c:idx val="1"/>
          <c:order val="1"/>
          <c:tx>
            <c:strRef>
              <c:f>Sheet1!$A$3</c:f>
              <c:strCache>
                <c:ptCount val="1"/>
                <c:pt idx="0">
                  <c:v>Somewhat negatively</c:v>
                </c:pt>
              </c:strCache>
            </c:strRef>
          </c:tx>
          <c:spPr>
            <a:solidFill>
              <a:schemeClr val="accent2">
                <a:lumMod val="20000"/>
                <a:lumOff val="80000"/>
              </a:schemeClr>
            </a:solidFill>
            <a:ln>
              <a:noFill/>
            </a:ln>
            <a:effectLst/>
          </c:spPr>
          <c:invertIfNegative val="0"/>
          <c:dLbls>
            <c:dLbl>
              <c:idx val="3"/>
              <c:layout>
                <c:manualLayout>
                  <c:x val="5.3827294405377505E-3"/>
                  <c:y val="-4.4159543911885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9F-481E-BE45-B16BF83B94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 </c:v>
                </c:pt>
                <c:pt idx="9">
                  <c:v>11 solicitors or more </c:v>
                </c:pt>
              </c:strCache>
            </c:strRef>
          </c:cat>
          <c:val>
            <c:numRef>
              <c:f>Sheet1!$B$3:$K$3</c:f>
              <c:numCache>
                <c:formatCode>0%</c:formatCode>
                <c:ptCount val="10"/>
                <c:pt idx="0">
                  <c:v>6.8883610451310001E-2</c:v>
                </c:pt>
                <c:pt idx="1">
                  <c:v>7.3170731707319997E-2</c:v>
                </c:pt>
                <c:pt idx="2">
                  <c:v>6.7114093959730003E-2</c:v>
                </c:pt>
                <c:pt idx="3">
                  <c:v>4.6153846153850001E-2</c:v>
                </c:pt>
                <c:pt idx="4">
                  <c:v>5.882352941176E-2</c:v>
                </c:pt>
                <c:pt idx="5">
                  <c:v>7.6142131979700003E-2</c:v>
                </c:pt>
                <c:pt idx="6">
                  <c:v>5.263157894737E-2</c:v>
                </c:pt>
                <c:pt idx="7">
                  <c:v>0.1219512195122</c:v>
                </c:pt>
                <c:pt idx="8">
                  <c:v>6.0060060060059997E-2</c:v>
                </c:pt>
                <c:pt idx="9">
                  <c:v>0.1022727272727</c:v>
                </c:pt>
              </c:numCache>
            </c:numRef>
          </c:val>
          <c:extLst>
            <c:ext xmlns:c16="http://schemas.microsoft.com/office/drawing/2014/chart" uri="{C3380CC4-5D6E-409C-BE32-E72D297353CC}">
              <c16:uniqueId val="{00000002-620C-427B-8586-7D23E2F3C886}"/>
            </c:ext>
          </c:extLst>
        </c:ser>
        <c:ser>
          <c:idx val="2"/>
          <c:order val="2"/>
          <c:tx>
            <c:strRef>
              <c:f>Sheet1!$A$4</c:f>
              <c:strCache>
                <c:ptCount val="1"/>
                <c:pt idx="0">
                  <c:v>No change</c:v>
                </c:pt>
              </c:strCache>
            </c:strRef>
          </c:tx>
          <c:spPr>
            <a:solidFill>
              <a:schemeClr val="tx2">
                <a:lumMod val="10000"/>
                <a:lumOff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 </c:v>
                </c:pt>
                <c:pt idx="9">
                  <c:v>11 solicitors or more </c:v>
                </c:pt>
              </c:strCache>
            </c:strRef>
          </c:cat>
          <c:val>
            <c:numRef>
              <c:f>Sheet1!$B$4:$K$4</c:f>
              <c:numCache>
                <c:formatCode>0%</c:formatCode>
                <c:ptCount val="10"/>
                <c:pt idx="0">
                  <c:v>0.1757719714964</c:v>
                </c:pt>
                <c:pt idx="1">
                  <c:v>0.1463414634146</c:v>
                </c:pt>
                <c:pt idx="2">
                  <c:v>0.18791946308720001</c:v>
                </c:pt>
                <c:pt idx="3">
                  <c:v>0.1846153846154</c:v>
                </c:pt>
                <c:pt idx="4">
                  <c:v>5.882352941176E-2</c:v>
                </c:pt>
                <c:pt idx="5">
                  <c:v>0.1979695431472</c:v>
                </c:pt>
                <c:pt idx="6">
                  <c:v>0.15789473684210001</c:v>
                </c:pt>
                <c:pt idx="7">
                  <c:v>0.1219512195122</c:v>
                </c:pt>
                <c:pt idx="8">
                  <c:v>0.2012012012012</c:v>
                </c:pt>
                <c:pt idx="9">
                  <c:v>7.9545454545450006E-2</c:v>
                </c:pt>
              </c:numCache>
            </c:numRef>
          </c:val>
          <c:extLst>
            <c:ext xmlns:c16="http://schemas.microsoft.com/office/drawing/2014/chart" uri="{C3380CC4-5D6E-409C-BE32-E72D297353CC}">
              <c16:uniqueId val="{00000003-620C-427B-8586-7D23E2F3C886}"/>
            </c:ext>
          </c:extLst>
        </c:ser>
        <c:ser>
          <c:idx val="3"/>
          <c:order val="3"/>
          <c:tx>
            <c:strRef>
              <c:f>Sheet1!$A$5</c:f>
              <c:strCache>
                <c:ptCount val="1"/>
                <c:pt idx="0">
                  <c:v>Somewhat positively</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 </c:v>
                </c:pt>
                <c:pt idx="9">
                  <c:v>11 solicitors or more </c:v>
                </c:pt>
              </c:strCache>
            </c:strRef>
          </c:cat>
          <c:val>
            <c:numRef>
              <c:f>Sheet1!$B$5:$K$5</c:f>
              <c:numCache>
                <c:formatCode>0%</c:formatCode>
                <c:ptCount val="10"/>
                <c:pt idx="0">
                  <c:v>0.42517814726839998</c:v>
                </c:pt>
                <c:pt idx="1">
                  <c:v>0.44715447154470001</c:v>
                </c:pt>
                <c:pt idx="2">
                  <c:v>0.4161073825503</c:v>
                </c:pt>
                <c:pt idx="3">
                  <c:v>0.41538461538459998</c:v>
                </c:pt>
                <c:pt idx="4">
                  <c:v>0.47058823529409999</c:v>
                </c:pt>
                <c:pt idx="5">
                  <c:v>0.46192893401020002</c:v>
                </c:pt>
                <c:pt idx="6">
                  <c:v>0.31578947368420002</c:v>
                </c:pt>
                <c:pt idx="7">
                  <c:v>0.48780487804880002</c:v>
                </c:pt>
                <c:pt idx="8">
                  <c:v>0.42042042042040001</c:v>
                </c:pt>
                <c:pt idx="9">
                  <c:v>0.44318181818180002</c:v>
                </c:pt>
              </c:numCache>
            </c:numRef>
          </c:val>
          <c:extLst>
            <c:ext xmlns:c16="http://schemas.microsoft.com/office/drawing/2014/chart" uri="{C3380CC4-5D6E-409C-BE32-E72D297353CC}">
              <c16:uniqueId val="{00000004-620C-427B-8586-7D23E2F3C886}"/>
            </c:ext>
          </c:extLst>
        </c:ser>
        <c:ser>
          <c:idx val="4"/>
          <c:order val="4"/>
          <c:tx>
            <c:strRef>
              <c:f>Sheet1!$A$6</c:f>
              <c:strCache>
                <c:ptCount val="1"/>
                <c:pt idx="0">
                  <c:v>Positively</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Solicitors (not partners or business owners)</c:v>
                </c:pt>
                <c:pt idx="2">
                  <c:v>Partners &amp;  Business Owners</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 </c:v>
                </c:pt>
                <c:pt idx="9">
                  <c:v>11 solicitors or more </c:v>
                </c:pt>
              </c:strCache>
            </c:strRef>
          </c:cat>
          <c:val>
            <c:numRef>
              <c:f>Sheet1!$B$6:$K$6</c:f>
              <c:numCache>
                <c:formatCode>0%</c:formatCode>
                <c:ptCount val="10"/>
                <c:pt idx="0">
                  <c:v>0.31116389548689999</c:v>
                </c:pt>
                <c:pt idx="1">
                  <c:v>0.31707317073169999</c:v>
                </c:pt>
                <c:pt idx="2">
                  <c:v>0.30872483221480002</c:v>
                </c:pt>
                <c:pt idx="3">
                  <c:v>0.33846153846150001</c:v>
                </c:pt>
                <c:pt idx="4">
                  <c:v>0.35294117647060003</c:v>
                </c:pt>
                <c:pt idx="5">
                  <c:v>0.25888324873099999</c:v>
                </c:pt>
                <c:pt idx="6">
                  <c:v>0.42105263157889999</c:v>
                </c:pt>
                <c:pt idx="7">
                  <c:v>0.26829268292679997</c:v>
                </c:pt>
                <c:pt idx="8">
                  <c:v>0.29429429429429999</c:v>
                </c:pt>
                <c:pt idx="9">
                  <c:v>0.375</c:v>
                </c:pt>
              </c:numCache>
            </c:numRef>
          </c:val>
          <c:extLst>
            <c:ext xmlns:c16="http://schemas.microsoft.com/office/drawing/2014/chart" uri="{C3380CC4-5D6E-409C-BE32-E72D297353CC}">
              <c16:uniqueId val="{00000000-D072-4805-BAE0-0032FC21E9C7}"/>
            </c:ext>
          </c:extLst>
        </c:ser>
        <c:dLbls>
          <c:dLblPos val="ctr"/>
          <c:showLegendKey val="0"/>
          <c:showVal val="1"/>
          <c:showCatName val="0"/>
          <c:showSerName val="0"/>
          <c:showPercent val="0"/>
          <c:showBubbleSize val="0"/>
        </c:dLbls>
        <c:gapWidth val="150"/>
        <c:overlap val="100"/>
        <c:axId val="820631120"/>
        <c:axId val="820633040"/>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0.18479706982858082"/>
          <c:y val="0.94754663308686882"/>
          <c:w val="0.63255886735166067"/>
          <c:h val="4.7854470832655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a:t>Age</a:t>
            </a:r>
          </a:p>
        </c:rich>
      </c:tx>
      <c:layout>
        <c:manualLayout>
          <c:xMode val="edge"/>
          <c:yMode val="edge"/>
          <c:x val="0.38970632814941636"/>
          <c:y val="0.1517920727486416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2.108540161199933E-2"/>
          <c:y val="0.34503181425059304"/>
          <c:w val="0.95782919677600131"/>
          <c:h val="0.51128596637134938"/>
        </c:manualLayout>
      </c:layout>
      <c:barChart>
        <c:barDir val="col"/>
        <c:grouping val="clustered"/>
        <c:varyColors val="0"/>
        <c:ser>
          <c:idx val="0"/>
          <c:order val="0"/>
          <c:tx>
            <c:strRef>
              <c:f>Sheet1!$B$1</c:f>
              <c:strCache>
                <c:ptCount val="1"/>
                <c:pt idx="0">
                  <c:v>Total </c:v>
                </c:pt>
              </c:strCache>
            </c:strRef>
          </c:tx>
          <c:spPr>
            <a:solidFill>
              <a:srgbClr val="002063"/>
            </a:solidFill>
            <a:ln>
              <a:noFill/>
            </a:ln>
            <a:effectLst/>
          </c:spPr>
          <c:invertIfNegative val="0"/>
          <c:dPt>
            <c:idx val="0"/>
            <c:invertIfNegative val="0"/>
            <c:bubble3D val="0"/>
            <c:spPr>
              <a:solidFill>
                <a:srgbClr val="002063"/>
              </a:solidFill>
              <a:ln>
                <a:noFill/>
              </a:ln>
              <a:effectLst/>
            </c:spPr>
            <c:extLst>
              <c:ext xmlns:c16="http://schemas.microsoft.com/office/drawing/2014/chart" uri="{C3380CC4-5D6E-409C-BE32-E72D297353CC}">
                <c16:uniqueId val="{00000004-2692-4FFC-BD74-611E046DAF36}"/>
              </c:ext>
            </c:extLst>
          </c:dPt>
          <c:dPt>
            <c:idx val="1"/>
            <c:invertIfNegative val="0"/>
            <c:bubble3D val="0"/>
            <c:spPr>
              <a:solidFill>
                <a:srgbClr val="002063"/>
              </a:solidFill>
              <a:ln>
                <a:noFill/>
              </a:ln>
              <a:effectLst/>
            </c:spPr>
            <c:extLst>
              <c:ext xmlns:c16="http://schemas.microsoft.com/office/drawing/2014/chart" uri="{C3380CC4-5D6E-409C-BE32-E72D297353CC}">
                <c16:uniqueId val="{00000003-2692-4FFC-BD74-611E046DAF36}"/>
              </c:ext>
            </c:extLst>
          </c:dPt>
          <c:dPt>
            <c:idx val="2"/>
            <c:invertIfNegative val="0"/>
            <c:bubble3D val="0"/>
            <c:spPr>
              <a:solidFill>
                <a:srgbClr val="002063"/>
              </a:solidFill>
              <a:ln>
                <a:noFill/>
              </a:ln>
              <a:effectLst/>
            </c:spPr>
            <c:extLst>
              <c:ext xmlns:c16="http://schemas.microsoft.com/office/drawing/2014/chart" uri="{C3380CC4-5D6E-409C-BE32-E72D297353CC}">
                <c16:uniqueId val="{00000002-2692-4FFC-BD74-611E046DAF36}"/>
              </c:ext>
            </c:extLst>
          </c:dPt>
          <c:dPt>
            <c:idx val="3"/>
            <c:invertIfNegative val="0"/>
            <c:bubble3D val="0"/>
            <c:spPr>
              <a:solidFill>
                <a:srgbClr val="002063"/>
              </a:solidFill>
              <a:ln>
                <a:noFill/>
              </a:ln>
              <a:effectLst/>
            </c:spPr>
            <c:extLst>
              <c:ext xmlns:c16="http://schemas.microsoft.com/office/drawing/2014/chart" uri="{C3380CC4-5D6E-409C-BE32-E72D297353CC}">
                <c16:uniqueId val="{00000001-2692-4FFC-BD74-611E046DAF36}"/>
              </c:ext>
            </c:extLst>
          </c:dPt>
          <c:dPt>
            <c:idx val="4"/>
            <c:invertIfNegative val="0"/>
            <c:bubble3D val="0"/>
            <c:spPr>
              <a:solidFill>
                <a:srgbClr val="002063"/>
              </a:solidFill>
              <a:ln>
                <a:noFill/>
              </a:ln>
              <a:effectLst/>
            </c:spPr>
            <c:extLst>
              <c:ext xmlns:c16="http://schemas.microsoft.com/office/drawing/2014/chart" uri="{C3380CC4-5D6E-409C-BE32-E72D297353CC}">
                <c16:uniqueId val="{00000000-2692-4FFC-BD74-611E046DAF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65 and over</c:v>
                </c:pt>
                <c:pt idx="1">
                  <c:v>55 to 64</c:v>
                </c:pt>
                <c:pt idx="2">
                  <c:v>45 to 54</c:v>
                </c:pt>
                <c:pt idx="3">
                  <c:v>35 to 44</c:v>
                </c:pt>
                <c:pt idx="4">
                  <c:v>Under 35</c:v>
                </c:pt>
              </c:strCache>
            </c:strRef>
          </c:cat>
          <c:val>
            <c:numRef>
              <c:f>Sheet1!$B$2:$B$6</c:f>
              <c:numCache>
                <c:formatCode>0%</c:formatCode>
                <c:ptCount val="5"/>
                <c:pt idx="0">
                  <c:v>0.14000000000000001</c:v>
                </c:pt>
                <c:pt idx="1">
                  <c:v>0.31</c:v>
                </c:pt>
                <c:pt idx="2">
                  <c:v>0.27</c:v>
                </c:pt>
                <c:pt idx="3">
                  <c:v>0.21</c:v>
                </c:pt>
                <c:pt idx="4">
                  <c:v>0.06</c:v>
                </c:pt>
              </c:numCache>
            </c:numRef>
          </c:val>
          <c:extLst>
            <c:ext xmlns:c16="http://schemas.microsoft.com/office/drawing/2014/chart" uri="{C3380CC4-5D6E-409C-BE32-E72D297353CC}">
              <c16:uniqueId val="{00000000-3144-4141-A01C-B96CDB160A4A}"/>
            </c:ext>
          </c:extLst>
        </c:ser>
        <c:dLbls>
          <c:dLblPos val="outEnd"/>
          <c:showLegendKey val="0"/>
          <c:showVal val="1"/>
          <c:showCatName val="0"/>
          <c:showSerName val="0"/>
          <c:showPercent val="0"/>
          <c:showBubbleSize val="0"/>
        </c:dLbls>
        <c:gapWidth val="182"/>
        <c:axId val="1602488671"/>
        <c:axId val="1602486751"/>
      </c:barChart>
      <c:catAx>
        <c:axId val="160248867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2486751"/>
        <c:crosses val="autoZero"/>
        <c:auto val="1"/>
        <c:lblAlgn val="ctr"/>
        <c:lblOffset val="100"/>
        <c:noMultiLvlLbl val="0"/>
      </c:catAx>
      <c:valAx>
        <c:axId val="1602486751"/>
        <c:scaling>
          <c:orientation val="minMax"/>
        </c:scaling>
        <c:delete val="1"/>
        <c:axPos val="r"/>
        <c:numFmt formatCode="0%" sourceLinked="1"/>
        <c:majorTickMark val="none"/>
        <c:minorTickMark val="none"/>
        <c:tickLblPos val="nextTo"/>
        <c:crossAx val="16024886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kern="1200" spc="0" baseline="0">
                <a:solidFill>
                  <a:srgbClr val="404040"/>
                </a:solidFill>
                <a:latin typeface="Century Gothic" panose="020B0502020202020204" pitchFamily="34" charset="0"/>
              </a:rPr>
              <a:t>Which of the following, if any, are the biggest technological challenges that your practice unit faces as a whole?</a:t>
            </a:r>
            <a:endParaRPr lang="en-GB" sz="1400" b="0">
              <a:solidFill>
                <a:srgbClr val="404040"/>
              </a:solidFill>
              <a:latin typeface="Century Gothic" panose="020B0502020202020204" pitchFamily="34" charset="0"/>
            </a:endParaRPr>
          </a:p>
        </c:rich>
      </c:tx>
      <c:layout>
        <c:manualLayout>
          <c:xMode val="edge"/>
          <c:yMode val="edge"/>
          <c:x val="0.13096341474497894"/>
          <c:y val="3.98437475489820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barChart>
        <c:barDir val="col"/>
        <c:grouping val="clustered"/>
        <c:varyColors val="0"/>
        <c:ser>
          <c:idx val="0"/>
          <c:order val="0"/>
          <c:tx>
            <c:strRef>
              <c:f>Sheet1!$B$1</c:f>
              <c:strCache>
                <c:ptCount val="1"/>
                <c:pt idx="0">
                  <c:v>Total - Select all that apply</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2"/>
                <c:pt idx="0">
                  <c:v>Maintaining cyber security</c:v>
                </c:pt>
                <c:pt idx="1">
                  <c:v>Cost of new systems and software</c:v>
                </c:pt>
                <c:pt idx="2">
                  <c:v>Keeping up to speed with new technology</c:v>
                </c:pt>
                <c:pt idx="3">
                  <c:v>Lack of training/knowledge on new technology</c:v>
                </c:pt>
                <c:pt idx="4">
                  <c:v>Using different systems/integrating systems within the practice unit</c:v>
                </c:pt>
                <c:pt idx="5">
                  <c:v>Ensuring online compliance</c:v>
                </c:pt>
                <c:pt idx="6">
                  <c:v>Cost of training on new technology</c:v>
                </c:pt>
                <c:pt idx="7">
                  <c:v>Using online systems provided by other organisations (e.g., Scottish Courts and Tribunal Service or Registers of Scotland)</c:v>
                </c:pt>
                <c:pt idx="8">
                  <c:v>How to effectively market your business online</c:v>
                </c:pt>
                <c:pt idx="9">
                  <c:v>Broadband speed</c:v>
                </c:pt>
                <c:pt idx="10">
                  <c:v>Wi-Fi connectivity</c:v>
                </c:pt>
                <c:pt idx="11">
                  <c:v>Analysing data from your website and social media, for example relating to how many times per month a potential client uses the online contact options</c:v>
                </c:pt>
              </c:strCache>
              <c:extLst/>
            </c:strRef>
          </c:cat>
          <c:val>
            <c:numRef>
              <c:f>Sheet1!$B$2:$B$16</c:f>
              <c:numCache>
                <c:formatCode>0%</c:formatCode>
                <c:ptCount val="12"/>
                <c:pt idx="0">
                  <c:v>0.54794520547949999</c:v>
                </c:pt>
                <c:pt idx="1">
                  <c:v>0.54109589041100004</c:v>
                </c:pt>
                <c:pt idx="2">
                  <c:v>0.47260273972599998</c:v>
                </c:pt>
                <c:pt idx="3">
                  <c:v>0.3527397260274</c:v>
                </c:pt>
                <c:pt idx="4">
                  <c:v>0.3458904109589</c:v>
                </c:pt>
                <c:pt idx="5">
                  <c:v>0.33219178082189998</c:v>
                </c:pt>
                <c:pt idx="6">
                  <c:v>0.222602739726</c:v>
                </c:pt>
                <c:pt idx="7">
                  <c:v>0.222602739726</c:v>
                </c:pt>
                <c:pt idx="8">
                  <c:v>0.16095890410960001</c:v>
                </c:pt>
                <c:pt idx="9">
                  <c:v>0.1541095890411</c:v>
                </c:pt>
                <c:pt idx="10">
                  <c:v>0.1198630136986</c:v>
                </c:pt>
                <c:pt idx="11">
                  <c:v>0.1130136986301</c:v>
                </c:pt>
              </c:numCache>
              <c:extLst/>
            </c:numRef>
          </c:val>
          <c:extLst>
            <c:ext xmlns:c16="http://schemas.microsoft.com/office/drawing/2014/chart" uri="{C3380CC4-5D6E-409C-BE32-E72D297353CC}">
              <c16:uniqueId val="{00000000-3547-4C3A-9502-844AB0B15B26}"/>
            </c:ext>
          </c:extLst>
        </c:ser>
        <c:ser>
          <c:idx val="1"/>
          <c:order val="1"/>
          <c:tx>
            <c:strRef>
              <c:f>Sheet1!$C$1</c:f>
              <c:strCache>
                <c:ptCount val="1"/>
                <c:pt idx="0">
                  <c:v>Top Challenge</c:v>
                </c:pt>
              </c:strCache>
            </c:strRef>
          </c:tx>
          <c:spPr>
            <a:solidFill>
              <a:srgbClr val="196B2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2"/>
                <c:pt idx="0">
                  <c:v>Maintaining cyber security</c:v>
                </c:pt>
                <c:pt idx="1">
                  <c:v>Cost of new systems and software</c:v>
                </c:pt>
                <c:pt idx="2">
                  <c:v>Keeping up to speed with new technology</c:v>
                </c:pt>
                <c:pt idx="3">
                  <c:v>Lack of training/knowledge on new technology</c:v>
                </c:pt>
                <c:pt idx="4">
                  <c:v>Using different systems/integrating systems within the practice unit</c:v>
                </c:pt>
                <c:pt idx="5">
                  <c:v>Ensuring online compliance</c:v>
                </c:pt>
                <c:pt idx="6">
                  <c:v>Cost of training on new technology</c:v>
                </c:pt>
                <c:pt idx="7">
                  <c:v>Using online systems provided by other organisations (e.g., Scottish Courts and Tribunal Service or Registers of Scotland)</c:v>
                </c:pt>
                <c:pt idx="8">
                  <c:v>How to effectively market your business online</c:v>
                </c:pt>
                <c:pt idx="9">
                  <c:v>Broadband speed</c:v>
                </c:pt>
                <c:pt idx="10">
                  <c:v>Wi-Fi connectivity</c:v>
                </c:pt>
                <c:pt idx="11">
                  <c:v>Analysing data from your website and social media, for example relating to how many times per month a potential client uses the online contact options</c:v>
                </c:pt>
              </c:strCache>
              <c:extLst/>
            </c:strRef>
          </c:cat>
          <c:val>
            <c:numRef>
              <c:f>Sheet1!$C$2:$C$16</c:f>
              <c:numCache>
                <c:formatCode>0%</c:formatCode>
                <c:ptCount val="12"/>
                <c:pt idx="0">
                  <c:v>0.25</c:v>
                </c:pt>
                <c:pt idx="1">
                  <c:v>0.23</c:v>
                </c:pt>
                <c:pt idx="2">
                  <c:v>0.13</c:v>
                </c:pt>
                <c:pt idx="3">
                  <c:v>0.11</c:v>
                </c:pt>
                <c:pt idx="4">
                  <c:v>7.0000000000000007E-2</c:v>
                </c:pt>
                <c:pt idx="5">
                  <c:v>0.03</c:v>
                </c:pt>
                <c:pt idx="6">
                  <c:v>0</c:v>
                </c:pt>
                <c:pt idx="7">
                  <c:v>0.06</c:v>
                </c:pt>
                <c:pt idx="8">
                  <c:v>0.03</c:v>
                </c:pt>
                <c:pt idx="9">
                  <c:v>0.03</c:v>
                </c:pt>
                <c:pt idx="10">
                  <c:v>0.01</c:v>
                </c:pt>
                <c:pt idx="11">
                  <c:v>0.01</c:v>
                </c:pt>
              </c:numCache>
              <c:extLst/>
            </c:numRef>
          </c:val>
          <c:extLst>
            <c:ext xmlns:c16="http://schemas.microsoft.com/office/drawing/2014/chart" uri="{C3380CC4-5D6E-409C-BE32-E72D297353CC}">
              <c16:uniqueId val="{00000001-3547-4C3A-9502-844AB0B15B26}"/>
            </c:ext>
          </c:extLst>
        </c:ser>
        <c:dLbls>
          <c:dLblPos val="outEnd"/>
          <c:showLegendKey val="0"/>
          <c:showVal val="1"/>
          <c:showCatName val="0"/>
          <c:showSerName val="0"/>
          <c:showPercent val="0"/>
          <c:showBubbleSize val="0"/>
        </c:dLbls>
        <c:gapWidth val="219"/>
        <c:overlap val="-27"/>
        <c:axId val="1420618128"/>
        <c:axId val="1420627248"/>
      </c:barChart>
      <c:catAx>
        <c:axId val="142061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20627248"/>
        <c:crosses val="autoZero"/>
        <c:auto val="1"/>
        <c:lblAlgn val="ctr"/>
        <c:lblOffset val="100"/>
        <c:noMultiLvlLbl val="0"/>
      </c:catAx>
      <c:valAx>
        <c:axId val="1420627248"/>
        <c:scaling>
          <c:orientation val="minMax"/>
        </c:scaling>
        <c:delete val="1"/>
        <c:axPos val="l"/>
        <c:numFmt formatCode="0%" sourceLinked="1"/>
        <c:majorTickMark val="none"/>
        <c:minorTickMark val="none"/>
        <c:tickLblPos val="nextTo"/>
        <c:crossAx val="1420618128"/>
        <c:crosses val="autoZero"/>
        <c:crossBetween val="between"/>
      </c:valAx>
      <c:spPr>
        <a:noFill/>
        <a:ln>
          <a:noFill/>
        </a:ln>
        <a:effectLst/>
      </c:spPr>
    </c:plotArea>
    <c:legend>
      <c:legendPos val="b"/>
      <c:layout>
        <c:manualLayout>
          <c:xMode val="edge"/>
          <c:yMode val="edge"/>
          <c:x val="0.30812838589797503"/>
          <c:y val="0.88866068778457696"/>
          <c:w val="0.3332804285698942"/>
          <c:h val="4.71501570404677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kern="1200" spc="0" baseline="0">
                <a:solidFill>
                  <a:srgbClr val="404040"/>
                </a:solidFill>
                <a:latin typeface="Century Gothic" panose="020B0502020202020204" pitchFamily="34" charset="0"/>
              </a:rPr>
              <a:t>Which of the following, if any, are the biggest technological challenges that YOU face in your day-to-day work?</a:t>
            </a:r>
            <a:endParaRPr lang="en-GB" sz="1400">
              <a:solidFill>
                <a:srgbClr val="404040"/>
              </a:solidFill>
              <a:latin typeface="Century Gothic" panose="020B0502020202020204" pitchFamily="34" charset="0"/>
            </a:endParaRPr>
          </a:p>
        </c:rich>
      </c:tx>
      <c:layout>
        <c:manualLayout>
          <c:xMode val="edge"/>
          <c:yMode val="edge"/>
          <c:x val="0.11417489637303559"/>
          <c:y val="4.824016181696722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259138877895751E-2"/>
          <c:y val="0.15563890769820915"/>
          <c:w val="0.97691578723857786"/>
          <c:h val="0.6159472930199783"/>
        </c:manualLayout>
      </c:layout>
      <c:barChart>
        <c:barDir val="col"/>
        <c:grouping val="clustered"/>
        <c:varyColors val="0"/>
        <c:ser>
          <c:idx val="0"/>
          <c:order val="0"/>
          <c:tx>
            <c:strRef>
              <c:f>Sheet1!$B$1</c:f>
              <c:strCache>
                <c:ptCount val="1"/>
                <c:pt idx="0">
                  <c:v>Total - Select all that apply</c:v>
                </c:pt>
              </c:strCache>
            </c:strRef>
          </c:tx>
          <c:spPr>
            <a:solidFill>
              <a:srgbClr val="FDBCB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Lack of training/knowledge on new technology</c:v>
                </c:pt>
                <c:pt idx="1">
                  <c:v>Keeping up to speed with new technology</c:v>
                </c:pt>
                <c:pt idx="2">
                  <c:v>Using online systems provided by other organisations (e.g., Scottish Courts and Tribunal Service or Registers of Scotland)</c:v>
                </c:pt>
                <c:pt idx="3">
                  <c:v>Cost of new systems and software</c:v>
                </c:pt>
                <c:pt idx="4">
                  <c:v>Using different systems/integrating systems within the practice unit</c:v>
                </c:pt>
                <c:pt idx="5">
                  <c:v>Maintaining cyber security</c:v>
                </c:pt>
                <c:pt idx="6">
                  <c:v>Ensuring online compliance</c:v>
                </c:pt>
                <c:pt idx="7">
                  <c:v>Wi-Fi connectivity</c:v>
                </c:pt>
                <c:pt idx="8">
                  <c:v>Cost of training on new technology</c:v>
                </c:pt>
                <c:pt idx="9">
                  <c:v>Broadband speed</c:v>
                </c:pt>
                <c:pt idx="10">
                  <c:v>How to effectively market your business online</c:v>
                </c:pt>
                <c:pt idx="11">
                  <c:v>None of these</c:v>
                </c:pt>
                <c:pt idx="12">
                  <c:v>Prefer not to answer / dont know</c:v>
                </c:pt>
                <c:pt idx="13">
                  <c:v>Analysing data from your website and social media, for example relating to how many times per month a potential client uses the online contact options</c:v>
                </c:pt>
                <c:pt idx="14">
                  <c:v>Other</c:v>
                </c:pt>
              </c:strCache>
            </c:strRef>
          </c:cat>
          <c:val>
            <c:numRef>
              <c:f>Sheet1!$B$2:$B$16</c:f>
              <c:numCache>
                <c:formatCode>0%</c:formatCode>
                <c:ptCount val="15"/>
                <c:pt idx="0">
                  <c:v>0.45528455284550001</c:v>
                </c:pt>
                <c:pt idx="1">
                  <c:v>0.39837398373979999</c:v>
                </c:pt>
                <c:pt idx="2">
                  <c:v>0.349593495935</c:v>
                </c:pt>
                <c:pt idx="3">
                  <c:v>0.30081300813009998</c:v>
                </c:pt>
                <c:pt idx="4">
                  <c:v>0.30081300813009998</c:v>
                </c:pt>
                <c:pt idx="5">
                  <c:v>0.28455284552850002</c:v>
                </c:pt>
                <c:pt idx="6">
                  <c:v>0.21951219512199999</c:v>
                </c:pt>
                <c:pt idx="7">
                  <c:v>0.2032520325203</c:v>
                </c:pt>
                <c:pt idx="8">
                  <c:v>0.13821138211379999</c:v>
                </c:pt>
                <c:pt idx="9">
                  <c:v>0.1219512195122</c:v>
                </c:pt>
                <c:pt idx="10">
                  <c:v>0.1138211382114</c:v>
                </c:pt>
                <c:pt idx="11">
                  <c:v>8.1300813008129996E-2</c:v>
                </c:pt>
                <c:pt idx="12">
                  <c:v>6.5040650406500006E-2</c:v>
                </c:pt>
                <c:pt idx="13">
                  <c:v>4.878048780488E-2</c:v>
                </c:pt>
                <c:pt idx="14">
                  <c:v>2.439024390244E-2</c:v>
                </c:pt>
              </c:numCache>
            </c:numRef>
          </c:val>
          <c:extLst>
            <c:ext xmlns:c16="http://schemas.microsoft.com/office/drawing/2014/chart" uri="{C3380CC4-5D6E-409C-BE32-E72D297353CC}">
              <c16:uniqueId val="{00000000-429E-4EE3-B5B3-B8E9AE54F8CC}"/>
            </c:ext>
          </c:extLst>
        </c:ser>
        <c:ser>
          <c:idx val="1"/>
          <c:order val="1"/>
          <c:tx>
            <c:strRef>
              <c:f>Sheet1!$C$1</c:f>
              <c:strCache>
                <c:ptCount val="1"/>
                <c:pt idx="0">
                  <c:v>Top Challenge</c:v>
                </c:pt>
              </c:strCache>
            </c:strRef>
          </c:tx>
          <c:spPr>
            <a:solidFill>
              <a:srgbClr val="196B2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Lack of training/knowledge on new technology</c:v>
                </c:pt>
                <c:pt idx="1">
                  <c:v>Keeping up to speed with new technology</c:v>
                </c:pt>
                <c:pt idx="2">
                  <c:v>Using online systems provided by other organisations (e.g., Scottish Courts and Tribunal Service or Registers of Scotland)</c:v>
                </c:pt>
                <c:pt idx="3">
                  <c:v>Cost of new systems and software</c:v>
                </c:pt>
                <c:pt idx="4">
                  <c:v>Using different systems/integrating systems within the practice unit</c:v>
                </c:pt>
                <c:pt idx="5">
                  <c:v>Maintaining cyber security</c:v>
                </c:pt>
                <c:pt idx="6">
                  <c:v>Ensuring online compliance</c:v>
                </c:pt>
                <c:pt idx="7">
                  <c:v>Wi-Fi connectivity</c:v>
                </c:pt>
                <c:pt idx="8">
                  <c:v>Cost of training on new technology</c:v>
                </c:pt>
                <c:pt idx="9">
                  <c:v>Broadband speed</c:v>
                </c:pt>
                <c:pt idx="10">
                  <c:v>How to effectively market your business online</c:v>
                </c:pt>
                <c:pt idx="11">
                  <c:v>None of these</c:v>
                </c:pt>
                <c:pt idx="12">
                  <c:v>Prefer not to answer / dont know</c:v>
                </c:pt>
                <c:pt idx="13">
                  <c:v>Analysing data from your website and social media, for example relating to how many times per month a potential client uses the online contact options</c:v>
                </c:pt>
                <c:pt idx="14">
                  <c:v>Other</c:v>
                </c:pt>
              </c:strCache>
            </c:strRef>
          </c:cat>
          <c:val>
            <c:numRef>
              <c:f>Sheet1!$C$2:$C$16</c:f>
              <c:numCache>
                <c:formatCode>0%</c:formatCode>
                <c:ptCount val="15"/>
                <c:pt idx="0">
                  <c:v>0.18095238095239999</c:v>
                </c:pt>
                <c:pt idx="1">
                  <c:v>0.1238095238095</c:v>
                </c:pt>
                <c:pt idx="2">
                  <c:v>0.14285714285709999</c:v>
                </c:pt>
                <c:pt idx="3">
                  <c:v>0.152380952381</c:v>
                </c:pt>
                <c:pt idx="4">
                  <c:v>0.14285714285709999</c:v>
                </c:pt>
                <c:pt idx="5">
                  <c:v>9.5238095238100007E-2</c:v>
                </c:pt>
                <c:pt idx="6">
                  <c:v>3.809523809524E-2</c:v>
                </c:pt>
                <c:pt idx="7">
                  <c:v>4.7619047619050003E-2</c:v>
                </c:pt>
                <c:pt idx="8">
                  <c:v>0</c:v>
                </c:pt>
                <c:pt idx="9">
                  <c:v>3.809523809524E-2</c:v>
                </c:pt>
                <c:pt idx="10">
                  <c:v>9.52380952381E-3</c:v>
                </c:pt>
                <c:pt idx="11">
                  <c:v>0</c:v>
                </c:pt>
                <c:pt idx="12">
                  <c:v>0</c:v>
                </c:pt>
                <c:pt idx="13">
                  <c:v>0</c:v>
                </c:pt>
                <c:pt idx="14">
                  <c:v>2.857142857143E-2</c:v>
                </c:pt>
              </c:numCache>
            </c:numRef>
          </c:val>
          <c:extLst>
            <c:ext xmlns:c16="http://schemas.microsoft.com/office/drawing/2014/chart" uri="{C3380CC4-5D6E-409C-BE32-E72D297353CC}">
              <c16:uniqueId val="{00000001-429E-4EE3-B5B3-B8E9AE54F8CC}"/>
            </c:ext>
          </c:extLst>
        </c:ser>
        <c:dLbls>
          <c:dLblPos val="outEnd"/>
          <c:showLegendKey val="0"/>
          <c:showVal val="1"/>
          <c:showCatName val="0"/>
          <c:showSerName val="0"/>
          <c:showPercent val="0"/>
          <c:showBubbleSize val="0"/>
        </c:dLbls>
        <c:gapWidth val="219"/>
        <c:overlap val="-27"/>
        <c:axId val="1420618128"/>
        <c:axId val="1420627248"/>
      </c:barChart>
      <c:catAx>
        <c:axId val="142061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20627248"/>
        <c:crosses val="autoZero"/>
        <c:auto val="1"/>
        <c:lblAlgn val="ctr"/>
        <c:lblOffset val="100"/>
        <c:noMultiLvlLbl val="0"/>
      </c:catAx>
      <c:valAx>
        <c:axId val="1420627248"/>
        <c:scaling>
          <c:orientation val="minMax"/>
        </c:scaling>
        <c:delete val="1"/>
        <c:axPos val="l"/>
        <c:numFmt formatCode="0%" sourceLinked="1"/>
        <c:majorTickMark val="none"/>
        <c:minorTickMark val="none"/>
        <c:tickLblPos val="nextTo"/>
        <c:crossAx val="1420618128"/>
        <c:crosses val="autoZero"/>
        <c:crossBetween val="between"/>
      </c:valAx>
      <c:spPr>
        <a:noFill/>
        <a:ln>
          <a:noFill/>
        </a:ln>
        <a:effectLst/>
      </c:spPr>
    </c:plotArea>
    <c:legend>
      <c:legendPos val="b"/>
      <c:layout>
        <c:manualLayout>
          <c:xMode val="edge"/>
          <c:yMode val="edge"/>
          <c:x val="0.30812841304088534"/>
          <c:y val="0.9387873438245975"/>
          <c:w val="0.3332804285698942"/>
          <c:h val="4.71501570404677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95786488522901E-2"/>
          <c:y val="0.26766860985888608"/>
          <c:w val="0.96937351625728574"/>
          <c:h val="0.45485156097335067"/>
        </c:manualLayout>
      </c:layout>
      <c:barChart>
        <c:barDir val="col"/>
        <c:grouping val="percentStacked"/>
        <c:varyColors val="0"/>
        <c:ser>
          <c:idx val="4"/>
          <c:order val="0"/>
          <c:tx>
            <c:strRef>
              <c:f>Sheet1!$F$1</c:f>
              <c:strCache>
                <c:ptCount val="1"/>
                <c:pt idx="0">
                  <c:v>Disagree strongly</c:v>
                </c:pt>
              </c:strCache>
            </c:strRef>
          </c:tx>
          <c:spPr>
            <a:solidFill>
              <a:srgbClr val="C00000"/>
            </a:solidFill>
            <a:ln>
              <a:noFill/>
            </a:ln>
            <a:effectLst/>
          </c:spPr>
          <c:invertIfNegative val="0"/>
          <c:dLbls>
            <c:dLbl>
              <c:idx val="0"/>
              <c:layout>
                <c:manualLayout>
                  <c:x val="9.6874997351405357E-3"/>
                  <c:y val="2.39086816376430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A9-487B-9C87-53255DFF129B}"/>
                </c:ext>
              </c:extLst>
            </c:dLbl>
            <c:dLbl>
              <c:idx val="1"/>
              <c:layout>
                <c:manualLayout>
                  <c:x val="6.4583331567603574E-3"/>
                  <c:y val="-8.766415330091151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A9-487B-9C87-53255DFF129B}"/>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09A9-487B-9C87-53255DFF129B}"/>
                </c:ext>
              </c:extLst>
            </c:dLbl>
            <c:dLbl>
              <c:idx val="3"/>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9A9-487B-9C87-53255DFF129B}"/>
                </c:ext>
              </c:extLst>
            </c:dLbl>
            <c:dLbl>
              <c:idx val="4"/>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9A9-487B-9C87-53255DFF129B}"/>
                </c:ext>
              </c:extLst>
            </c:dLbl>
            <c:dLbl>
              <c:idx val="6"/>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9A9-487B-9C87-53255DFF129B}"/>
                </c:ext>
              </c:extLst>
            </c:dLbl>
            <c:dLbl>
              <c:idx val="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9A9-487B-9C87-53255DFF129B}"/>
                </c:ext>
              </c:extLst>
            </c:dLbl>
            <c:dLbl>
              <c:idx val="8"/>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09A9-487B-9C87-53255DFF12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Technology has improved efficiency in the workplace</c:v>
                </c:pt>
                <c:pt idx="1">
                  <c:v>I would benefit from training in technologies in our industry</c:v>
                </c:pt>
                <c:pt idx="2">
                  <c:v>Technology is decreasing the time taken to do tasks</c:v>
                </c:pt>
                <c:pt idx="3">
                  <c:v>The use of technology in the workplace has reduced the need for manual tasks</c:v>
                </c:pt>
                <c:pt idx="4">
                  <c:v> I feel that technology sometimes complicates processes unnecessarily</c:v>
                </c:pt>
                <c:pt idx="5">
                  <c:v>Technology in the workplace enhances collaboration with colleagues</c:v>
                </c:pt>
                <c:pt idx="6">
                  <c:v> I feel that the technology in my workplace is outdated</c:v>
                </c:pt>
                <c:pt idx="7">
                  <c:v>The use of technology has interfered with customer/client interactions</c:v>
                </c:pt>
                <c:pt idx="8">
                  <c:v>Employees have left the practice unit as a result of technological challenges</c:v>
                </c:pt>
              </c:strCache>
            </c:strRef>
          </c:cat>
          <c:val>
            <c:numRef>
              <c:f>Sheet1!$F$2:$F$10</c:f>
              <c:numCache>
                <c:formatCode>0%</c:formatCode>
                <c:ptCount val="9"/>
                <c:pt idx="0">
                  <c:v>0.02</c:v>
                </c:pt>
                <c:pt idx="1">
                  <c:v>0.01</c:v>
                </c:pt>
                <c:pt idx="2">
                  <c:v>0.03</c:v>
                </c:pt>
                <c:pt idx="3">
                  <c:v>0.03</c:v>
                </c:pt>
                <c:pt idx="4">
                  <c:v>0.05</c:v>
                </c:pt>
                <c:pt idx="5">
                  <c:v>0.02</c:v>
                </c:pt>
                <c:pt idx="6">
                  <c:v>0.09</c:v>
                </c:pt>
                <c:pt idx="7">
                  <c:v>0.09</c:v>
                </c:pt>
                <c:pt idx="8">
                  <c:v>0.28000000000000003</c:v>
                </c:pt>
              </c:numCache>
            </c:numRef>
          </c:val>
          <c:extLst>
            <c:ext xmlns:c16="http://schemas.microsoft.com/office/drawing/2014/chart" uri="{C3380CC4-5D6E-409C-BE32-E72D297353CC}">
              <c16:uniqueId val="{00000004-D993-4385-8F5C-28237ABD5A4B}"/>
            </c:ext>
          </c:extLst>
        </c:ser>
        <c:ser>
          <c:idx val="3"/>
          <c:order val="1"/>
          <c:tx>
            <c:strRef>
              <c:f>Sheet1!$E$1</c:f>
              <c:strCache>
                <c:ptCount val="1"/>
                <c:pt idx="0">
                  <c:v>Disagree</c:v>
                </c:pt>
              </c:strCache>
            </c:strRef>
          </c:tx>
          <c:spPr>
            <a:solidFill>
              <a:srgbClr val="FBE3D6"/>
            </a:solidFill>
            <a:ln>
              <a:noFill/>
            </a:ln>
            <a:effectLst/>
          </c:spPr>
          <c:invertIfNegative val="0"/>
          <c:dLbls>
            <c:dLbl>
              <c:idx val="0"/>
              <c:layout>
                <c:manualLayout>
                  <c:x val="-3.2291665783801787E-3"/>
                  <c:y val="-8.766415330091151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A9-487B-9C87-53255DFF129B}"/>
                </c:ext>
              </c:extLst>
            </c:dLbl>
            <c:dLbl>
              <c:idx val="1"/>
              <c:layout>
                <c:manualLayout>
                  <c:x val="-3.2291665783801787E-3"/>
                  <c:y val="-2.39086816376430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A9-487B-9C87-53255DFF129B}"/>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Technology has improved efficiency in the workplace</c:v>
                </c:pt>
                <c:pt idx="1">
                  <c:v>I would benefit from training in technologies in our industry</c:v>
                </c:pt>
                <c:pt idx="2">
                  <c:v>Technology is decreasing the time taken to do tasks</c:v>
                </c:pt>
                <c:pt idx="3">
                  <c:v>The use of technology in the workplace has reduced the need for manual tasks</c:v>
                </c:pt>
                <c:pt idx="4">
                  <c:v> I feel that technology sometimes complicates processes unnecessarily</c:v>
                </c:pt>
                <c:pt idx="5">
                  <c:v>Technology in the workplace enhances collaboration with colleagues</c:v>
                </c:pt>
                <c:pt idx="6">
                  <c:v> I feel that the technology in my workplace is outdated</c:v>
                </c:pt>
                <c:pt idx="7">
                  <c:v>The use of technology has interfered with customer/client interactions</c:v>
                </c:pt>
                <c:pt idx="8">
                  <c:v>Employees have left the practice unit as a result of technological challenges</c:v>
                </c:pt>
              </c:strCache>
            </c:strRef>
          </c:cat>
          <c:val>
            <c:numRef>
              <c:f>Sheet1!$E$2:$E$10</c:f>
              <c:numCache>
                <c:formatCode>0%</c:formatCode>
                <c:ptCount val="9"/>
                <c:pt idx="0">
                  <c:v>0.06</c:v>
                </c:pt>
                <c:pt idx="1">
                  <c:v>0.06</c:v>
                </c:pt>
                <c:pt idx="2">
                  <c:v>0.14000000000000001</c:v>
                </c:pt>
                <c:pt idx="3">
                  <c:v>0.18</c:v>
                </c:pt>
                <c:pt idx="4">
                  <c:v>0.21</c:v>
                </c:pt>
                <c:pt idx="5">
                  <c:v>0.16</c:v>
                </c:pt>
                <c:pt idx="6">
                  <c:v>0.37</c:v>
                </c:pt>
                <c:pt idx="7">
                  <c:v>0.39</c:v>
                </c:pt>
                <c:pt idx="8">
                  <c:v>0.4</c:v>
                </c:pt>
              </c:numCache>
            </c:numRef>
          </c:val>
          <c:extLst>
            <c:ext xmlns:c16="http://schemas.microsoft.com/office/drawing/2014/chart" uri="{C3380CC4-5D6E-409C-BE32-E72D297353CC}">
              <c16:uniqueId val="{00000003-D993-4385-8F5C-28237ABD5A4B}"/>
            </c:ext>
          </c:extLst>
        </c:ser>
        <c:ser>
          <c:idx val="2"/>
          <c:order val="2"/>
          <c:tx>
            <c:strRef>
              <c:f>Sheet1!$D$1</c:f>
              <c:strCache>
                <c:ptCount val="1"/>
                <c:pt idx="0">
                  <c:v>Neutral</c:v>
                </c:pt>
              </c:strCache>
            </c:strRef>
          </c:tx>
          <c:spPr>
            <a:solidFill>
              <a:srgbClr val="CAEEF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Technology has improved efficiency in the workplace</c:v>
                </c:pt>
                <c:pt idx="1">
                  <c:v>I would benefit from training in technologies in our industry</c:v>
                </c:pt>
                <c:pt idx="2">
                  <c:v>Technology is decreasing the time taken to do tasks</c:v>
                </c:pt>
                <c:pt idx="3">
                  <c:v>The use of technology in the workplace has reduced the need for manual tasks</c:v>
                </c:pt>
                <c:pt idx="4">
                  <c:v> I feel that technology sometimes complicates processes unnecessarily</c:v>
                </c:pt>
                <c:pt idx="5">
                  <c:v>Technology in the workplace enhances collaboration with colleagues</c:v>
                </c:pt>
                <c:pt idx="6">
                  <c:v> I feel that the technology in my workplace is outdated</c:v>
                </c:pt>
                <c:pt idx="7">
                  <c:v>The use of technology has interfered with customer/client interactions</c:v>
                </c:pt>
                <c:pt idx="8">
                  <c:v>Employees have left the practice unit as a result of technological challenges</c:v>
                </c:pt>
              </c:strCache>
            </c:strRef>
          </c:cat>
          <c:val>
            <c:numRef>
              <c:f>Sheet1!$D$2:$D$10</c:f>
              <c:numCache>
                <c:formatCode>0%</c:formatCode>
                <c:ptCount val="9"/>
                <c:pt idx="0">
                  <c:v>0.19</c:v>
                </c:pt>
                <c:pt idx="1">
                  <c:v>0.24</c:v>
                </c:pt>
                <c:pt idx="2">
                  <c:v>0.21</c:v>
                </c:pt>
                <c:pt idx="3">
                  <c:v>0.18</c:v>
                </c:pt>
                <c:pt idx="4">
                  <c:v>0.27</c:v>
                </c:pt>
                <c:pt idx="5">
                  <c:v>0.35</c:v>
                </c:pt>
                <c:pt idx="6">
                  <c:v>0.31</c:v>
                </c:pt>
                <c:pt idx="7">
                  <c:v>0.28999999999999998</c:v>
                </c:pt>
                <c:pt idx="8">
                  <c:v>0.13</c:v>
                </c:pt>
              </c:numCache>
            </c:numRef>
          </c:val>
          <c:extLst>
            <c:ext xmlns:c16="http://schemas.microsoft.com/office/drawing/2014/chart" uri="{C3380CC4-5D6E-409C-BE32-E72D297353CC}">
              <c16:uniqueId val="{00000002-D993-4385-8F5C-28237ABD5A4B}"/>
            </c:ext>
          </c:extLst>
        </c:ser>
        <c:ser>
          <c:idx val="1"/>
          <c:order val="3"/>
          <c:tx>
            <c:strRef>
              <c:f>Sheet1!$C$1</c:f>
              <c:strCache>
                <c:ptCount val="1"/>
                <c:pt idx="0">
                  <c:v>Agree</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Technology has improved efficiency in the workplace</c:v>
                </c:pt>
                <c:pt idx="1">
                  <c:v>I would benefit from training in technologies in our industry</c:v>
                </c:pt>
                <c:pt idx="2">
                  <c:v>Technology is decreasing the time taken to do tasks</c:v>
                </c:pt>
                <c:pt idx="3">
                  <c:v>The use of technology in the workplace has reduced the need for manual tasks</c:v>
                </c:pt>
                <c:pt idx="4">
                  <c:v> I feel that technology sometimes complicates processes unnecessarily</c:v>
                </c:pt>
                <c:pt idx="5">
                  <c:v>Technology in the workplace enhances collaboration with colleagues</c:v>
                </c:pt>
                <c:pt idx="6">
                  <c:v> I feel that the technology in my workplace is outdated</c:v>
                </c:pt>
                <c:pt idx="7">
                  <c:v>The use of technology has interfered with customer/client interactions</c:v>
                </c:pt>
                <c:pt idx="8">
                  <c:v>Employees have left the practice unit as a result of technological challenges</c:v>
                </c:pt>
              </c:strCache>
            </c:strRef>
          </c:cat>
          <c:val>
            <c:numRef>
              <c:f>Sheet1!$C$2:$C$10</c:f>
              <c:numCache>
                <c:formatCode>0%</c:formatCode>
                <c:ptCount val="9"/>
                <c:pt idx="0">
                  <c:v>0.54</c:v>
                </c:pt>
                <c:pt idx="1">
                  <c:v>0.54</c:v>
                </c:pt>
                <c:pt idx="2">
                  <c:v>0.49</c:v>
                </c:pt>
                <c:pt idx="3">
                  <c:v>0.49</c:v>
                </c:pt>
                <c:pt idx="4">
                  <c:v>0.39</c:v>
                </c:pt>
                <c:pt idx="5">
                  <c:v>0.34</c:v>
                </c:pt>
                <c:pt idx="6">
                  <c:v>0.18</c:v>
                </c:pt>
                <c:pt idx="7">
                  <c:v>0.17</c:v>
                </c:pt>
                <c:pt idx="8">
                  <c:v>0.08</c:v>
                </c:pt>
              </c:numCache>
            </c:numRef>
          </c:val>
          <c:extLst>
            <c:ext xmlns:c16="http://schemas.microsoft.com/office/drawing/2014/chart" uri="{C3380CC4-5D6E-409C-BE32-E72D297353CC}">
              <c16:uniqueId val="{00000001-D993-4385-8F5C-28237ABD5A4B}"/>
            </c:ext>
          </c:extLst>
        </c:ser>
        <c:ser>
          <c:idx val="0"/>
          <c:order val="4"/>
          <c:tx>
            <c:strRef>
              <c:f>Sheet1!$B$1</c:f>
              <c:strCache>
                <c:ptCount val="1"/>
                <c:pt idx="0">
                  <c:v>Agree strongly</c:v>
                </c:pt>
              </c:strCache>
            </c:strRef>
          </c:tx>
          <c:spPr>
            <a:solidFill>
              <a:srgbClr val="196B2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Technology has improved efficiency in the workplace</c:v>
                </c:pt>
                <c:pt idx="1">
                  <c:v>I would benefit from training in technologies in our industry</c:v>
                </c:pt>
                <c:pt idx="2">
                  <c:v>Technology is decreasing the time taken to do tasks</c:v>
                </c:pt>
                <c:pt idx="3">
                  <c:v>The use of technology in the workplace has reduced the need for manual tasks</c:v>
                </c:pt>
                <c:pt idx="4">
                  <c:v> I feel that technology sometimes complicates processes unnecessarily</c:v>
                </c:pt>
                <c:pt idx="5">
                  <c:v>Technology in the workplace enhances collaboration with colleagues</c:v>
                </c:pt>
                <c:pt idx="6">
                  <c:v> I feel that the technology in my workplace is outdated</c:v>
                </c:pt>
                <c:pt idx="7">
                  <c:v>The use of technology has interfered with customer/client interactions</c:v>
                </c:pt>
                <c:pt idx="8">
                  <c:v>Employees have left the practice unit as a result of technological challenges</c:v>
                </c:pt>
              </c:strCache>
            </c:strRef>
          </c:cat>
          <c:val>
            <c:numRef>
              <c:f>Sheet1!$B$2:$B$10</c:f>
              <c:numCache>
                <c:formatCode>0%</c:formatCode>
                <c:ptCount val="9"/>
                <c:pt idx="0">
                  <c:v>0.19</c:v>
                </c:pt>
                <c:pt idx="1">
                  <c:v>0.15</c:v>
                </c:pt>
                <c:pt idx="2">
                  <c:v>0.13</c:v>
                </c:pt>
                <c:pt idx="3">
                  <c:v>0.12</c:v>
                </c:pt>
                <c:pt idx="4">
                  <c:v>0.08</c:v>
                </c:pt>
                <c:pt idx="5">
                  <c:v>0.1</c:v>
                </c:pt>
                <c:pt idx="6">
                  <c:v>0.05</c:v>
                </c:pt>
                <c:pt idx="7">
                  <c:v>0.05</c:v>
                </c:pt>
                <c:pt idx="8">
                  <c:v>0.01</c:v>
                </c:pt>
              </c:numCache>
            </c:numRef>
          </c:val>
          <c:extLst>
            <c:ext xmlns:c16="http://schemas.microsoft.com/office/drawing/2014/chart" uri="{C3380CC4-5D6E-409C-BE32-E72D297353CC}">
              <c16:uniqueId val="{00000000-D993-4385-8F5C-28237ABD5A4B}"/>
            </c:ext>
          </c:extLst>
        </c:ser>
        <c:dLbls>
          <c:dLblPos val="ctr"/>
          <c:showLegendKey val="0"/>
          <c:showVal val="1"/>
          <c:showCatName val="0"/>
          <c:showSerName val="0"/>
          <c:showPercent val="0"/>
          <c:showBubbleSize val="0"/>
        </c:dLbls>
        <c:gapWidth val="150"/>
        <c:overlap val="100"/>
        <c:axId val="193842832"/>
        <c:axId val="193841872"/>
      </c:barChart>
      <c:catAx>
        <c:axId val="19384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3841872"/>
        <c:crosses val="autoZero"/>
        <c:auto val="1"/>
        <c:lblAlgn val="ctr"/>
        <c:lblOffset val="100"/>
        <c:noMultiLvlLbl val="0"/>
      </c:catAx>
      <c:valAx>
        <c:axId val="193841872"/>
        <c:scaling>
          <c:orientation val="minMax"/>
        </c:scaling>
        <c:delete val="1"/>
        <c:axPos val="l"/>
        <c:numFmt formatCode="0%" sourceLinked="1"/>
        <c:majorTickMark val="none"/>
        <c:minorTickMark val="none"/>
        <c:tickLblPos val="nextTo"/>
        <c:crossAx val="193842832"/>
        <c:crosses val="autoZero"/>
        <c:crossBetween val="between"/>
      </c:valAx>
      <c:spPr>
        <a:noFill/>
        <a:ln w="25400">
          <a:noFill/>
        </a:ln>
        <a:effectLst/>
      </c:spPr>
    </c:plotArea>
    <c:legend>
      <c:legendPos val="b"/>
      <c:layout>
        <c:manualLayout>
          <c:xMode val="edge"/>
          <c:yMode val="edge"/>
          <c:x val="0.25693012202181426"/>
          <c:y val="0.93755673605455547"/>
          <c:w val="0.48613967120134322"/>
          <c:h val="4.80980549628587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Which of the following statements best describes how you currently feel about the level of stress you experience in your workplace?</a:t>
            </a:r>
            <a:endParaRPr lang="en-GB" sz="1400" b="0"/>
          </a:p>
        </c:rich>
      </c:tx>
      <c:layout>
        <c:manualLayout>
          <c:xMode val="edge"/>
          <c:yMode val="edge"/>
          <c:x val="0.14066993960245203"/>
          <c:y val="1.5301081919020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0.30734468426192629"/>
          <c:y val="0.1462018377362431"/>
          <c:w val="0.65371058837459006"/>
          <c:h val="0.61471996208865787"/>
        </c:manualLayout>
      </c:layout>
      <c:barChart>
        <c:barDir val="col"/>
        <c:grouping val="clustered"/>
        <c:varyColors val="0"/>
        <c:ser>
          <c:idx val="0"/>
          <c:order val="0"/>
          <c:tx>
            <c:strRef>
              <c:f>Sheet1!$B$1</c:f>
              <c:strCache>
                <c:ptCount val="1"/>
                <c:pt idx="0">
                  <c:v>Total</c:v>
                </c:pt>
              </c:strCache>
            </c:strRef>
          </c:tx>
          <c:spPr>
            <a:solidFill>
              <a:srgbClr val="002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consistent levels of unhealthy/ unsustainable stress</c:v>
                </c:pt>
                <c:pt idx="1">
                  <c:v>I have frequent high levels of stress which are occasionally challenging</c:v>
                </c:pt>
                <c:pt idx="2">
                  <c:v>Moderate stress which remains manageable</c:v>
                </c:pt>
                <c:pt idx="3">
                  <c:v>I have low stress which I don’t feel adversely affects me</c:v>
                </c:pt>
              </c:strCache>
            </c:strRef>
          </c:cat>
          <c:val>
            <c:numRef>
              <c:f>Sheet1!$B$2:$B$5</c:f>
              <c:numCache>
                <c:formatCode>0%</c:formatCode>
                <c:ptCount val="4"/>
                <c:pt idx="0">
                  <c:v>0.1757719714964</c:v>
                </c:pt>
                <c:pt idx="1">
                  <c:v>0.36817102137770003</c:v>
                </c:pt>
                <c:pt idx="2">
                  <c:v>0.35866983372920003</c:v>
                </c:pt>
                <c:pt idx="3">
                  <c:v>8.5510688836099996E-2</c:v>
                </c:pt>
              </c:numCache>
            </c:numRef>
          </c:val>
          <c:extLst>
            <c:ext xmlns:c16="http://schemas.microsoft.com/office/drawing/2014/chart" uri="{C3380CC4-5D6E-409C-BE32-E72D297353CC}">
              <c16:uniqueId val="{00000000-EB0B-4DD0-8E95-B3D5E83D0B4A}"/>
            </c:ext>
          </c:extLst>
        </c:ser>
        <c:ser>
          <c:idx val="1"/>
          <c:order val="1"/>
          <c:tx>
            <c:strRef>
              <c:f>Sheet1!$C$1</c:f>
              <c:strCache>
                <c:ptCount val="1"/>
                <c:pt idx="0">
                  <c:v>Solicitors (not partners or business owners)</c:v>
                </c:pt>
              </c:strCache>
            </c:strRef>
          </c:tx>
          <c:spPr>
            <a:solidFill>
              <a:srgbClr val="FDBC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consistent levels of unhealthy/ unsustainable stress</c:v>
                </c:pt>
                <c:pt idx="1">
                  <c:v>I have frequent high levels of stress which are occasionally challenging</c:v>
                </c:pt>
                <c:pt idx="2">
                  <c:v>Moderate stress which remains manageable</c:v>
                </c:pt>
                <c:pt idx="3">
                  <c:v>I have low stress which I don’t feel adversely affects me</c:v>
                </c:pt>
              </c:strCache>
            </c:strRef>
          </c:cat>
          <c:val>
            <c:numRef>
              <c:f>Sheet1!$C$2:$C$5</c:f>
              <c:numCache>
                <c:formatCode>0%</c:formatCode>
                <c:ptCount val="4"/>
                <c:pt idx="0">
                  <c:v>0.21951219512199999</c:v>
                </c:pt>
                <c:pt idx="1">
                  <c:v>0.37398373983740002</c:v>
                </c:pt>
                <c:pt idx="2">
                  <c:v>0.34146341463410002</c:v>
                </c:pt>
                <c:pt idx="3">
                  <c:v>5.691056910569E-2</c:v>
                </c:pt>
              </c:numCache>
            </c:numRef>
          </c:val>
          <c:extLst>
            <c:ext xmlns:c16="http://schemas.microsoft.com/office/drawing/2014/chart" uri="{C3380CC4-5D6E-409C-BE32-E72D297353CC}">
              <c16:uniqueId val="{00000000-9E27-4859-88DB-CD1F4F401FA6}"/>
            </c:ext>
          </c:extLst>
        </c:ser>
        <c:ser>
          <c:idx val="2"/>
          <c:order val="2"/>
          <c:tx>
            <c:strRef>
              <c:f>Sheet1!$D$1</c:f>
              <c:strCache>
                <c:ptCount val="1"/>
                <c:pt idx="0">
                  <c:v>Partners &amp; Business Owners</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have consistent levels of unhealthy/ unsustainable stress</c:v>
                </c:pt>
                <c:pt idx="1">
                  <c:v>I have frequent high levels of stress which are occasionally challenging</c:v>
                </c:pt>
                <c:pt idx="2">
                  <c:v>Moderate stress which remains manageable</c:v>
                </c:pt>
                <c:pt idx="3">
                  <c:v>I have low stress which I don’t feel adversely affects me</c:v>
                </c:pt>
              </c:strCache>
            </c:strRef>
          </c:cat>
          <c:val>
            <c:numRef>
              <c:f>Sheet1!$D$2:$D$5</c:f>
              <c:numCache>
                <c:formatCode>0%</c:formatCode>
                <c:ptCount val="4"/>
                <c:pt idx="0">
                  <c:v>0.15771812080539999</c:v>
                </c:pt>
                <c:pt idx="1">
                  <c:v>0.36577181208050003</c:v>
                </c:pt>
                <c:pt idx="2">
                  <c:v>0.36577181208050003</c:v>
                </c:pt>
                <c:pt idx="3">
                  <c:v>9.7315436241610001E-2</c:v>
                </c:pt>
              </c:numCache>
            </c:numRef>
          </c:val>
          <c:extLst>
            <c:ext xmlns:c16="http://schemas.microsoft.com/office/drawing/2014/chart" uri="{C3380CC4-5D6E-409C-BE32-E72D297353CC}">
              <c16:uniqueId val="{00000001-9E27-4859-88DB-CD1F4F401FA6}"/>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layout>
        <c:manualLayout>
          <c:xMode val="edge"/>
          <c:yMode val="edge"/>
          <c:x val="4.0519467465777489E-2"/>
          <c:y val="0.3706387900498791"/>
          <c:w val="0.18728742563171252"/>
          <c:h val="0.378408004754981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a:t>Thinking about an average week… How much do you agree or disagree with the following statements </a:t>
            </a:r>
          </a:p>
        </c:rich>
      </c:tx>
      <c:layout>
        <c:manualLayout>
          <c:xMode val="edge"/>
          <c:yMode val="edge"/>
          <c:x val="0.11910480726900741"/>
          <c:y val="2.52264648549478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1.2108771613225553E-2"/>
          <c:y val="0.26447393250250317"/>
          <c:w val="0.73911101160595871"/>
          <c:h val="0.48444906718961472"/>
        </c:manualLayout>
      </c:layout>
      <c:barChart>
        <c:barDir val="col"/>
        <c:grouping val="percentStacked"/>
        <c:varyColors val="0"/>
        <c:ser>
          <c:idx val="0"/>
          <c:order val="0"/>
          <c:tx>
            <c:strRef>
              <c:f>Sheet1!$B$1</c:f>
              <c:strCache>
                <c:ptCount val="1"/>
                <c:pt idx="0">
                  <c:v>Disgree strongly</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AFD-4540-9EE7-8FC17C4234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is enough work to keep everyone busy</c:v>
                </c:pt>
                <c:pt idx="1">
                  <c:v>My workload aligns with my job role and responsibilities</c:v>
                </c:pt>
                <c:pt idx="2">
                  <c:v>I experience a mixture of busy periods and quieter periods</c:v>
                </c:pt>
                <c:pt idx="3">
                  <c:v>Work is spread evenly among the team</c:v>
                </c:pt>
                <c:pt idx="4">
                  <c:v>The workload I am responsible for is reasonable and manageable</c:v>
                </c:pt>
                <c:pt idx="5">
                  <c:v>My workload allows me to maintain a good work-life balance</c:v>
                </c:pt>
                <c:pt idx="6">
                  <c:v>I have enough time to complete my tasks without feeling rushed</c:v>
                </c:pt>
              </c:strCache>
            </c:strRef>
          </c:cat>
          <c:val>
            <c:numRef>
              <c:f>Sheet1!$B$2:$B$8</c:f>
              <c:numCache>
                <c:formatCode>0%</c:formatCode>
                <c:ptCount val="7"/>
                <c:pt idx="0">
                  <c:v>0</c:v>
                </c:pt>
                <c:pt idx="1">
                  <c:v>0.04</c:v>
                </c:pt>
                <c:pt idx="2">
                  <c:v>0.12</c:v>
                </c:pt>
                <c:pt idx="3">
                  <c:v>0.05</c:v>
                </c:pt>
                <c:pt idx="4">
                  <c:v>0.1</c:v>
                </c:pt>
                <c:pt idx="5">
                  <c:v>0.14000000000000001</c:v>
                </c:pt>
                <c:pt idx="6">
                  <c:v>0.17</c:v>
                </c:pt>
              </c:numCache>
            </c:numRef>
          </c:val>
          <c:extLst>
            <c:ext xmlns:c16="http://schemas.microsoft.com/office/drawing/2014/chart" uri="{C3380CC4-5D6E-409C-BE32-E72D297353CC}">
              <c16:uniqueId val="{00000000-04AE-4DBE-8BC3-29FCBDBE6E64}"/>
            </c:ext>
          </c:extLst>
        </c:ser>
        <c:ser>
          <c:idx val="1"/>
          <c:order val="1"/>
          <c:tx>
            <c:strRef>
              <c:f>Sheet1!$C$1</c:f>
              <c:strCache>
                <c:ptCount val="1"/>
                <c:pt idx="0">
                  <c:v>Disagree</c:v>
                </c:pt>
              </c:strCache>
            </c:strRef>
          </c:tx>
          <c:spPr>
            <a:solidFill>
              <a:srgbClr val="FBE3D6"/>
            </a:solidFill>
            <a:ln>
              <a:noFill/>
            </a:ln>
            <a:effectLst/>
          </c:spPr>
          <c:invertIfNegative val="0"/>
          <c:dLbls>
            <c:dLbl>
              <c:idx val="0"/>
              <c:layout>
                <c:manualLayout>
                  <c:x val="-8.0724211555189997E-17"/>
                  <c:y val="9.37499942328989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D-4540-9EE7-8FC17C4234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is enough work to keep everyone busy</c:v>
                </c:pt>
                <c:pt idx="1">
                  <c:v>My workload aligns with my job role and responsibilities</c:v>
                </c:pt>
                <c:pt idx="2">
                  <c:v>I experience a mixture of busy periods and quieter periods</c:v>
                </c:pt>
                <c:pt idx="3">
                  <c:v>Work is spread evenly among the team</c:v>
                </c:pt>
                <c:pt idx="4">
                  <c:v>The workload I am responsible for is reasonable and manageable</c:v>
                </c:pt>
                <c:pt idx="5">
                  <c:v>My workload allows me to maintain a good work-life balance</c:v>
                </c:pt>
                <c:pt idx="6">
                  <c:v>I have enough time to complete my tasks without feeling rushed</c:v>
                </c:pt>
              </c:strCache>
            </c:strRef>
          </c:cat>
          <c:val>
            <c:numRef>
              <c:f>Sheet1!$C$2:$C$8</c:f>
              <c:numCache>
                <c:formatCode>0%</c:formatCode>
                <c:ptCount val="7"/>
                <c:pt idx="0">
                  <c:v>0.02</c:v>
                </c:pt>
                <c:pt idx="1">
                  <c:v>0.11</c:v>
                </c:pt>
                <c:pt idx="2">
                  <c:v>0.27</c:v>
                </c:pt>
                <c:pt idx="3">
                  <c:v>0.22</c:v>
                </c:pt>
                <c:pt idx="4">
                  <c:v>0.26</c:v>
                </c:pt>
                <c:pt idx="5">
                  <c:v>0.28999999999999998</c:v>
                </c:pt>
                <c:pt idx="6">
                  <c:v>0.43</c:v>
                </c:pt>
              </c:numCache>
            </c:numRef>
          </c:val>
          <c:extLst>
            <c:ext xmlns:c16="http://schemas.microsoft.com/office/drawing/2014/chart" uri="{C3380CC4-5D6E-409C-BE32-E72D297353CC}">
              <c16:uniqueId val="{00000001-04AE-4DBE-8BC3-29FCBDBE6E64}"/>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is enough work to keep everyone busy</c:v>
                </c:pt>
                <c:pt idx="1">
                  <c:v>My workload aligns with my job role and responsibilities</c:v>
                </c:pt>
                <c:pt idx="2">
                  <c:v>I experience a mixture of busy periods and quieter periods</c:v>
                </c:pt>
                <c:pt idx="3">
                  <c:v>Work is spread evenly among the team</c:v>
                </c:pt>
                <c:pt idx="4">
                  <c:v>The workload I am responsible for is reasonable and manageable</c:v>
                </c:pt>
                <c:pt idx="5">
                  <c:v>My workload allows me to maintain a good work-life balance</c:v>
                </c:pt>
                <c:pt idx="6">
                  <c:v>I have enough time to complete my tasks without feeling rushed</c:v>
                </c:pt>
              </c:strCache>
            </c:strRef>
          </c:cat>
          <c:val>
            <c:numRef>
              <c:f>Sheet1!$D$2:$D$8</c:f>
              <c:numCache>
                <c:formatCode>0%</c:formatCode>
                <c:ptCount val="7"/>
                <c:pt idx="0">
                  <c:v>7.0000000000000007E-2</c:v>
                </c:pt>
                <c:pt idx="1">
                  <c:v>0.12</c:v>
                </c:pt>
                <c:pt idx="2">
                  <c:v>0.1</c:v>
                </c:pt>
                <c:pt idx="3">
                  <c:v>0.21</c:v>
                </c:pt>
                <c:pt idx="4">
                  <c:v>0.24</c:v>
                </c:pt>
                <c:pt idx="5">
                  <c:v>0.22</c:v>
                </c:pt>
                <c:pt idx="6">
                  <c:v>0.18</c:v>
                </c:pt>
              </c:numCache>
            </c:numRef>
          </c:val>
          <c:extLst>
            <c:ext xmlns:c16="http://schemas.microsoft.com/office/drawing/2014/chart" uri="{C3380CC4-5D6E-409C-BE32-E72D297353CC}">
              <c16:uniqueId val="{00000002-04AE-4DBE-8BC3-29FCBDBE6E64}"/>
            </c:ext>
          </c:extLst>
        </c:ser>
        <c:ser>
          <c:idx val="3"/>
          <c:order val="3"/>
          <c:tx>
            <c:strRef>
              <c:f>Sheet1!$E$1</c:f>
              <c:strCache>
                <c:ptCount val="1"/>
                <c:pt idx="0">
                  <c:v>Agree</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is enough work to keep everyone busy</c:v>
                </c:pt>
                <c:pt idx="1">
                  <c:v>My workload aligns with my job role and responsibilities</c:v>
                </c:pt>
                <c:pt idx="2">
                  <c:v>I experience a mixture of busy periods and quieter periods</c:v>
                </c:pt>
                <c:pt idx="3">
                  <c:v>Work is spread evenly among the team</c:v>
                </c:pt>
                <c:pt idx="4">
                  <c:v>The workload I am responsible for is reasonable and manageable</c:v>
                </c:pt>
                <c:pt idx="5">
                  <c:v>My workload allows me to maintain a good work-life balance</c:v>
                </c:pt>
                <c:pt idx="6">
                  <c:v>I have enough time to complete my tasks without feeling rushed</c:v>
                </c:pt>
              </c:strCache>
            </c:strRef>
          </c:cat>
          <c:val>
            <c:numRef>
              <c:f>Sheet1!$E$2:$E$8</c:f>
              <c:numCache>
                <c:formatCode>0%</c:formatCode>
                <c:ptCount val="7"/>
                <c:pt idx="0">
                  <c:v>0.49</c:v>
                </c:pt>
                <c:pt idx="1">
                  <c:v>0.62</c:v>
                </c:pt>
                <c:pt idx="2">
                  <c:v>0.43</c:v>
                </c:pt>
                <c:pt idx="3">
                  <c:v>0.39</c:v>
                </c:pt>
                <c:pt idx="4">
                  <c:v>0.35</c:v>
                </c:pt>
                <c:pt idx="5">
                  <c:v>0.3</c:v>
                </c:pt>
                <c:pt idx="6">
                  <c:v>0.19</c:v>
                </c:pt>
              </c:numCache>
            </c:numRef>
          </c:val>
          <c:extLst>
            <c:ext xmlns:c16="http://schemas.microsoft.com/office/drawing/2014/chart" uri="{C3380CC4-5D6E-409C-BE32-E72D297353CC}">
              <c16:uniqueId val="{00000003-04AE-4DBE-8BC3-29FCBDBE6E64}"/>
            </c:ext>
          </c:extLst>
        </c:ser>
        <c:ser>
          <c:idx val="4"/>
          <c:order val="4"/>
          <c:tx>
            <c:strRef>
              <c:f>Sheet1!$F$1</c:f>
              <c:strCache>
                <c:ptCount val="1"/>
                <c:pt idx="0">
                  <c:v>Agree strongly</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There is enough work to keep everyone busy</c:v>
                </c:pt>
                <c:pt idx="1">
                  <c:v>My workload aligns with my job role and responsibilities</c:v>
                </c:pt>
                <c:pt idx="2">
                  <c:v>I experience a mixture of busy periods and quieter periods</c:v>
                </c:pt>
                <c:pt idx="3">
                  <c:v>Work is spread evenly among the team</c:v>
                </c:pt>
                <c:pt idx="4">
                  <c:v>The workload I am responsible for is reasonable and manageable</c:v>
                </c:pt>
                <c:pt idx="5">
                  <c:v>My workload allows me to maintain a good work-life balance</c:v>
                </c:pt>
                <c:pt idx="6">
                  <c:v>I have enough time to complete my tasks without feeling rushed</c:v>
                </c:pt>
              </c:strCache>
            </c:strRef>
          </c:cat>
          <c:val>
            <c:numRef>
              <c:f>Sheet1!$F$2:$F$8</c:f>
              <c:numCache>
                <c:formatCode>0%</c:formatCode>
                <c:ptCount val="7"/>
                <c:pt idx="0">
                  <c:v>0.4</c:v>
                </c:pt>
                <c:pt idx="1">
                  <c:v>0.11</c:v>
                </c:pt>
                <c:pt idx="2">
                  <c:v>0.09</c:v>
                </c:pt>
                <c:pt idx="3">
                  <c:v>0.04</c:v>
                </c:pt>
                <c:pt idx="4">
                  <c:v>0.05</c:v>
                </c:pt>
                <c:pt idx="5">
                  <c:v>5.4631828978619998E-2</c:v>
                </c:pt>
                <c:pt idx="6">
                  <c:v>0.03</c:v>
                </c:pt>
              </c:numCache>
            </c:numRef>
          </c:val>
          <c:extLst>
            <c:ext xmlns:c16="http://schemas.microsoft.com/office/drawing/2014/chart" uri="{C3380CC4-5D6E-409C-BE32-E72D297353CC}">
              <c16:uniqueId val="{00000004-04AE-4DBE-8BC3-29FCBDBE6E64}"/>
            </c:ext>
          </c:extLst>
        </c:ser>
        <c:dLbls>
          <c:dLblPos val="ctr"/>
          <c:showLegendKey val="0"/>
          <c:showVal val="1"/>
          <c:showCatName val="0"/>
          <c:showSerName val="0"/>
          <c:showPercent val="0"/>
          <c:showBubbleSize val="0"/>
        </c:dLbls>
        <c:gapWidth val="150"/>
        <c:overlap val="100"/>
        <c:axId val="1275105951"/>
        <c:axId val="1275122271"/>
      </c:barChart>
      <c:catAx>
        <c:axId val="127510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5122271"/>
        <c:crosses val="autoZero"/>
        <c:auto val="1"/>
        <c:lblAlgn val="ctr"/>
        <c:lblOffset val="100"/>
        <c:noMultiLvlLbl val="0"/>
      </c:catAx>
      <c:valAx>
        <c:axId val="1275122271"/>
        <c:scaling>
          <c:orientation val="minMax"/>
        </c:scaling>
        <c:delete val="1"/>
        <c:axPos val="l"/>
        <c:numFmt formatCode="0%" sourceLinked="1"/>
        <c:majorTickMark val="none"/>
        <c:minorTickMark val="none"/>
        <c:tickLblPos val="nextTo"/>
        <c:crossAx val="1275105951"/>
        <c:crosses val="autoZero"/>
        <c:crossBetween val="between"/>
      </c:valAx>
      <c:spPr>
        <a:noFill/>
        <a:ln>
          <a:noFill/>
        </a:ln>
        <a:effectLst/>
      </c:spPr>
    </c:plotArea>
    <c:legend>
      <c:legendPos val="b"/>
      <c:layout>
        <c:manualLayout>
          <c:xMode val="edge"/>
          <c:yMode val="edge"/>
          <c:x val="0.1819634602864795"/>
          <c:y val="0.9387873438245975"/>
          <c:w val="0.4863646303907978"/>
          <c:h val="4.71501570404677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9575267144762E-2"/>
          <c:y val="0.23869693858354485"/>
          <c:w val="0.72647821494697096"/>
          <c:h val="0.4812621632065826"/>
        </c:manualLayout>
      </c:layout>
      <c:barChart>
        <c:barDir val="col"/>
        <c:grouping val="percentStacked"/>
        <c:varyColors val="0"/>
        <c:ser>
          <c:idx val="0"/>
          <c:order val="0"/>
          <c:tx>
            <c:strRef>
              <c:f>Sheet1!$B$1</c:f>
              <c:strCache>
                <c:ptCount val="1"/>
                <c:pt idx="0">
                  <c:v>Disgree strongly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frequently have to work extra hours to meet deadlines</c:v>
                </c:pt>
                <c:pt idx="1">
                  <c:v>I often feel overstretched by the amount of work I have</c:v>
                </c:pt>
              </c:strCache>
            </c:strRef>
          </c:cat>
          <c:val>
            <c:numRef>
              <c:f>Sheet1!$B$2:$B$3</c:f>
              <c:numCache>
                <c:formatCode>0%</c:formatCode>
                <c:ptCount val="2"/>
                <c:pt idx="0">
                  <c:v>0.02</c:v>
                </c:pt>
                <c:pt idx="1">
                  <c:v>0.02</c:v>
                </c:pt>
              </c:numCache>
            </c:numRef>
          </c:val>
          <c:extLst>
            <c:ext xmlns:c16="http://schemas.microsoft.com/office/drawing/2014/chart" uri="{C3380CC4-5D6E-409C-BE32-E72D297353CC}">
              <c16:uniqueId val="{00000000-F27F-4F48-9890-42B86C14E0EF}"/>
            </c:ext>
          </c:extLst>
        </c:ser>
        <c:ser>
          <c:idx val="1"/>
          <c:order val="1"/>
          <c:tx>
            <c:strRef>
              <c:f>Sheet1!$C$1</c:f>
              <c:strCache>
                <c:ptCount val="1"/>
                <c:pt idx="0">
                  <c:v>Disagree</c:v>
                </c:pt>
              </c:strCache>
            </c:strRef>
          </c:tx>
          <c:spPr>
            <a:solidFill>
              <a:srgbClr val="FBE3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frequently have to work extra hours to meet deadlines</c:v>
                </c:pt>
                <c:pt idx="1">
                  <c:v>I often feel overstretched by the amount of work I have</c:v>
                </c:pt>
              </c:strCache>
            </c:strRef>
          </c:cat>
          <c:val>
            <c:numRef>
              <c:f>Sheet1!$C$2:$C$3</c:f>
              <c:numCache>
                <c:formatCode>0%</c:formatCode>
                <c:ptCount val="2"/>
                <c:pt idx="0">
                  <c:v>0.10688836104509999</c:v>
                </c:pt>
                <c:pt idx="1">
                  <c:v>0.12</c:v>
                </c:pt>
              </c:numCache>
            </c:numRef>
          </c:val>
          <c:extLst>
            <c:ext xmlns:c16="http://schemas.microsoft.com/office/drawing/2014/chart" uri="{C3380CC4-5D6E-409C-BE32-E72D297353CC}">
              <c16:uniqueId val="{00000001-F27F-4F48-9890-42B86C14E0EF}"/>
            </c:ext>
          </c:extLst>
        </c:ser>
        <c:ser>
          <c:idx val="2"/>
          <c:order val="2"/>
          <c:tx>
            <c:strRef>
              <c:f>Sheet1!$D$1</c:f>
              <c:strCache>
                <c:ptCount val="1"/>
                <c:pt idx="0">
                  <c:v>Neutral</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frequently have to work extra hours to meet deadlines</c:v>
                </c:pt>
                <c:pt idx="1">
                  <c:v>I often feel overstretched by the amount of work I have</c:v>
                </c:pt>
              </c:strCache>
            </c:strRef>
          </c:cat>
          <c:val>
            <c:numRef>
              <c:f>Sheet1!$D$2:$D$3</c:f>
              <c:numCache>
                <c:formatCode>0%</c:formatCode>
                <c:ptCount val="2"/>
                <c:pt idx="0">
                  <c:v>0.12589073634199999</c:v>
                </c:pt>
                <c:pt idx="1">
                  <c:v>0.22</c:v>
                </c:pt>
              </c:numCache>
            </c:numRef>
          </c:val>
          <c:extLst>
            <c:ext xmlns:c16="http://schemas.microsoft.com/office/drawing/2014/chart" uri="{C3380CC4-5D6E-409C-BE32-E72D297353CC}">
              <c16:uniqueId val="{00000002-F27F-4F48-9890-42B86C14E0EF}"/>
            </c:ext>
          </c:extLst>
        </c:ser>
        <c:ser>
          <c:idx val="3"/>
          <c:order val="3"/>
          <c:tx>
            <c:strRef>
              <c:f>Sheet1!$E$1</c:f>
              <c:strCache>
                <c:ptCount val="1"/>
                <c:pt idx="0">
                  <c:v>Agree</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frequently have to work extra hours to meet deadlines</c:v>
                </c:pt>
                <c:pt idx="1">
                  <c:v>I often feel overstretched by the amount of work I have</c:v>
                </c:pt>
              </c:strCache>
            </c:strRef>
          </c:cat>
          <c:val>
            <c:numRef>
              <c:f>Sheet1!$E$2:$E$3</c:f>
              <c:numCache>
                <c:formatCode>0%</c:formatCode>
                <c:ptCount val="2"/>
                <c:pt idx="0">
                  <c:v>0.4133016627078</c:v>
                </c:pt>
                <c:pt idx="1">
                  <c:v>0.35</c:v>
                </c:pt>
              </c:numCache>
            </c:numRef>
          </c:val>
          <c:extLst>
            <c:ext xmlns:c16="http://schemas.microsoft.com/office/drawing/2014/chart" uri="{C3380CC4-5D6E-409C-BE32-E72D297353CC}">
              <c16:uniqueId val="{00000003-F27F-4F48-9890-42B86C14E0EF}"/>
            </c:ext>
          </c:extLst>
        </c:ser>
        <c:ser>
          <c:idx val="4"/>
          <c:order val="4"/>
          <c:tx>
            <c:strRef>
              <c:f>Sheet1!$F$1</c:f>
              <c:strCache>
                <c:ptCount val="1"/>
                <c:pt idx="0">
                  <c:v>Agree strongly</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frequently have to work extra hours to meet deadlines</c:v>
                </c:pt>
                <c:pt idx="1">
                  <c:v>I often feel overstretched by the amount of work I have</c:v>
                </c:pt>
              </c:strCache>
            </c:strRef>
          </c:cat>
          <c:val>
            <c:numRef>
              <c:f>Sheet1!$F$2:$F$3</c:f>
              <c:numCache>
                <c:formatCode>0%</c:formatCode>
                <c:ptCount val="2"/>
                <c:pt idx="0">
                  <c:v>0.33016627078380001</c:v>
                </c:pt>
                <c:pt idx="1">
                  <c:v>0.28028503562950002</c:v>
                </c:pt>
              </c:numCache>
            </c:numRef>
          </c:val>
          <c:extLst>
            <c:ext xmlns:c16="http://schemas.microsoft.com/office/drawing/2014/chart" uri="{C3380CC4-5D6E-409C-BE32-E72D297353CC}">
              <c16:uniqueId val="{00000004-F27F-4F48-9890-42B86C14E0EF}"/>
            </c:ext>
          </c:extLst>
        </c:ser>
        <c:dLbls>
          <c:dLblPos val="ctr"/>
          <c:showLegendKey val="0"/>
          <c:showVal val="1"/>
          <c:showCatName val="0"/>
          <c:showSerName val="0"/>
          <c:showPercent val="0"/>
          <c:showBubbleSize val="0"/>
        </c:dLbls>
        <c:gapWidth val="150"/>
        <c:overlap val="100"/>
        <c:axId val="1275105951"/>
        <c:axId val="1275122271"/>
      </c:barChart>
      <c:catAx>
        <c:axId val="127510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5122271"/>
        <c:crosses val="autoZero"/>
        <c:auto val="1"/>
        <c:lblAlgn val="ctr"/>
        <c:lblOffset val="100"/>
        <c:noMultiLvlLbl val="0"/>
      </c:catAx>
      <c:valAx>
        <c:axId val="1275122271"/>
        <c:scaling>
          <c:orientation val="minMax"/>
        </c:scaling>
        <c:delete val="1"/>
        <c:axPos val="l"/>
        <c:numFmt formatCode="0%" sourceLinked="1"/>
        <c:majorTickMark val="none"/>
        <c:minorTickMark val="none"/>
        <c:tickLblPos val="nextTo"/>
        <c:crossAx val="1275105951"/>
        <c:crosses val="autoZero"/>
        <c:crossBetween val="between"/>
      </c:valAx>
      <c:spPr>
        <a:noFill/>
        <a:ln>
          <a:noFill/>
        </a:ln>
        <a:effectLst/>
      </c:spPr>
    </c:plotArea>
    <c:legend>
      <c:legendPos val="b"/>
      <c:layout>
        <c:manualLayout>
          <c:xMode val="edge"/>
          <c:yMode val="edge"/>
          <c:x val="0"/>
          <c:y val="0.89914014068541148"/>
          <c:w val="0.99620859645524651"/>
          <c:h val="9.178407274493055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Do any particular elements of running your business cause you stress?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4.8497996622776714E-2"/>
          <c:y val="9.264805101967051E-2"/>
          <c:w val="0.94710403231816254"/>
          <c:h val="0.48296479546349025"/>
        </c:manualLayout>
      </c:layout>
      <c:barChart>
        <c:barDir val="col"/>
        <c:grouping val="clustered"/>
        <c:varyColors val="0"/>
        <c:ser>
          <c:idx val="0"/>
          <c:order val="0"/>
          <c:tx>
            <c:strRef>
              <c:f>Sheet1!$B$1</c:f>
              <c:strCache>
                <c:ptCount val="1"/>
                <c:pt idx="0">
                  <c:v>Total</c:v>
                </c:pt>
              </c:strCache>
            </c:strRef>
          </c:tx>
          <c:spPr>
            <a:solidFill>
              <a:srgbClr val="FFCD00"/>
            </a:solidFill>
            <a:ln>
              <a:noFill/>
            </a:ln>
            <a:effectLst/>
          </c:spPr>
          <c:invertIfNegative val="0"/>
          <c:dLbls>
            <c:dLbl>
              <c:idx val="0"/>
              <c:layout>
                <c:manualLayout>
                  <c:x val="-5.4454745490954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E6-4467-859D-9735FDD83C8E}"/>
                </c:ext>
              </c:extLst>
            </c:dLbl>
            <c:dLbl>
              <c:idx val="1"/>
              <c:layout>
                <c:manualLayout>
                  <c:x val="-2.17818981963816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E6-4467-859D-9735FDD83C8E}"/>
                </c:ext>
              </c:extLst>
            </c:dLbl>
            <c:dLbl>
              <c:idx val="2"/>
              <c:layout>
                <c:manualLayout>
                  <c:x val="-3.26728472945724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E6-4467-859D-9735FDD83C8E}"/>
                </c:ext>
              </c:extLst>
            </c:dLbl>
            <c:dLbl>
              <c:idx val="3"/>
              <c:layout>
                <c:manualLayout>
                  <c:x val="-7.62366436873361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E6-4467-859D-9735FDD83C8E}"/>
                </c:ext>
              </c:extLst>
            </c:dLbl>
            <c:dLbl>
              <c:idx val="6"/>
              <c:layout>
                <c:manualLayout>
                  <c:x val="-3.2672847294572473E-3"/>
                  <c:y val="1.27509015991838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E6-4467-859D-9735FDD83C8E}"/>
                </c:ext>
              </c:extLst>
            </c:dLbl>
            <c:dLbl>
              <c:idx val="7"/>
              <c:layout>
                <c:manualLayout>
                  <c:x val="-2.17818981963824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E6-4467-859D-9735FDD83C8E}"/>
                </c:ext>
              </c:extLst>
            </c:dLbl>
            <c:dLbl>
              <c:idx val="10"/>
              <c:layout>
                <c:manualLayout>
                  <c:x val="-2.1781898196381651E-3"/>
                  <c:y val="-2.55018031983678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E6-4467-859D-9735FDD83C8E}"/>
                </c:ext>
              </c:extLst>
            </c:dLbl>
            <c:dLbl>
              <c:idx val="11"/>
              <c:layout>
                <c:manualLayout>
                  <c:x val="0"/>
                  <c:y val="-5.10036063967362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E6-4467-859D-9735FDD83C8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Client demands</c:v>
                </c:pt>
                <c:pt idx="1">
                  <c:v>Regulations and reporting requirements</c:v>
                </c:pt>
                <c:pt idx="2">
                  <c:v>Ensuring profitability and cashflow</c:v>
                </c:pt>
                <c:pt idx="3">
                  <c:v>Worry about complaints</c:v>
                </c:pt>
                <c:pt idx="4">
                  <c:v>Recruitment and retention</c:v>
                </c:pt>
                <c:pt idx="5">
                  <c:v>Managing/being a leader in a practice unit</c:v>
                </c:pt>
                <c:pt idx="6">
                  <c:v>Succession planning</c:v>
                </c:pt>
                <c:pt idx="7">
                  <c:v>Technology and innovation</c:v>
                </c:pt>
                <c:pt idx="8">
                  <c:v>Complaints in progress</c:v>
                </c:pt>
                <c:pt idx="9">
                  <c:v>Feeling isolated</c:v>
                </c:pt>
                <c:pt idx="10">
                  <c:v>Colleague interactions</c:v>
                </c:pt>
                <c:pt idx="11">
                  <c:v>Securing new business</c:v>
                </c:pt>
                <c:pt idx="12">
                  <c:v>None of the above</c:v>
                </c:pt>
                <c:pt idx="13">
                  <c:v>Other</c:v>
                </c:pt>
              </c:strCache>
            </c:strRef>
          </c:cat>
          <c:val>
            <c:numRef>
              <c:f>Sheet1!$B$2:$B$15</c:f>
              <c:numCache>
                <c:formatCode>0%</c:formatCode>
                <c:ptCount val="14"/>
                <c:pt idx="0">
                  <c:v>0.69863013698630005</c:v>
                </c:pt>
                <c:pt idx="1">
                  <c:v>0.53082191780819998</c:v>
                </c:pt>
                <c:pt idx="2">
                  <c:v>0.45205479452050001</c:v>
                </c:pt>
                <c:pt idx="3">
                  <c:v>0.3458904109589</c:v>
                </c:pt>
                <c:pt idx="4">
                  <c:v>0.33219178082189998</c:v>
                </c:pt>
                <c:pt idx="5">
                  <c:v>0.31506849315070001</c:v>
                </c:pt>
                <c:pt idx="6">
                  <c:v>0.22602739726029999</c:v>
                </c:pt>
                <c:pt idx="7">
                  <c:v>0.1986301369863</c:v>
                </c:pt>
                <c:pt idx="8">
                  <c:v>0.19178082191779999</c:v>
                </c:pt>
                <c:pt idx="9">
                  <c:v>0.1541095890411</c:v>
                </c:pt>
                <c:pt idx="10">
                  <c:v>0.14041095890409999</c:v>
                </c:pt>
                <c:pt idx="11">
                  <c:v>0.10958904109589999</c:v>
                </c:pt>
                <c:pt idx="12">
                  <c:v>6.5068493150680001E-2</c:v>
                </c:pt>
                <c:pt idx="13">
                  <c:v>5.1369863013700001E-2</c:v>
                </c:pt>
              </c:numCache>
            </c:numRef>
          </c:val>
          <c:extLst>
            <c:ext xmlns:c16="http://schemas.microsoft.com/office/drawing/2014/chart" uri="{C3380CC4-5D6E-409C-BE32-E72D297353CC}">
              <c16:uniqueId val="{00000000-8EB2-4934-928A-07C8271CDF87}"/>
            </c:ext>
          </c:extLst>
        </c:ser>
        <c:ser>
          <c:idx val="1"/>
          <c:order val="1"/>
          <c:tx>
            <c:strRef>
              <c:f>Sheet1!$C$1</c:f>
              <c:strCache>
                <c:ptCount val="1"/>
                <c:pt idx="0">
                  <c:v>10 solicitors or fewer</c:v>
                </c:pt>
              </c:strCache>
            </c:strRef>
          </c:tx>
          <c:spPr>
            <a:solidFill>
              <a:srgbClr val="215F9A"/>
            </a:solidFill>
            <a:ln>
              <a:noFill/>
            </a:ln>
            <a:effectLst/>
          </c:spPr>
          <c:invertIfNegative val="0"/>
          <c:dLbls>
            <c:dLbl>
              <c:idx val="0"/>
              <c:layout>
                <c:manualLayout>
                  <c:x val="0"/>
                  <c:y val="-5.10036063967360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E6-4467-859D-9735FDD83C8E}"/>
                </c:ext>
              </c:extLst>
            </c:dLbl>
            <c:dLbl>
              <c:idx val="1"/>
              <c:layout>
                <c:manualLayout>
                  <c:x val="3.2672847294572473E-3"/>
                  <c:y val="-1.27509015991839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E6-4467-859D-9735FDD83C8E}"/>
                </c:ext>
              </c:extLst>
            </c:dLbl>
            <c:dLbl>
              <c:idx val="4"/>
              <c:layout>
                <c:manualLayout>
                  <c:x val="-3.9933018717059851E-17"/>
                  <c:y val="1.0200721279347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E6-4467-859D-9735FDD83C8E}"/>
                </c:ext>
              </c:extLst>
            </c:dLbl>
            <c:dLbl>
              <c:idx val="5"/>
              <c:layout>
                <c:manualLayout>
                  <c:x val="-7.9866037434119702E-17"/>
                  <c:y val="1.0200721279347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E6-4467-859D-9735FDD83C8E}"/>
                </c:ext>
              </c:extLst>
            </c:dLbl>
            <c:dLbl>
              <c:idx val="7"/>
              <c:layout>
                <c:manualLayout>
                  <c:x val="0"/>
                  <c:y val="1.27509015991838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E6-4467-859D-9735FDD83C8E}"/>
                </c:ext>
              </c:extLst>
            </c:dLbl>
            <c:dLbl>
              <c:idx val="8"/>
              <c:layout>
                <c:manualLayout>
                  <c:x val="4.3563796392762496E-3"/>
                  <c:y val="7.650540959510318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5000216532649392E-2"/>
                      <c:h val="3.8329210207146934E-2"/>
                    </c:manualLayout>
                  </c15:layout>
                </c:ext>
                <c:ext xmlns:c16="http://schemas.microsoft.com/office/drawing/2014/chart" uri="{C3380CC4-5D6E-409C-BE32-E72D297353CC}">
                  <c16:uniqueId val="{0000000C-3EE6-4467-859D-9735FDD83C8E}"/>
                </c:ext>
              </c:extLst>
            </c:dLbl>
            <c:dLbl>
              <c:idx val="9"/>
              <c:layout>
                <c:manualLayout>
                  <c:x val="3.2672847294571675E-3"/>
                  <c:y val="-1.5301081919020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E6-4467-859D-9735FDD83C8E}"/>
                </c:ext>
              </c:extLst>
            </c:dLbl>
            <c:dLbl>
              <c:idx val="10"/>
              <c:layout>
                <c:manualLayout>
                  <c:x val="0"/>
                  <c:y val="-1.02007212793472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EE6-4467-859D-9735FDD83C8E}"/>
                </c:ext>
              </c:extLst>
            </c:dLbl>
            <c:dLbl>
              <c:idx val="11"/>
              <c:layout>
                <c:manualLayout>
                  <c:x val="2.1781898196380051E-3"/>
                  <c:y val="1.02007212793470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EE6-4467-859D-9735FDD83C8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Client demands</c:v>
                </c:pt>
                <c:pt idx="1">
                  <c:v>Regulations and reporting requirements</c:v>
                </c:pt>
                <c:pt idx="2">
                  <c:v>Ensuring profitability and cashflow</c:v>
                </c:pt>
                <c:pt idx="3">
                  <c:v>Worry about complaints</c:v>
                </c:pt>
                <c:pt idx="4">
                  <c:v>Recruitment and retention</c:v>
                </c:pt>
                <c:pt idx="5">
                  <c:v>Managing/being a leader in a practice unit</c:v>
                </c:pt>
                <c:pt idx="6">
                  <c:v>Succession planning</c:v>
                </c:pt>
                <c:pt idx="7">
                  <c:v>Technology and innovation</c:v>
                </c:pt>
                <c:pt idx="8">
                  <c:v>Complaints in progress</c:v>
                </c:pt>
                <c:pt idx="9">
                  <c:v>Feeling isolated</c:v>
                </c:pt>
                <c:pt idx="10">
                  <c:v>Colleague interactions</c:v>
                </c:pt>
                <c:pt idx="11">
                  <c:v>Securing new business</c:v>
                </c:pt>
                <c:pt idx="12">
                  <c:v>None of the above</c:v>
                </c:pt>
                <c:pt idx="13">
                  <c:v>Other</c:v>
                </c:pt>
              </c:strCache>
            </c:strRef>
          </c:cat>
          <c:val>
            <c:numRef>
              <c:f>Sheet1!$C$2:$C$15</c:f>
              <c:numCache>
                <c:formatCode>0%</c:formatCode>
                <c:ptCount val="14"/>
                <c:pt idx="0">
                  <c:v>0.69512195121950004</c:v>
                </c:pt>
                <c:pt idx="1">
                  <c:v>0.54471544715450004</c:v>
                </c:pt>
                <c:pt idx="2">
                  <c:v>0.4390243902439</c:v>
                </c:pt>
                <c:pt idx="3">
                  <c:v>0.3252032520325</c:v>
                </c:pt>
                <c:pt idx="4">
                  <c:v>0.29268292682930003</c:v>
                </c:pt>
                <c:pt idx="5">
                  <c:v>0.29268292682930003</c:v>
                </c:pt>
                <c:pt idx="6">
                  <c:v>0.239837398374</c:v>
                </c:pt>
                <c:pt idx="7">
                  <c:v>0.19105691056910001</c:v>
                </c:pt>
                <c:pt idx="8">
                  <c:v>0.1747967479675</c:v>
                </c:pt>
                <c:pt idx="9">
                  <c:v>0.15853658536590001</c:v>
                </c:pt>
                <c:pt idx="10">
                  <c:v>0.13821138211379999</c:v>
                </c:pt>
                <c:pt idx="11">
                  <c:v>0.1016260162602</c:v>
                </c:pt>
                <c:pt idx="12">
                  <c:v>6.9105691056910001E-2</c:v>
                </c:pt>
                <c:pt idx="13">
                  <c:v>5.691056910569E-2</c:v>
                </c:pt>
              </c:numCache>
            </c:numRef>
          </c:val>
          <c:extLst>
            <c:ext xmlns:c16="http://schemas.microsoft.com/office/drawing/2014/chart" uri="{C3380CC4-5D6E-409C-BE32-E72D297353CC}">
              <c16:uniqueId val="{00000000-03C3-4045-939D-D427B9901DC5}"/>
            </c:ext>
          </c:extLst>
        </c:ser>
        <c:ser>
          <c:idx val="2"/>
          <c:order val="2"/>
          <c:tx>
            <c:strRef>
              <c:f>Sheet1!$D$1</c:f>
              <c:strCache>
                <c:ptCount val="1"/>
                <c:pt idx="0">
                  <c:v>11 solicitors or more</c:v>
                </c:pt>
              </c:strCache>
            </c:strRef>
          </c:tx>
          <c:spPr>
            <a:solidFill>
              <a:srgbClr val="46B1E1"/>
            </a:solidFill>
            <a:ln>
              <a:noFill/>
            </a:ln>
            <a:effectLst/>
          </c:spPr>
          <c:invertIfNegative val="0"/>
          <c:dLbls>
            <c:dLbl>
              <c:idx val="0"/>
              <c:layout>
                <c:manualLayout>
                  <c:x val="8.712759278552660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6-4467-859D-9735FDD83C8E}"/>
                </c:ext>
              </c:extLst>
            </c:dLbl>
            <c:dLbl>
              <c:idx val="4"/>
              <c:spPr>
                <a:noFill/>
                <a:ln w="19050">
                  <a:solidFill>
                    <a:srgbClr val="458F3A"/>
                  </a:solid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07E-46A3-9510-840C52D0B5C0}"/>
                </c:ext>
              </c:extLst>
            </c:dLbl>
            <c:dLbl>
              <c:idx val="10"/>
              <c:layout>
                <c:manualLayout>
                  <c:x val="5.445474549095412E-3"/>
                  <c:y val="-5.10036063967357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E6-4467-859D-9735FDD83C8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Client demands</c:v>
                </c:pt>
                <c:pt idx="1">
                  <c:v>Regulations and reporting requirements</c:v>
                </c:pt>
                <c:pt idx="2">
                  <c:v>Ensuring profitability and cashflow</c:v>
                </c:pt>
                <c:pt idx="3">
                  <c:v>Worry about complaints</c:v>
                </c:pt>
                <c:pt idx="4">
                  <c:v>Recruitment and retention</c:v>
                </c:pt>
                <c:pt idx="5">
                  <c:v>Managing/being a leader in a practice unit</c:v>
                </c:pt>
                <c:pt idx="6">
                  <c:v>Succession planning</c:v>
                </c:pt>
                <c:pt idx="7">
                  <c:v>Technology and innovation</c:v>
                </c:pt>
                <c:pt idx="8">
                  <c:v>Complaints in progress</c:v>
                </c:pt>
                <c:pt idx="9">
                  <c:v>Feeling isolated</c:v>
                </c:pt>
                <c:pt idx="10">
                  <c:v>Colleague interactions</c:v>
                </c:pt>
                <c:pt idx="11">
                  <c:v>Securing new business</c:v>
                </c:pt>
                <c:pt idx="12">
                  <c:v>None of the above</c:v>
                </c:pt>
                <c:pt idx="13">
                  <c:v>Other</c:v>
                </c:pt>
              </c:strCache>
            </c:strRef>
          </c:cat>
          <c:val>
            <c:numRef>
              <c:f>Sheet1!$D$2:$D$15</c:f>
              <c:numCache>
                <c:formatCode>0%</c:formatCode>
                <c:ptCount val="14"/>
                <c:pt idx="0">
                  <c:v>0.71739130434779996</c:v>
                </c:pt>
                <c:pt idx="1">
                  <c:v>0.45652173913040001</c:v>
                </c:pt>
                <c:pt idx="2">
                  <c:v>0.52173913043480002</c:v>
                </c:pt>
                <c:pt idx="3">
                  <c:v>0.45652173913040001</c:v>
                </c:pt>
                <c:pt idx="4">
                  <c:v>0.54347826086960005</c:v>
                </c:pt>
                <c:pt idx="5">
                  <c:v>0.43478260869570001</c:v>
                </c:pt>
                <c:pt idx="6">
                  <c:v>0.1521739130435</c:v>
                </c:pt>
                <c:pt idx="7">
                  <c:v>0.23913043478259999</c:v>
                </c:pt>
                <c:pt idx="8">
                  <c:v>0.28260869565219998</c:v>
                </c:pt>
                <c:pt idx="9">
                  <c:v>0.13043478260870001</c:v>
                </c:pt>
                <c:pt idx="10">
                  <c:v>0.1521739130435</c:v>
                </c:pt>
                <c:pt idx="11">
                  <c:v>0.1521739130435</c:v>
                </c:pt>
                <c:pt idx="12">
                  <c:v>4.3478260869569997E-2</c:v>
                </c:pt>
                <c:pt idx="13">
                  <c:v>2.1739130434779999E-2</c:v>
                </c:pt>
              </c:numCache>
            </c:numRef>
          </c:val>
          <c:extLst>
            <c:ext xmlns:c16="http://schemas.microsoft.com/office/drawing/2014/chart" uri="{C3380CC4-5D6E-409C-BE32-E72D297353CC}">
              <c16:uniqueId val="{00000001-03C3-4045-939D-D427B9901DC5}"/>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a:t>Do you have aspirations on becoming a partner?</a:t>
            </a:r>
            <a:endParaRPr lang="en-US" sz="1400" b="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6869550895611576"/>
          <c:y val="0.28890068886975623"/>
          <c:w val="0.61864592285401976"/>
          <c:h val="0.55827826705001082"/>
        </c:manualLayout>
      </c:layout>
      <c:pieChart>
        <c:varyColors val="1"/>
        <c:ser>
          <c:idx val="0"/>
          <c:order val="0"/>
          <c:tx>
            <c:strRef>
              <c:f>Sheet1!$B$1</c:f>
              <c:strCache>
                <c:ptCount val="1"/>
                <c:pt idx="0">
                  <c:v>Sales</c:v>
                </c:pt>
              </c:strCache>
            </c:strRef>
          </c:tx>
          <c:spPr>
            <a:solidFill>
              <a:schemeClr val="bg2"/>
            </a:solidFill>
          </c:spPr>
          <c:dPt>
            <c:idx val="0"/>
            <c:bubble3D val="0"/>
            <c:explosion val="20"/>
            <c:spPr>
              <a:solidFill>
                <a:srgbClr val="002063"/>
              </a:solidFill>
              <a:ln w="19050">
                <a:solidFill>
                  <a:schemeClr val="lt1"/>
                </a:solidFill>
              </a:ln>
              <a:effectLst/>
            </c:spPr>
            <c:extLst>
              <c:ext xmlns:c16="http://schemas.microsoft.com/office/drawing/2014/chart" uri="{C3380CC4-5D6E-409C-BE32-E72D297353CC}">
                <c16:uniqueId val="{00000001-391D-4F02-B934-5EF070A4B322}"/>
              </c:ext>
            </c:extLst>
          </c:dPt>
          <c:dPt>
            <c:idx val="1"/>
            <c:bubble3D val="0"/>
            <c:spPr>
              <a:solidFill>
                <a:srgbClr val="FDBCB4"/>
              </a:solidFill>
              <a:ln w="19050">
                <a:solidFill>
                  <a:schemeClr val="lt1"/>
                </a:solidFill>
              </a:ln>
              <a:effectLst/>
            </c:spPr>
            <c:extLst>
              <c:ext xmlns:c16="http://schemas.microsoft.com/office/drawing/2014/chart" uri="{C3380CC4-5D6E-409C-BE32-E72D297353CC}">
                <c16:uniqueId val="{00000003-391D-4F02-B934-5EF070A4B322}"/>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2-391D-4F02-B934-5EF070A4B322}"/>
              </c:ext>
            </c:extLst>
          </c:dPt>
          <c:dLbls>
            <c:dLbl>
              <c:idx val="0"/>
              <c:layout>
                <c:manualLayout>
                  <c:x val="-0.21523148509847892"/>
                  <c:y val="9.623533678588634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1D-4F02-B934-5EF070A4B322}"/>
                </c:ext>
              </c:extLst>
            </c:dLbl>
            <c:dLbl>
              <c:idx val="1"/>
              <c:layout>
                <c:manualLayout>
                  <c:x val="4.2003768646479726E-3"/>
                  <c:y val="-0.175233197310217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1D-4F02-B934-5EF070A4B322}"/>
                </c:ext>
              </c:extLst>
            </c:dLbl>
            <c:dLbl>
              <c:idx val="2"/>
              <c:layout>
                <c:manualLayout>
                  <c:x val="0.10377210221690239"/>
                  <c:y val="0.1030510018484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1D-4F02-B934-5EF070A4B3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0.28999999999999998</c:v>
                </c:pt>
                <c:pt idx="1">
                  <c:v>0.44</c:v>
                </c:pt>
                <c:pt idx="2">
                  <c:v>0.27</c:v>
                </c:pt>
              </c:numCache>
            </c:numRef>
          </c:val>
          <c:extLst>
            <c:ext xmlns:c16="http://schemas.microsoft.com/office/drawing/2014/chart" uri="{C3380CC4-5D6E-409C-BE32-E72D297353CC}">
              <c16:uniqueId val="{00000000-391D-4F02-B934-5EF070A4B32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523836169489449"/>
          <c:y val="0.86908711656987259"/>
          <c:w val="0.76266205223820194"/>
          <c:h val="0.125971288571672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Have Partner Aspirations:</a:t>
            </a:r>
          </a:p>
          <a:p>
            <a:pPr>
              <a:defRPr sz="1400"/>
            </a:pPr>
            <a:r>
              <a:rPr lang="en-GB" sz="1400" b="0" i="0" u="none" strike="noStrike" baseline="0">
                <a:effectLst/>
              </a:rPr>
              <a:t>Which, if any, of the following statements, are relevant to why you feel this way about becoming a partner/business owner?</a:t>
            </a:r>
            <a:endParaRPr lang="en-GB" sz="1400" b="0"/>
          </a:p>
        </c:rich>
      </c:tx>
      <c:layout>
        <c:manualLayout>
          <c:xMode val="edge"/>
          <c:yMode val="edge"/>
          <c:x val="0.16706633370098181"/>
          <c:y val="1.15138104076142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5.5432569225291009E-2"/>
          <c:y val="0.14422869800018712"/>
          <c:w val="0.94456743077470895"/>
          <c:h val="0.43875752001991952"/>
        </c:manualLayout>
      </c:layout>
      <c:barChart>
        <c:barDir val="col"/>
        <c:grouping val="clustered"/>
        <c:varyColors val="0"/>
        <c:ser>
          <c:idx val="0"/>
          <c:order val="0"/>
          <c:tx>
            <c:strRef>
              <c:f>Sheet1!$B$1</c:f>
              <c:strCache>
                <c:ptCount val="1"/>
                <c:pt idx="0">
                  <c:v>Aspirations to become a partner</c:v>
                </c:pt>
              </c:strCache>
            </c:strRef>
          </c:tx>
          <c:spPr>
            <a:solidFill>
              <a:srgbClr val="002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Natural career progression</c:v>
                </c:pt>
                <c:pt idx="1">
                  <c:v>Desire to be part of the management team of a practice unit</c:v>
                </c:pt>
                <c:pt idx="2">
                  <c:v>Interest in the strategic direction of the practice unit</c:v>
                </c:pt>
                <c:pt idx="3">
                  <c:v>Interest in combining management with client work</c:v>
                </c:pt>
                <c:pt idx="4">
                  <c:v>Work-life balance</c:v>
                </c:pt>
                <c:pt idx="5">
                  <c:v>Desire to run my own practice unit</c:v>
                </c:pt>
                <c:pt idx="6">
                  <c:v>Preference for legal and client work rather than management/business ownership</c:v>
                </c:pt>
                <c:pt idx="7">
                  <c:v>Additional stresses of that role</c:v>
                </c:pt>
                <c:pt idx="8">
                  <c:v>Perception that being a partner is about 'status'</c:v>
                </c:pt>
                <c:pt idx="9">
                  <c:v>Desire to leave the profession</c:v>
                </c:pt>
                <c:pt idx="10">
                  <c:v>Desire to move to a non-practising role</c:v>
                </c:pt>
                <c:pt idx="11">
                  <c:v>Intention on moving practice unit</c:v>
                </c:pt>
                <c:pt idx="12">
                  <c:v>Don't wish additional responsibilities and risk</c:v>
                </c:pt>
                <c:pt idx="13">
                  <c:v>Been a partner in the past</c:v>
                </c:pt>
                <c:pt idx="14">
                  <c:v>Not thought about partnership</c:v>
                </c:pt>
                <c:pt idx="15">
                  <c:v>Desire to move in-house</c:v>
                </c:pt>
              </c:strCache>
            </c:strRef>
          </c:cat>
          <c:val>
            <c:numRef>
              <c:f>Sheet1!$B$2:$B$17</c:f>
              <c:numCache>
                <c:formatCode>0%</c:formatCode>
                <c:ptCount val="16"/>
                <c:pt idx="0">
                  <c:v>0.86</c:v>
                </c:pt>
                <c:pt idx="1">
                  <c:v>0.81</c:v>
                </c:pt>
                <c:pt idx="2">
                  <c:v>0.75</c:v>
                </c:pt>
                <c:pt idx="3">
                  <c:v>0.69</c:v>
                </c:pt>
                <c:pt idx="4">
                  <c:v>0.67</c:v>
                </c:pt>
                <c:pt idx="5">
                  <c:v>0.53</c:v>
                </c:pt>
                <c:pt idx="6">
                  <c:v>0.42</c:v>
                </c:pt>
                <c:pt idx="7">
                  <c:v>0.36</c:v>
                </c:pt>
                <c:pt idx="8">
                  <c:v>0.31</c:v>
                </c:pt>
                <c:pt idx="9">
                  <c:v>0.17</c:v>
                </c:pt>
                <c:pt idx="10">
                  <c:v>0.17</c:v>
                </c:pt>
                <c:pt idx="11">
                  <c:v>0.08</c:v>
                </c:pt>
                <c:pt idx="12">
                  <c:v>0.06</c:v>
                </c:pt>
                <c:pt idx="13">
                  <c:v>0.06</c:v>
                </c:pt>
                <c:pt idx="14">
                  <c:v>0.03</c:v>
                </c:pt>
                <c:pt idx="15">
                  <c:v>0</c:v>
                </c:pt>
              </c:numCache>
            </c:numRef>
          </c:val>
          <c:extLst>
            <c:ext xmlns:c16="http://schemas.microsoft.com/office/drawing/2014/chart" uri="{C3380CC4-5D6E-409C-BE32-E72D297353CC}">
              <c16:uniqueId val="{00000000-EB0B-4DD0-8E95-B3D5E83D0B4A}"/>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a:t>Do you have aspirations on becoming a partner?</a:t>
            </a:r>
            <a:endParaRPr lang="en-US" sz="1400" b="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8657325194033339"/>
          <c:y val="0.28970195132656096"/>
          <c:w val="0.61417648710796535"/>
          <c:h val="0.55424496019253167"/>
        </c:manualLayout>
      </c:layout>
      <c:pieChart>
        <c:varyColors val="1"/>
        <c:ser>
          <c:idx val="0"/>
          <c:order val="0"/>
          <c:tx>
            <c:strRef>
              <c:f>Sheet1!$B$1</c:f>
              <c:strCache>
                <c:ptCount val="1"/>
                <c:pt idx="0">
                  <c:v>Sales</c:v>
                </c:pt>
              </c:strCache>
            </c:strRef>
          </c:tx>
          <c:spPr>
            <a:solidFill>
              <a:schemeClr val="bg2"/>
            </a:solidFill>
          </c:spPr>
          <c:dPt>
            <c:idx val="0"/>
            <c:bubble3D val="0"/>
            <c:explosion val="18"/>
            <c:spPr>
              <a:solidFill>
                <a:srgbClr val="FDBCB4"/>
              </a:solidFill>
              <a:ln w="19050">
                <a:solidFill>
                  <a:schemeClr val="lt1"/>
                </a:solidFill>
              </a:ln>
              <a:effectLst/>
            </c:spPr>
            <c:extLst>
              <c:ext xmlns:c16="http://schemas.microsoft.com/office/drawing/2014/chart" uri="{C3380CC4-5D6E-409C-BE32-E72D297353CC}">
                <c16:uniqueId val="{00000001-391D-4F02-B934-5EF070A4B322}"/>
              </c:ext>
            </c:extLst>
          </c:dPt>
          <c:dPt>
            <c:idx val="1"/>
            <c:bubble3D val="0"/>
            <c:spPr>
              <a:solidFill>
                <a:srgbClr val="002063"/>
              </a:solidFill>
              <a:ln w="19050">
                <a:solidFill>
                  <a:schemeClr val="lt1"/>
                </a:solidFill>
              </a:ln>
              <a:effectLst/>
            </c:spPr>
            <c:extLst>
              <c:ext xmlns:c16="http://schemas.microsoft.com/office/drawing/2014/chart" uri="{C3380CC4-5D6E-409C-BE32-E72D297353CC}">
                <c16:uniqueId val="{00000003-391D-4F02-B934-5EF070A4B322}"/>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2-391D-4F02-B934-5EF070A4B322}"/>
              </c:ext>
            </c:extLst>
          </c:dPt>
          <c:dLbls>
            <c:dLbl>
              <c:idx val="0"/>
              <c:layout>
                <c:manualLayout>
                  <c:x val="-0.17675210679347195"/>
                  <c:y val="1.866373050396328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1D-4F02-B934-5EF070A4B322}"/>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391D-4F02-B934-5EF070A4B3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Yes</c:v>
                </c:pt>
                <c:pt idx="2">
                  <c:v>Don't know</c:v>
                </c:pt>
              </c:strCache>
            </c:strRef>
          </c:cat>
          <c:val>
            <c:numRef>
              <c:f>Sheet1!$B$2:$B$4</c:f>
              <c:numCache>
                <c:formatCode>0%</c:formatCode>
                <c:ptCount val="3"/>
                <c:pt idx="0">
                  <c:v>0.44</c:v>
                </c:pt>
                <c:pt idx="1">
                  <c:v>0.28999999999999998</c:v>
                </c:pt>
                <c:pt idx="2">
                  <c:v>0.27</c:v>
                </c:pt>
              </c:numCache>
            </c:numRef>
          </c:val>
          <c:extLst>
            <c:ext xmlns:c16="http://schemas.microsoft.com/office/drawing/2014/chart" uri="{C3380CC4-5D6E-409C-BE32-E72D297353CC}">
              <c16:uniqueId val="{00000000-391D-4F02-B934-5EF070A4B32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523836169489449"/>
          <c:y val="0.86908711656987259"/>
          <c:w val="0.76266205223820194"/>
          <c:h val="0.125971288571672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Number</a:t>
            </a:r>
            <a:r>
              <a:rPr lang="en-US" baseline="0"/>
              <a:t> of Solicitors in Practice</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5.4643718651735673E-2"/>
          <c:y val="0.29420327661779999"/>
          <c:w val="0.89071256269652865"/>
          <c:h val="0.58151556444941777"/>
        </c:manualLayout>
      </c:layout>
      <c:barChart>
        <c:barDir val="col"/>
        <c:grouping val="clustered"/>
        <c:varyColors val="0"/>
        <c:ser>
          <c:idx val="0"/>
          <c:order val="0"/>
          <c:tx>
            <c:strRef>
              <c:f>Sheet1!$B$1</c:f>
              <c:strCache>
                <c:ptCount val="1"/>
                <c:pt idx="0">
                  <c:v>Sales</c:v>
                </c:pt>
              </c:strCache>
            </c:strRef>
          </c:tx>
          <c:spPr>
            <a:solidFill>
              <a:srgbClr val="002063"/>
            </a:solidFill>
            <a:ln w="19050">
              <a:solidFill>
                <a:schemeClr val="lt1"/>
              </a:solidFill>
            </a:ln>
            <a:effectLst/>
          </c:spPr>
          <c:invertIfNegative val="0"/>
          <c:dPt>
            <c:idx val="0"/>
            <c:invertIfNegative val="0"/>
            <c:bubble3D val="0"/>
            <c:spPr>
              <a:solidFill>
                <a:srgbClr val="002063"/>
              </a:solidFill>
              <a:ln w="19050">
                <a:solidFill>
                  <a:schemeClr val="lt1"/>
                </a:solidFill>
              </a:ln>
              <a:effectLst/>
            </c:spPr>
            <c:extLst>
              <c:ext xmlns:c16="http://schemas.microsoft.com/office/drawing/2014/chart" uri="{C3380CC4-5D6E-409C-BE32-E72D297353CC}">
                <c16:uniqueId val="{00000001-DA62-44A6-B32C-DDA0A9C48C51}"/>
              </c:ext>
            </c:extLst>
          </c:dPt>
          <c:dPt>
            <c:idx val="1"/>
            <c:invertIfNegative val="0"/>
            <c:bubble3D val="0"/>
            <c:spPr>
              <a:solidFill>
                <a:srgbClr val="002063"/>
              </a:solidFill>
              <a:ln w="19050">
                <a:solidFill>
                  <a:schemeClr val="lt1"/>
                </a:solidFill>
              </a:ln>
              <a:effectLst/>
            </c:spPr>
            <c:extLst>
              <c:ext xmlns:c16="http://schemas.microsoft.com/office/drawing/2014/chart" uri="{C3380CC4-5D6E-409C-BE32-E72D297353CC}">
                <c16:uniqueId val="{00000003-DA62-44A6-B32C-DDA0A9C48C51}"/>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10 solicitors or fewer</c:v>
                </c:pt>
                <c:pt idx="1">
                  <c:v>11 solicitors or more</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DA62-44A6-B32C-DDA0A9C48C51}"/>
            </c:ext>
          </c:extLst>
        </c:ser>
        <c:dLbls>
          <c:dLblPos val="ctr"/>
          <c:showLegendKey val="0"/>
          <c:showVal val="1"/>
          <c:showCatName val="0"/>
          <c:showSerName val="0"/>
          <c:showPercent val="0"/>
          <c:showBubbleSize val="0"/>
        </c:dLbls>
        <c:gapWidth val="100"/>
        <c:axId val="230671071"/>
        <c:axId val="230680191"/>
      </c:barChart>
      <c:catAx>
        <c:axId val="230671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30680191"/>
        <c:crosses val="autoZero"/>
        <c:auto val="1"/>
        <c:lblAlgn val="ctr"/>
        <c:lblOffset val="100"/>
        <c:noMultiLvlLbl val="0"/>
      </c:catAx>
      <c:valAx>
        <c:axId val="230680191"/>
        <c:scaling>
          <c:orientation val="minMax"/>
        </c:scaling>
        <c:delete val="1"/>
        <c:axPos val="l"/>
        <c:numFmt formatCode="0%" sourceLinked="1"/>
        <c:majorTickMark val="out"/>
        <c:minorTickMark val="none"/>
        <c:tickLblPos val="nextTo"/>
        <c:crossAx val="2306710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r>
              <a:rPr lang="en-GB" sz="1400" b="0" i="0" u="none" strike="noStrike" kern="1200" spc="0" baseline="0">
                <a:solidFill>
                  <a:prstClr val="black">
                    <a:lumMod val="65000"/>
                    <a:lumOff val="35000"/>
                  </a:prstClr>
                </a:solidFill>
                <a:effectLst/>
                <a:latin typeface="Century Gothic" panose="020B0502020202020204" pitchFamily="34" charset="0"/>
              </a:rPr>
              <a:t>Don’t have Partner Aspirations:</a:t>
            </a:r>
            <a:endParaRPr lang="en-GB" sz="1400" b="0" i="0" u="none" strike="noStrike" baseline="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prstClr val="black">
                    <a:lumMod val="65000"/>
                    <a:lumOff val="35000"/>
                  </a:prstClr>
                </a:solidFill>
              </a:defRPr>
            </a:pPr>
            <a:r>
              <a:rPr lang="en-GB" sz="1400" b="0" i="0" u="none" strike="noStrike" baseline="0">
                <a:effectLst/>
              </a:rPr>
              <a:t>Which, if any, of the following statements, are relevant to why you feel this way about becoming a partner/business owner?</a:t>
            </a:r>
            <a:endParaRPr lang="en-GB" sz="1400" b="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8.8007502793451542E-2"/>
          <c:y val="0.13855135540866251"/>
          <c:w val="0.91199249720654851"/>
          <c:h val="0.37617675346010787"/>
        </c:manualLayout>
      </c:layout>
      <c:barChart>
        <c:barDir val="col"/>
        <c:grouping val="clustered"/>
        <c:varyColors val="0"/>
        <c:ser>
          <c:idx val="1"/>
          <c:order val="1"/>
          <c:tx>
            <c:strRef>
              <c:f>Sheet1!$C$1</c:f>
              <c:strCache>
                <c:ptCount val="1"/>
                <c:pt idx="0">
                  <c:v>No Aspirations to become a partner</c:v>
                </c:pt>
              </c:strCache>
            </c:strRef>
          </c:tx>
          <c:spPr>
            <a:solidFill>
              <a:srgbClr val="FDBC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Work-life balance</c:v>
                </c:pt>
                <c:pt idx="1">
                  <c:v>Additional stresses of that role</c:v>
                </c:pt>
                <c:pt idx="2">
                  <c:v>Don't wish additional responsibilities and risk</c:v>
                </c:pt>
                <c:pt idx="3">
                  <c:v>Preference for legal and client work rather than management/business ownership</c:v>
                </c:pt>
                <c:pt idx="4">
                  <c:v>Been a partner in the past</c:v>
                </c:pt>
                <c:pt idx="5">
                  <c:v>Desire to leave the profession</c:v>
                </c:pt>
                <c:pt idx="6">
                  <c:v>Perception that being a partner is about 'status'</c:v>
                </c:pt>
                <c:pt idx="7">
                  <c:v>Natural career progression</c:v>
                </c:pt>
                <c:pt idx="8">
                  <c:v>Desire to move to a non-practising role</c:v>
                </c:pt>
                <c:pt idx="9">
                  <c:v>Interest in combining management with client work</c:v>
                </c:pt>
                <c:pt idx="10">
                  <c:v>Not thought about partnership</c:v>
                </c:pt>
                <c:pt idx="11">
                  <c:v>Desire to run my own practice unit</c:v>
                </c:pt>
                <c:pt idx="12">
                  <c:v>Interest in the strategic direction of the practice unit</c:v>
                </c:pt>
                <c:pt idx="13">
                  <c:v>Intention on moving practice unit</c:v>
                </c:pt>
                <c:pt idx="14">
                  <c:v>Desire to be part of the management team of a practice unit</c:v>
                </c:pt>
                <c:pt idx="15">
                  <c:v>Desire to move in-house</c:v>
                </c:pt>
              </c:strCache>
            </c:strRef>
          </c:cat>
          <c:val>
            <c:numRef>
              <c:f>Sheet1!$C$2:$C$17</c:f>
              <c:numCache>
                <c:formatCode>0%</c:formatCode>
                <c:ptCount val="16"/>
                <c:pt idx="0">
                  <c:v>0.83</c:v>
                </c:pt>
                <c:pt idx="1">
                  <c:v>0.83</c:v>
                </c:pt>
                <c:pt idx="2">
                  <c:v>0.8</c:v>
                </c:pt>
                <c:pt idx="3">
                  <c:v>0.67</c:v>
                </c:pt>
                <c:pt idx="4">
                  <c:v>0.46</c:v>
                </c:pt>
                <c:pt idx="5">
                  <c:v>0.3</c:v>
                </c:pt>
                <c:pt idx="6">
                  <c:v>0.26</c:v>
                </c:pt>
                <c:pt idx="7">
                  <c:v>0.22</c:v>
                </c:pt>
                <c:pt idx="8">
                  <c:v>0.17</c:v>
                </c:pt>
                <c:pt idx="9">
                  <c:v>0.13</c:v>
                </c:pt>
                <c:pt idx="10">
                  <c:v>0.13</c:v>
                </c:pt>
                <c:pt idx="11">
                  <c:v>0.11</c:v>
                </c:pt>
                <c:pt idx="12">
                  <c:v>0.11</c:v>
                </c:pt>
                <c:pt idx="13">
                  <c:v>0.11</c:v>
                </c:pt>
                <c:pt idx="14">
                  <c:v>0.09</c:v>
                </c:pt>
                <c:pt idx="15">
                  <c:v>0.06</c:v>
                </c:pt>
              </c:numCache>
            </c:numRef>
          </c:val>
          <c:extLst>
            <c:ext xmlns:c16="http://schemas.microsoft.com/office/drawing/2014/chart" uri="{C3380CC4-5D6E-409C-BE32-E72D297353CC}">
              <c16:uniqueId val="{00000001-1724-4CD6-B0A7-30B1588091C7}"/>
            </c:ext>
          </c:extLst>
        </c:ser>
        <c:dLbls>
          <c:dLblPos val="outEnd"/>
          <c:showLegendKey val="0"/>
          <c:showVal val="1"/>
          <c:showCatName val="0"/>
          <c:showSerName val="0"/>
          <c:showPercent val="0"/>
          <c:showBubbleSize val="0"/>
        </c:dLbls>
        <c:gapWidth val="219"/>
        <c:overlap val="-27"/>
        <c:axId val="1279595664"/>
        <c:axId val="127959662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Aspirations to become a partner</c:v>
                      </c:pt>
                    </c:strCache>
                  </c:strRef>
                </c:tx>
                <c:spPr>
                  <a:solidFill>
                    <a:srgbClr val="002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Sheet1!$A$2:$A$17</c15:sqref>
                        </c15:formulaRef>
                      </c:ext>
                    </c:extLst>
                    <c:strCache>
                      <c:ptCount val="16"/>
                      <c:pt idx="0">
                        <c:v>Work-life balance</c:v>
                      </c:pt>
                      <c:pt idx="1">
                        <c:v>Additional stresses of that role</c:v>
                      </c:pt>
                      <c:pt idx="2">
                        <c:v>Don't wish additional responsibilities and risk</c:v>
                      </c:pt>
                      <c:pt idx="3">
                        <c:v>Preference for legal and client work rather than management/business ownership</c:v>
                      </c:pt>
                      <c:pt idx="4">
                        <c:v>Been a partner in the past</c:v>
                      </c:pt>
                      <c:pt idx="5">
                        <c:v>Desire to leave the profession</c:v>
                      </c:pt>
                      <c:pt idx="6">
                        <c:v>Perception that being a partner is about 'status'</c:v>
                      </c:pt>
                      <c:pt idx="7">
                        <c:v>Natural career progression</c:v>
                      </c:pt>
                      <c:pt idx="8">
                        <c:v>Desire to move to a non-practising role</c:v>
                      </c:pt>
                      <c:pt idx="9">
                        <c:v>Interest in combining management with client work</c:v>
                      </c:pt>
                      <c:pt idx="10">
                        <c:v>Not thought about partnership</c:v>
                      </c:pt>
                      <c:pt idx="11">
                        <c:v>Desire to run my own practice unit</c:v>
                      </c:pt>
                      <c:pt idx="12">
                        <c:v>Interest in the strategic direction of the practice unit</c:v>
                      </c:pt>
                      <c:pt idx="13">
                        <c:v>Intention on moving practice unit</c:v>
                      </c:pt>
                      <c:pt idx="14">
                        <c:v>Desire to be part of the management team of a practice unit</c:v>
                      </c:pt>
                      <c:pt idx="15">
                        <c:v>Desire to move in-house</c:v>
                      </c:pt>
                    </c:strCache>
                  </c:strRef>
                </c:cat>
                <c:val>
                  <c:numRef>
                    <c:extLst>
                      <c:ext uri="{02D57815-91ED-43cb-92C2-25804820EDAC}">
                        <c15:formulaRef>
                          <c15:sqref>Sheet1!$B$2:$B$17</c15:sqref>
                        </c15:formulaRef>
                      </c:ext>
                    </c:extLst>
                    <c:numCache>
                      <c:formatCode>0%</c:formatCode>
                      <c:ptCount val="16"/>
                      <c:pt idx="0">
                        <c:v>0.67</c:v>
                      </c:pt>
                      <c:pt idx="1">
                        <c:v>0.36</c:v>
                      </c:pt>
                      <c:pt idx="2">
                        <c:v>0.06</c:v>
                      </c:pt>
                      <c:pt idx="3">
                        <c:v>0.42</c:v>
                      </c:pt>
                      <c:pt idx="4">
                        <c:v>0.06</c:v>
                      </c:pt>
                      <c:pt idx="5">
                        <c:v>0.17</c:v>
                      </c:pt>
                      <c:pt idx="6">
                        <c:v>0.31</c:v>
                      </c:pt>
                      <c:pt idx="7">
                        <c:v>0.86</c:v>
                      </c:pt>
                      <c:pt idx="8">
                        <c:v>0.17</c:v>
                      </c:pt>
                      <c:pt idx="9">
                        <c:v>0.69</c:v>
                      </c:pt>
                      <c:pt idx="10">
                        <c:v>0.03</c:v>
                      </c:pt>
                      <c:pt idx="11">
                        <c:v>0.53</c:v>
                      </c:pt>
                      <c:pt idx="12">
                        <c:v>0.75</c:v>
                      </c:pt>
                      <c:pt idx="13">
                        <c:v>0.08</c:v>
                      </c:pt>
                      <c:pt idx="14">
                        <c:v>0.81</c:v>
                      </c:pt>
                      <c:pt idx="15">
                        <c:v>0</c:v>
                      </c:pt>
                    </c:numCache>
                  </c:numRef>
                </c:val>
                <c:extLst>
                  <c:ext xmlns:c16="http://schemas.microsoft.com/office/drawing/2014/chart" uri="{C3380CC4-5D6E-409C-BE32-E72D297353CC}">
                    <c16:uniqueId val="{00000000-1724-4CD6-B0A7-30B1588091C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Don't know</c:v>
                      </c:pt>
                    </c:strCache>
                  </c:strRef>
                </c:tx>
                <c:spPr>
                  <a:solidFill>
                    <a:srgbClr val="C7C4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Sheet1!$A$2:$A$17</c15:sqref>
                        </c15:formulaRef>
                      </c:ext>
                    </c:extLst>
                    <c:strCache>
                      <c:ptCount val="16"/>
                      <c:pt idx="0">
                        <c:v>Work-life balance</c:v>
                      </c:pt>
                      <c:pt idx="1">
                        <c:v>Additional stresses of that role</c:v>
                      </c:pt>
                      <c:pt idx="2">
                        <c:v>Don't wish additional responsibilities and risk</c:v>
                      </c:pt>
                      <c:pt idx="3">
                        <c:v>Preference for legal and client work rather than management/business ownership</c:v>
                      </c:pt>
                      <c:pt idx="4">
                        <c:v>Been a partner in the past</c:v>
                      </c:pt>
                      <c:pt idx="5">
                        <c:v>Desire to leave the profession</c:v>
                      </c:pt>
                      <c:pt idx="6">
                        <c:v>Perception that being a partner is about 'status'</c:v>
                      </c:pt>
                      <c:pt idx="7">
                        <c:v>Natural career progression</c:v>
                      </c:pt>
                      <c:pt idx="8">
                        <c:v>Desire to move to a non-practising role</c:v>
                      </c:pt>
                      <c:pt idx="9">
                        <c:v>Interest in combining management with client work</c:v>
                      </c:pt>
                      <c:pt idx="10">
                        <c:v>Not thought about partnership</c:v>
                      </c:pt>
                      <c:pt idx="11">
                        <c:v>Desire to run my own practice unit</c:v>
                      </c:pt>
                      <c:pt idx="12">
                        <c:v>Interest in the strategic direction of the practice unit</c:v>
                      </c:pt>
                      <c:pt idx="13">
                        <c:v>Intention on moving practice unit</c:v>
                      </c:pt>
                      <c:pt idx="14">
                        <c:v>Desire to be part of the management team of a practice unit</c:v>
                      </c:pt>
                      <c:pt idx="15">
                        <c:v>Desire to move in-house</c:v>
                      </c:pt>
                    </c:strCache>
                  </c:strRef>
                </c:cat>
                <c:val>
                  <c:numRef>
                    <c:extLst xmlns:c15="http://schemas.microsoft.com/office/drawing/2012/chart">
                      <c:ext xmlns:c15="http://schemas.microsoft.com/office/drawing/2012/chart" uri="{02D57815-91ED-43cb-92C2-25804820EDAC}">
                        <c15:formulaRef>
                          <c15:sqref>Sheet1!$D$2:$D$17</c15:sqref>
                        </c15:formulaRef>
                      </c:ext>
                    </c:extLst>
                    <c:numCache>
                      <c:formatCode>0%</c:formatCode>
                      <c:ptCount val="16"/>
                      <c:pt idx="0">
                        <c:v>0.79</c:v>
                      </c:pt>
                      <c:pt idx="1">
                        <c:v>0.73</c:v>
                      </c:pt>
                      <c:pt idx="2">
                        <c:v>0.57999999999999996</c:v>
                      </c:pt>
                      <c:pt idx="3">
                        <c:v>0.55000000000000004</c:v>
                      </c:pt>
                      <c:pt idx="4">
                        <c:v>0.15</c:v>
                      </c:pt>
                      <c:pt idx="5">
                        <c:v>0.15</c:v>
                      </c:pt>
                      <c:pt idx="6">
                        <c:v>0.33</c:v>
                      </c:pt>
                      <c:pt idx="7">
                        <c:v>0.61</c:v>
                      </c:pt>
                      <c:pt idx="8">
                        <c:v>0.06</c:v>
                      </c:pt>
                      <c:pt idx="9">
                        <c:v>0.33</c:v>
                      </c:pt>
                      <c:pt idx="10">
                        <c:v>0.15</c:v>
                      </c:pt>
                      <c:pt idx="11">
                        <c:v>0.52</c:v>
                      </c:pt>
                      <c:pt idx="12">
                        <c:v>0.45</c:v>
                      </c:pt>
                      <c:pt idx="13">
                        <c:v>0.12</c:v>
                      </c:pt>
                      <c:pt idx="14">
                        <c:v>0.33</c:v>
                      </c:pt>
                      <c:pt idx="15">
                        <c:v>0.03</c:v>
                      </c:pt>
                    </c:numCache>
                  </c:numRef>
                </c:val>
                <c:extLst xmlns:c15="http://schemas.microsoft.com/office/drawing/2012/chart">
                  <c:ext xmlns:c16="http://schemas.microsoft.com/office/drawing/2014/chart" uri="{C3380CC4-5D6E-409C-BE32-E72D297353CC}">
                    <c16:uniqueId val="{00000002-1724-4CD6-B0A7-30B1588091C7}"/>
                  </c:ext>
                </c:extLst>
              </c15:ser>
            </c15:filteredBarSeries>
          </c:ext>
        </c:extLst>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layout>
        <c:manualLayout>
          <c:xMode val="edge"/>
          <c:yMode val="edge"/>
          <c:x val="0.35373219175752757"/>
          <c:y val="0.95903186805136997"/>
          <c:w val="0.30347036060116983"/>
          <c:h val="4.09681319486299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a:t>Do you have aspirations on becoming a partner?</a:t>
            </a:r>
            <a:endParaRPr lang="en-US" sz="1400" b="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0165397276529972"/>
          <c:y val="0.24103518155120982"/>
          <c:w val="0.73485125225143433"/>
          <c:h val="0.66314424534446825"/>
        </c:manualLayout>
      </c:layout>
      <c:pieChart>
        <c:varyColors val="1"/>
        <c:ser>
          <c:idx val="0"/>
          <c:order val="0"/>
          <c:tx>
            <c:strRef>
              <c:f>Sheet1!$B$1</c:f>
              <c:strCache>
                <c:ptCount val="1"/>
                <c:pt idx="0">
                  <c:v>Sales</c:v>
                </c:pt>
              </c:strCache>
            </c:strRef>
          </c:tx>
          <c:spPr>
            <a:solidFill>
              <a:schemeClr val="bg2"/>
            </a:solidFill>
          </c:spPr>
          <c:explosion val="11"/>
          <c:dPt>
            <c:idx val="0"/>
            <c:bubble3D val="0"/>
            <c:explosion val="0"/>
            <c:spPr>
              <a:solidFill>
                <a:srgbClr val="FDBCB4"/>
              </a:solidFill>
              <a:ln w="19050">
                <a:solidFill>
                  <a:schemeClr val="lt1"/>
                </a:solidFill>
              </a:ln>
              <a:effectLst/>
            </c:spPr>
            <c:extLst>
              <c:ext xmlns:c16="http://schemas.microsoft.com/office/drawing/2014/chart" uri="{C3380CC4-5D6E-409C-BE32-E72D297353CC}">
                <c16:uniqueId val="{00000001-391D-4F02-B934-5EF070A4B322}"/>
              </c:ext>
            </c:extLst>
          </c:dPt>
          <c:dPt>
            <c:idx val="1"/>
            <c:bubble3D val="0"/>
            <c:explosion val="0"/>
            <c:spPr>
              <a:solidFill>
                <a:srgbClr val="002063"/>
              </a:solidFill>
              <a:ln w="19050">
                <a:solidFill>
                  <a:schemeClr val="lt1"/>
                </a:solidFill>
              </a:ln>
              <a:effectLst/>
            </c:spPr>
            <c:extLst>
              <c:ext xmlns:c16="http://schemas.microsoft.com/office/drawing/2014/chart" uri="{C3380CC4-5D6E-409C-BE32-E72D297353CC}">
                <c16:uniqueId val="{00000003-391D-4F02-B934-5EF070A4B322}"/>
              </c:ext>
            </c:extLst>
          </c:dPt>
          <c:dPt>
            <c:idx val="2"/>
            <c:bubble3D val="0"/>
            <c:explosion val="16"/>
            <c:spPr>
              <a:solidFill>
                <a:schemeClr val="bg2"/>
              </a:solidFill>
              <a:ln w="19050">
                <a:solidFill>
                  <a:schemeClr val="lt1"/>
                </a:solidFill>
              </a:ln>
              <a:effectLst/>
            </c:spPr>
            <c:extLst>
              <c:ext xmlns:c16="http://schemas.microsoft.com/office/drawing/2014/chart" uri="{C3380CC4-5D6E-409C-BE32-E72D297353CC}">
                <c16:uniqueId val="{00000002-391D-4F02-B934-5EF070A4B322}"/>
              </c:ext>
            </c:extLst>
          </c:dPt>
          <c:dLbls>
            <c:dLbl>
              <c:idx val="0"/>
              <c:layout>
                <c:manualLayout>
                  <c:x val="-0.12381076057127131"/>
                  <c:y val="-0.167851940163510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1D-4F02-B934-5EF070A4B322}"/>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391D-4F02-B934-5EF070A4B322}"/>
                </c:ext>
              </c:extLst>
            </c:dLbl>
            <c:dLbl>
              <c:idx val="2"/>
              <c:layout>
                <c:manualLayout>
                  <c:x val="-0.16370487365573802"/>
                  <c:y val="0.1411917818355738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1D-4F02-B934-5EF070A4B3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Yes</c:v>
                </c:pt>
                <c:pt idx="2">
                  <c:v>Don't know</c:v>
                </c:pt>
              </c:strCache>
            </c:strRef>
          </c:cat>
          <c:val>
            <c:numRef>
              <c:f>Sheet1!$B$2:$B$4</c:f>
              <c:numCache>
                <c:formatCode>0%</c:formatCode>
                <c:ptCount val="3"/>
                <c:pt idx="0">
                  <c:v>0.44</c:v>
                </c:pt>
                <c:pt idx="1">
                  <c:v>0.28999999999999998</c:v>
                </c:pt>
                <c:pt idx="2">
                  <c:v>0.27</c:v>
                </c:pt>
              </c:numCache>
            </c:numRef>
          </c:val>
          <c:extLst>
            <c:ext xmlns:c16="http://schemas.microsoft.com/office/drawing/2014/chart" uri="{C3380CC4-5D6E-409C-BE32-E72D297353CC}">
              <c16:uniqueId val="{00000000-391D-4F02-B934-5EF070A4B322}"/>
            </c:ext>
          </c:extLst>
        </c:ser>
        <c:dLbls>
          <c:dLblPos val="bestFit"/>
          <c:showLegendKey val="0"/>
          <c:showVal val="1"/>
          <c:showCatName val="0"/>
          <c:showSerName val="0"/>
          <c:showPercent val="0"/>
          <c:showBubbleSize val="0"/>
          <c:showLeaderLines val="1"/>
        </c:dLbls>
        <c:firstSliceAng val="80"/>
      </c:pieChart>
      <c:spPr>
        <a:noFill/>
        <a:ln>
          <a:noFill/>
        </a:ln>
        <a:effectLst/>
      </c:spPr>
    </c:plotArea>
    <c:legend>
      <c:legendPos val="b"/>
      <c:layout>
        <c:manualLayout>
          <c:xMode val="edge"/>
          <c:yMode val="edge"/>
          <c:x val="0.14523836169489449"/>
          <c:y val="0.86908711656987259"/>
          <c:w val="0.76266205223820194"/>
          <c:h val="0.125971288571672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r>
              <a:rPr lang="en-GB" sz="1400" b="0" i="0" u="none" strike="noStrike" kern="1200" spc="0" baseline="0">
                <a:solidFill>
                  <a:prstClr val="black">
                    <a:lumMod val="65000"/>
                    <a:lumOff val="35000"/>
                  </a:prstClr>
                </a:solidFill>
                <a:effectLst/>
                <a:latin typeface="Century Gothic" panose="020B0502020202020204" pitchFamily="34" charset="0"/>
              </a:rPr>
              <a:t>Unsure about Partner Aspirations:</a:t>
            </a:r>
            <a:endParaRPr lang="en-GB" sz="1400" b="0" i="0" u="none" strike="noStrike" baseline="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prstClr val="black">
                    <a:lumMod val="65000"/>
                    <a:lumOff val="35000"/>
                  </a:prstClr>
                </a:solidFill>
              </a:defRPr>
            </a:pPr>
            <a:r>
              <a:rPr lang="en-GB" sz="1400" b="0" i="0" u="none" strike="noStrike" baseline="0">
                <a:effectLst/>
              </a:rPr>
              <a:t>Which, if any, of the following statements, are relevant to why you feel this way about becoming a partner/business owner?</a:t>
            </a:r>
            <a:endParaRPr lang="en-GB" sz="1400" b="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8.8007502793451542E-2"/>
          <c:y val="0.13855135540866251"/>
          <c:w val="0.91199249720654851"/>
          <c:h val="0.43875752001991952"/>
        </c:manualLayout>
      </c:layout>
      <c:barChart>
        <c:barDir val="col"/>
        <c:grouping val="clustered"/>
        <c:varyColors val="0"/>
        <c:ser>
          <c:idx val="0"/>
          <c:order val="0"/>
          <c:tx>
            <c:strRef>
              <c:f>Sheet1!$B$1</c:f>
              <c:strCache>
                <c:ptCount val="1"/>
                <c:pt idx="0">
                  <c:v>Don't know</c:v>
                </c:pt>
              </c:strCache>
            </c:strRef>
          </c:tx>
          <c:spPr>
            <a:solidFill>
              <a:srgbClr val="C7C4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Work-life balance</c:v>
                </c:pt>
                <c:pt idx="1">
                  <c:v>Additional stresses of that role</c:v>
                </c:pt>
                <c:pt idx="2">
                  <c:v>Natural career progression</c:v>
                </c:pt>
                <c:pt idx="3">
                  <c:v>Don't wish additional responsibilities and risk</c:v>
                </c:pt>
                <c:pt idx="4">
                  <c:v>Preference for legal and client work rather than management/business ownership</c:v>
                </c:pt>
                <c:pt idx="5">
                  <c:v>Desire to run my own practice unit</c:v>
                </c:pt>
                <c:pt idx="6">
                  <c:v>Interest in the strategic direction of the practice unit</c:v>
                </c:pt>
                <c:pt idx="7">
                  <c:v>Perception that being a partner is about 'status'</c:v>
                </c:pt>
                <c:pt idx="8">
                  <c:v>Interest in combining management with client work</c:v>
                </c:pt>
                <c:pt idx="9">
                  <c:v>Desire to be part of the management team of a practice unit</c:v>
                </c:pt>
                <c:pt idx="10">
                  <c:v>Been a partner in the past</c:v>
                </c:pt>
                <c:pt idx="11">
                  <c:v>Desire to leave the profession</c:v>
                </c:pt>
                <c:pt idx="12">
                  <c:v>Not thought about partnership</c:v>
                </c:pt>
                <c:pt idx="13">
                  <c:v>Intention on moving practice unit</c:v>
                </c:pt>
                <c:pt idx="14">
                  <c:v>Desire to move to a non-practising role</c:v>
                </c:pt>
                <c:pt idx="15">
                  <c:v>Desire to move in-house</c:v>
                </c:pt>
              </c:strCache>
            </c:strRef>
          </c:cat>
          <c:val>
            <c:numRef>
              <c:f>Sheet1!$B$2:$B$17</c:f>
              <c:numCache>
                <c:formatCode>0%</c:formatCode>
                <c:ptCount val="16"/>
                <c:pt idx="0">
                  <c:v>0.79</c:v>
                </c:pt>
                <c:pt idx="1">
                  <c:v>0.73</c:v>
                </c:pt>
                <c:pt idx="2">
                  <c:v>0.61</c:v>
                </c:pt>
                <c:pt idx="3">
                  <c:v>0.57999999999999996</c:v>
                </c:pt>
                <c:pt idx="4">
                  <c:v>0.55000000000000004</c:v>
                </c:pt>
                <c:pt idx="5">
                  <c:v>0.52</c:v>
                </c:pt>
                <c:pt idx="6">
                  <c:v>0.45</c:v>
                </c:pt>
                <c:pt idx="7">
                  <c:v>0.33</c:v>
                </c:pt>
                <c:pt idx="8">
                  <c:v>0.33</c:v>
                </c:pt>
                <c:pt idx="9">
                  <c:v>0.33</c:v>
                </c:pt>
                <c:pt idx="10">
                  <c:v>0.15</c:v>
                </c:pt>
                <c:pt idx="11">
                  <c:v>0.15</c:v>
                </c:pt>
                <c:pt idx="12">
                  <c:v>0.15</c:v>
                </c:pt>
                <c:pt idx="13">
                  <c:v>0.12</c:v>
                </c:pt>
                <c:pt idx="14">
                  <c:v>0.06</c:v>
                </c:pt>
                <c:pt idx="15">
                  <c:v>0.03</c:v>
                </c:pt>
              </c:numCache>
            </c:numRef>
          </c:val>
          <c:extLst>
            <c:ext xmlns:c16="http://schemas.microsoft.com/office/drawing/2014/chart" uri="{C3380CC4-5D6E-409C-BE32-E72D297353CC}">
              <c16:uniqueId val="{00000000-E67E-4B6C-A00A-95B2C9B7A698}"/>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layout>
        <c:manualLayout>
          <c:xMode val="edge"/>
          <c:yMode val="edge"/>
          <c:x val="0.45085187683689715"/>
          <c:y val="0.95851414449102046"/>
          <c:w val="0.10649719678794044"/>
          <c:h val="4.148585550897950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What steps, if any, have you taken toward retirement, succession planning, or ceasing to practise?</a:t>
            </a:r>
            <a:endParaRPr lang="en-GB" sz="1400" b="0"/>
          </a:p>
        </c:rich>
      </c:tx>
      <c:layout>
        <c:manualLayout>
          <c:xMode val="edge"/>
          <c:yMode val="edge"/>
          <c:x val="0.14535587185939836"/>
          <c:y val="1.27509015991839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4.7713168505368317E-2"/>
          <c:y val="0.1462018377362431"/>
          <c:w val="0.91334208406895978"/>
          <c:h val="0.61471996208865787"/>
        </c:manualLayout>
      </c:layout>
      <c:barChart>
        <c:barDir val="col"/>
        <c:grouping val="clustered"/>
        <c:varyColors val="0"/>
        <c:ser>
          <c:idx val="0"/>
          <c:order val="0"/>
          <c:tx>
            <c:strRef>
              <c:f>Sheet1!$B$1</c:f>
              <c:strCache>
                <c:ptCount val="1"/>
                <c:pt idx="0">
                  <c:v>Total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steps taken yet</c:v>
                </c:pt>
                <c:pt idx="1">
                  <c:v>Developing a growth strategy; retirement is not a priority at this time</c:v>
                </c:pt>
                <c:pt idx="2">
                  <c:v>Exploring merger or collaboration opportunities with other practices</c:v>
                </c:pt>
                <c:pt idx="3">
                  <c:v>Evaluating the profitability of different areas within the practice</c:v>
                </c:pt>
                <c:pt idx="4">
                  <c:v>Other *</c:v>
                </c:pt>
              </c:strCache>
            </c:strRef>
          </c:cat>
          <c:val>
            <c:numRef>
              <c:f>Sheet1!$B$2:$B$6</c:f>
              <c:numCache>
                <c:formatCode>0%</c:formatCode>
                <c:ptCount val="5"/>
                <c:pt idx="0">
                  <c:v>0.43835616438359998</c:v>
                </c:pt>
                <c:pt idx="1">
                  <c:v>0.21917808219179999</c:v>
                </c:pt>
                <c:pt idx="2">
                  <c:v>0.16095890410960001</c:v>
                </c:pt>
                <c:pt idx="3">
                  <c:v>0.1541095890411</c:v>
                </c:pt>
                <c:pt idx="4">
                  <c:v>0.14041095890409999</c:v>
                </c:pt>
              </c:numCache>
            </c:numRef>
          </c:val>
          <c:extLst>
            <c:ext xmlns:c16="http://schemas.microsoft.com/office/drawing/2014/chart" uri="{C3380CC4-5D6E-409C-BE32-E72D297353CC}">
              <c16:uniqueId val="{00000000-EB0B-4DD0-8E95-B3D5E83D0B4A}"/>
            </c:ext>
          </c:extLst>
        </c:ser>
        <c:ser>
          <c:idx val="1"/>
          <c:order val="1"/>
          <c:tx>
            <c:strRef>
              <c:f>Sheet1!$C$1</c:f>
              <c:strCache>
                <c:ptCount val="1"/>
                <c:pt idx="0">
                  <c:v>Partner (where there are at least 2 partners in the practice unit)</c:v>
                </c:pt>
              </c:strCache>
            </c:strRef>
          </c:tx>
          <c:spPr>
            <a:solidFill>
              <a:srgbClr val="50164A"/>
            </a:solidFill>
            <a:ln>
              <a:solidFill>
                <a:schemeClr val="bg1">
                  <a:lumMod val="8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steps taken yet</c:v>
                </c:pt>
                <c:pt idx="1">
                  <c:v>Developing a growth strategy; retirement is not a priority at this time</c:v>
                </c:pt>
                <c:pt idx="2">
                  <c:v>Exploring merger or collaboration opportunities with other practices</c:v>
                </c:pt>
                <c:pt idx="3">
                  <c:v>Evaluating the profitability of different areas within the practice</c:v>
                </c:pt>
                <c:pt idx="4">
                  <c:v>Other *</c:v>
                </c:pt>
              </c:strCache>
            </c:strRef>
          </c:cat>
          <c:val>
            <c:numRef>
              <c:f>Sheet1!$C$2:$C$6</c:f>
              <c:numCache>
                <c:formatCode>0%</c:formatCode>
                <c:ptCount val="5"/>
                <c:pt idx="0">
                  <c:v>0.37563451776649998</c:v>
                </c:pt>
                <c:pt idx="1">
                  <c:v>0.25888324873099999</c:v>
                </c:pt>
                <c:pt idx="2">
                  <c:v>0.1776649746193</c:v>
                </c:pt>
                <c:pt idx="3">
                  <c:v>0.1675126903553</c:v>
                </c:pt>
                <c:pt idx="4">
                  <c:v>0.14720812182740001</c:v>
                </c:pt>
              </c:numCache>
            </c:numRef>
          </c:val>
          <c:extLst>
            <c:ext xmlns:c16="http://schemas.microsoft.com/office/drawing/2014/chart" uri="{C3380CC4-5D6E-409C-BE32-E72D297353CC}">
              <c16:uniqueId val="{00000000-9E27-4859-88DB-CD1F4F401FA6}"/>
            </c:ext>
          </c:extLst>
        </c:ser>
        <c:ser>
          <c:idx val="2"/>
          <c:order val="2"/>
          <c:tx>
            <c:strRef>
              <c:f>Sheet1!$D$1</c:f>
              <c:strCache>
                <c:ptCount val="1"/>
                <c:pt idx="0">
                  <c:v>Sole owner/practitioner</c:v>
                </c:pt>
              </c:strCache>
            </c:strRef>
          </c:tx>
          <c:spPr>
            <a:solidFill>
              <a:srgbClr val="8123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steps taken yet</c:v>
                </c:pt>
                <c:pt idx="1">
                  <c:v>Developing a growth strategy; retirement is not a priority at this time</c:v>
                </c:pt>
                <c:pt idx="2">
                  <c:v>Exploring merger or collaboration opportunities with other practices</c:v>
                </c:pt>
                <c:pt idx="3">
                  <c:v>Evaluating the profitability of different areas within the practice</c:v>
                </c:pt>
                <c:pt idx="4">
                  <c:v>Other *</c:v>
                </c:pt>
              </c:strCache>
            </c:strRef>
          </c:cat>
          <c:val>
            <c:numRef>
              <c:f>Sheet1!$D$2:$D$6</c:f>
              <c:numCache>
                <c:formatCode>0%</c:formatCode>
                <c:ptCount val="5"/>
                <c:pt idx="0">
                  <c:v>0.56842105263160003</c:v>
                </c:pt>
                <c:pt idx="1">
                  <c:v>0.13684210526320001</c:v>
                </c:pt>
                <c:pt idx="2">
                  <c:v>0.12631578947370001</c:v>
                </c:pt>
                <c:pt idx="3">
                  <c:v>0.12631578947370001</c:v>
                </c:pt>
                <c:pt idx="4">
                  <c:v>0.12631578947370001</c:v>
                </c:pt>
              </c:numCache>
            </c:numRef>
          </c:val>
          <c:extLst>
            <c:ext xmlns:c16="http://schemas.microsoft.com/office/drawing/2014/chart" uri="{C3380CC4-5D6E-409C-BE32-E72D297353CC}">
              <c16:uniqueId val="{00000001-9E27-4859-88DB-CD1F4F401FA6}"/>
            </c:ext>
          </c:extLst>
        </c:ser>
        <c:ser>
          <c:idx val="3"/>
          <c:order val="3"/>
          <c:tx>
            <c:strRef>
              <c:f>Sheet1!$E$1</c:f>
              <c:strCache>
                <c:ptCount val="1"/>
                <c:pt idx="0">
                  <c:v>10 solicitors or fewer</c:v>
                </c:pt>
              </c:strCache>
            </c:strRef>
          </c:tx>
          <c:spPr>
            <a:solidFill>
              <a:srgbClr val="215F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steps taken yet</c:v>
                </c:pt>
                <c:pt idx="1">
                  <c:v>Developing a growth strategy; retirement is not a priority at this time</c:v>
                </c:pt>
                <c:pt idx="2">
                  <c:v>Exploring merger or collaboration opportunities with other practices</c:v>
                </c:pt>
                <c:pt idx="3">
                  <c:v>Evaluating the profitability of different areas within the practice</c:v>
                </c:pt>
                <c:pt idx="4">
                  <c:v>Other *</c:v>
                </c:pt>
              </c:strCache>
            </c:strRef>
          </c:cat>
          <c:val>
            <c:numRef>
              <c:f>Sheet1!$E$2:$E$6</c:f>
              <c:numCache>
                <c:formatCode>0%</c:formatCode>
                <c:ptCount val="5"/>
                <c:pt idx="0">
                  <c:v>0.45528455284550001</c:v>
                </c:pt>
                <c:pt idx="1">
                  <c:v>0.2113821138211</c:v>
                </c:pt>
                <c:pt idx="2">
                  <c:v>0.15447154471540001</c:v>
                </c:pt>
                <c:pt idx="3">
                  <c:v>0.15853658536590001</c:v>
                </c:pt>
                <c:pt idx="4">
                  <c:v>0.13414634146339999</c:v>
                </c:pt>
              </c:numCache>
            </c:numRef>
          </c:val>
          <c:extLst>
            <c:ext xmlns:c16="http://schemas.microsoft.com/office/drawing/2014/chart" uri="{C3380CC4-5D6E-409C-BE32-E72D297353CC}">
              <c16:uniqueId val="{00000002-9E27-4859-88DB-CD1F4F401FA6}"/>
            </c:ext>
          </c:extLst>
        </c:ser>
        <c:ser>
          <c:idx val="4"/>
          <c:order val="4"/>
          <c:tx>
            <c:strRef>
              <c:f>Sheet1!$F$1</c:f>
              <c:strCache>
                <c:ptCount val="1"/>
                <c:pt idx="0">
                  <c:v>11 solicitors or more</c:v>
                </c:pt>
              </c:strCache>
            </c:strRef>
          </c:tx>
          <c:spPr>
            <a:solidFill>
              <a:srgbClr val="46B1E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steps taken yet</c:v>
                </c:pt>
                <c:pt idx="1">
                  <c:v>Developing a growth strategy; retirement is not a priority at this time</c:v>
                </c:pt>
                <c:pt idx="2">
                  <c:v>Exploring merger or collaboration opportunities with other practices</c:v>
                </c:pt>
                <c:pt idx="3">
                  <c:v>Evaluating the profitability of different areas within the practice</c:v>
                </c:pt>
                <c:pt idx="4">
                  <c:v>Other *</c:v>
                </c:pt>
              </c:strCache>
            </c:strRef>
          </c:cat>
          <c:val>
            <c:numRef>
              <c:f>Sheet1!$F$2:$F$6</c:f>
              <c:numCache>
                <c:formatCode>0%</c:formatCode>
                <c:ptCount val="5"/>
                <c:pt idx="0">
                  <c:v>0.34782608695650002</c:v>
                </c:pt>
                <c:pt idx="1">
                  <c:v>0.26086956521740001</c:v>
                </c:pt>
                <c:pt idx="2">
                  <c:v>0.19565217391299999</c:v>
                </c:pt>
                <c:pt idx="3">
                  <c:v>0.13043478260870001</c:v>
                </c:pt>
                <c:pt idx="4">
                  <c:v>0.1739130434783</c:v>
                </c:pt>
              </c:numCache>
            </c:numRef>
          </c:val>
          <c:extLst>
            <c:ext xmlns:c16="http://schemas.microsoft.com/office/drawing/2014/chart" uri="{C3380CC4-5D6E-409C-BE32-E72D297353CC}">
              <c16:uniqueId val="{00000003-9E27-4859-88DB-CD1F4F401FA6}"/>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layout>
        <c:manualLayout>
          <c:xMode val="edge"/>
          <c:yMode val="edge"/>
          <c:x val="0.10641927849185438"/>
          <c:y val="0.92912828009413584"/>
          <c:w val="0.80879740266267108"/>
          <c:h val="4.536991670749632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What is your preferred exit strategy from managing your practice?</a:t>
            </a:r>
            <a:endParaRPr lang="en-GB" sz="1400"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5.5407890419947509E-2"/>
          <c:y val="0.14110147709656951"/>
          <c:w val="0.91334208406895978"/>
          <c:h val="0.61471996208865787"/>
        </c:manualLayout>
      </c:layout>
      <c:barChart>
        <c:barDir val="col"/>
        <c:grouping val="clustered"/>
        <c:varyColors val="0"/>
        <c:ser>
          <c:idx val="0"/>
          <c:order val="0"/>
          <c:tx>
            <c:strRef>
              <c:f>Sheet1!$B$1</c:f>
              <c:strCache>
                <c:ptCount val="1"/>
                <c:pt idx="0">
                  <c:v>Total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Succession (pass on to a successor)</c:v>
                </c:pt>
                <c:pt idx="1">
                  <c:v>Sell the practice</c:v>
                </c:pt>
                <c:pt idx="2">
                  <c:v>Cease practising altogether</c:v>
                </c:pt>
                <c:pt idx="3">
                  <c:v>Merge with another practice</c:v>
                </c:pt>
                <c:pt idx="4">
                  <c:v>No preference / Unsure</c:v>
                </c:pt>
                <c:pt idx="5">
                  <c:v>Other</c:v>
                </c:pt>
              </c:strCache>
            </c:strRef>
          </c:cat>
          <c:val>
            <c:numRef>
              <c:f>Sheet1!$B$2:$B$7</c:f>
              <c:numCache>
                <c:formatCode>0%</c:formatCode>
                <c:ptCount val="6"/>
                <c:pt idx="0">
                  <c:v>0.52739726027400002</c:v>
                </c:pt>
                <c:pt idx="1">
                  <c:v>0.13356164383560001</c:v>
                </c:pt>
                <c:pt idx="2">
                  <c:v>0.1198630136986</c:v>
                </c:pt>
                <c:pt idx="3">
                  <c:v>9.2465753424659999E-2</c:v>
                </c:pt>
                <c:pt idx="4">
                  <c:v>0.1061643835616</c:v>
                </c:pt>
                <c:pt idx="5">
                  <c:v>2.0547945205479999E-2</c:v>
                </c:pt>
              </c:numCache>
            </c:numRef>
          </c:val>
          <c:extLst>
            <c:ext xmlns:c16="http://schemas.microsoft.com/office/drawing/2014/chart" uri="{C3380CC4-5D6E-409C-BE32-E72D297353CC}">
              <c16:uniqueId val="{00000000-EB0B-4DD0-8E95-B3D5E83D0B4A}"/>
            </c:ext>
          </c:extLst>
        </c:ser>
        <c:ser>
          <c:idx val="1"/>
          <c:order val="1"/>
          <c:tx>
            <c:strRef>
              <c:f>Sheet1!$C$1</c:f>
              <c:strCache>
                <c:ptCount val="1"/>
                <c:pt idx="0">
                  <c:v>Partner (where there are at least 2 partners in the practice unit)</c:v>
                </c:pt>
              </c:strCache>
            </c:strRef>
          </c:tx>
          <c:spPr>
            <a:solidFill>
              <a:srgbClr val="50164A"/>
            </a:solidFill>
            <a:ln>
              <a:noFill/>
            </a:ln>
            <a:effectLst/>
          </c:spPr>
          <c:invertIfNegative val="0"/>
          <c:dLbls>
            <c:dLbl>
              <c:idx val="0"/>
              <c:spPr>
                <a:noFill/>
                <a:ln w="19050">
                  <a:solidFill>
                    <a:srgbClr val="458F3A"/>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AD5-4D03-A291-04DFC5AD0B17}"/>
                </c:ext>
              </c:extLst>
            </c:dLbl>
            <c:dLbl>
              <c:idx val="2"/>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F6A-4614-B4A2-B21729814C9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Succession (pass on to a successor)</c:v>
                </c:pt>
                <c:pt idx="1">
                  <c:v>Sell the practice</c:v>
                </c:pt>
                <c:pt idx="2">
                  <c:v>Cease practising altogether</c:v>
                </c:pt>
                <c:pt idx="3">
                  <c:v>Merge with another practice</c:v>
                </c:pt>
                <c:pt idx="4">
                  <c:v>No preference / Unsure</c:v>
                </c:pt>
                <c:pt idx="5">
                  <c:v>Other</c:v>
                </c:pt>
              </c:strCache>
            </c:strRef>
          </c:cat>
          <c:val>
            <c:numRef>
              <c:f>Sheet1!$C$2:$C$7</c:f>
              <c:numCache>
                <c:formatCode>0%</c:formatCode>
                <c:ptCount val="6"/>
                <c:pt idx="0">
                  <c:v>0.67005076142130005</c:v>
                </c:pt>
                <c:pt idx="1">
                  <c:v>0.1065989847716</c:v>
                </c:pt>
                <c:pt idx="2">
                  <c:v>2.0304568527920001E-2</c:v>
                </c:pt>
                <c:pt idx="3">
                  <c:v>8.6294416243650002E-2</c:v>
                </c:pt>
                <c:pt idx="4">
                  <c:v>8.6294416243650002E-2</c:v>
                </c:pt>
                <c:pt idx="5">
                  <c:v>3.0456852791879999E-2</c:v>
                </c:pt>
              </c:numCache>
            </c:numRef>
          </c:val>
          <c:extLst>
            <c:ext xmlns:c16="http://schemas.microsoft.com/office/drawing/2014/chart" uri="{C3380CC4-5D6E-409C-BE32-E72D297353CC}">
              <c16:uniqueId val="{00000000-9E27-4859-88DB-CD1F4F401FA6}"/>
            </c:ext>
          </c:extLst>
        </c:ser>
        <c:ser>
          <c:idx val="2"/>
          <c:order val="2"/>
          <c:tx>
            <c:strRef>
              <c:f>Sheet1!$D$1</c:f>
              <c:strCache>
                <c:ptCount val="1"/>
                <c:pt idx="0">
                  <c:v>Sole owner/practitioner</c:v>
                </c:pt>
              </c:strCache>
            </c:strRef>
          </c:tx>
          <c:spPr>
            <a:solidFill>
              <a:srgbClr val="812376"/>
            </a:solidFill>
            <a:ln>
              <a:noFill/>
            </a:ln>
            <a:effectLst/>
          </c:spPr>
          <c:invertIfNegative val="0"/>
          <c:dLbls>
            <c:dLbl>
              <c:idx val="0"/>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AD5-4D03-A291-04DFC5AD0B17}"/>
                </c:ext>
              </c:extLst>
            </c:dLbl>
            <c:dLbl>
              <c:idx val="2"/>
              <c:spPr>
                <a:noFill/>
                <a:ln w="19050">
                  <a:solidFill>
                    <a:srgbClr val="458F3A"/>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F6A-4614-B4A2-B21729814C9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Succession (pass on to a successor)</c:v>
                </c:pt>
                <c:pt idx="1">
                  <c:v>Sell the practice</c:v>
                </c:pt>
                <c:pt idx="2">
                  <c:v>Cease practising altogether</c:v>
                </c:pt>
                <c:pt idx="3">
                  <c:v>Merge with another practice</c:v>
                </c:pt>
                <c:pt idx="4">
                  <c:v>No preference / Unsure</c:v>
                </c:pt>
                <c:pt idx="5">
                  <c:v>Other</c:v>
                </c:pt>
              </c:strCache>
            </c:strRef>
          </c:cat>
          <c:val>
            <c:numRef>
              <c:f>Sheet1!$D$2:$D$7</c:f>
              <c:numCache>
                <c:formatCode>0%</c:formatCode>
                <c:ptCount val="6"/>
                <c:pt idx="0">
                  <c:v>0.23157894736840001</c:v>
                </c:pt>
                <c:pt idx="1">
                  <c:v>0.18947368421050001</c:v>
                </c:pt>
                <c:pt idx="2">
                  <c:v>0.32631578947369999</c:v>
                </c:pt>
                <c:pt idx="3">
                  <c:v>0.1052631578947</c:v>
                </c:pt>
                <c:pt idx="4">
                  <c:v>0.14736842105260001</c:v>
                </c:pt>
                <c:pt idx="5">
                  <c:v>0</c:v>
                </c:pt>
              </c:numCache>
            </c:numRef>
          </c:val>
          <c:extLst>
            <c:ext xmlns:c16="http://schemas.microsoft.com/office/drawing/2014/chart" uri="{C3380CC4-5D6E-409C-BE32-E72D297353CC}">
              <c16:uniqueId val="{00000001-9E27-4859-88DB-CD1F4F401FA6}"/>
            </c:ext>
          </c:extLst>
        </c:ser>
        <c:ser>
          <c:idx val="3"/>
          <c:order val="3"/>
          <c:tx>
            <c:strRef>
              <c:f>Sheet1!$E$1</c:f>
              <c:strCache>
                <c:ptCount val="1"/>
                <c:pt idx="0">
                  <c:v>10 solicitors or fewer</c:v>
                </c:pt>
              </c:strCache>
            </c:strRef>
          </c:tx>
          <c:spPr>
            <a:solidFill>
              <a:srgbClr val="215F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Succession (pass on to a successor)</c:v>
                </c:pt>
                <c:pt idx="1">
                  <c:v>Sell the practice</c:v>
                </c:pt>
                <c:pt idx="2">
                  <c:v>Cease practising altogether</c:v>
                </c:pt>
                <c:pt idx="3">
                  <c:v>Merge with another practice</c:v>
                </c:pt>
                <c:pt idx="4">
                  <c:v>No preference / Unsure</c:v>
                </c:pt>
                <c:pt idx="5">
                  <c:v>Other</c:v>
                </c:pt>
              </c:strCache>
            </c:strRef>
          </c:cat>
          <c:val>
            <c:numRef>
              <c:f>Sheet1!$E$2:$E$7</c:f>
              <c:numCache>
                <c:formatCode>0%</c:formatCode>
                <c:ptCount val="6"/>
                <c:pt idx="0">
                  <c:v>0.50406504065040003</c:v>
                </c:pt>
                <c:pt idx="1">
                  <c:v>0.14227642276419999</c:v>
                </c:pt>
                <c:pt idx="2">
                  <c:v>0.13821138211379999</c:v>
                </c:pt>
                <c:pt idx="3">
                  <c:v>8.9430894308939995E-2</c:v>
                </c:pt>
                <c:pt idx="4">
                  <c:v>0.10975609756099999</c:v>
                </c:pt>
                <c:pt idx="5">
                  <c:v>1.6260162601630001E-2</c:v>
                </c:pt>
              </c:numCache>
            </c:numRef>
          </c:val>
          <c:extLst>
            <c:ext xmlns:c16="http://schemas.microsoft.com/office/drawing/2014/chart" uri="{C3380CC4-5D6E-409C-BE32-E72D297353CC}">
              <c16:uniqueId val="{00000002-9E27-4859-88DB-CD1F4F401FA6}"/>
            </c:ext>
          </c:extLst>
        </c:ser>
        <c:ser>
          <c:idx val="4"/>
          <c:order val="4"/>
          <c:tx>
            <c:strRef>
              <c:f>Sheet1!$F$1</c:f>
              <c:strCache>
                <c:ptCount val="1"/>
                <c:pt idx="0">
                  <c:v>11 solicitors or more</c:v>
                </c:pt>
              </c:strCache>
            </c:strRef>
          </c:tx>
          <c:spPr>
            <a:solidFill>
              <a:srgbClr val="46B1E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Succession (pass on to a successor)</c:v>
                </c:pt>
                <c:pt idx="1">
                  <c:v>Sell the practice</c:v>
                </c:pt>
                <c:pt idx="2">
                  <c:v>Cease practising altogether</c:v>
                </c:pt>
                <c:pt idx="3">
                  <c:v>Merge with another practice</c:v>
                </c:pt>
                <c:pt idx="4">
                  <c:v>No preference / Unsure</c:v>
                </c:pt>
                <c:pt idx="5">
                  <c:v>Other</c:v>
                </c:pt>
              </c:strCache>
            </c:strRef>
          </c:cat>
          <c:val>
            <c:numRef>
              <c:f>Sheet1!$F$2:$F$7</c:f>
              <c:numCache>
                <c:formatCode>0%</c:formatCode>
                <c:ptCount val="6"/>
                <c:pt idx="0">
                  <c:v>0.65217391304350003</c:v>
                </c:pt>
                <c:pt idx="1">
                  <c:v>8.6956521739130002E-2</c:v>
                </c:pt>
                <c:pt idx="2">
                  <c:v>2.1739130434779999E-2</c:v>
                </c:pt>
                <c:pt idx="3">
                  <c:v>0.1086956521739</c:v>
                </c:pt>
                <c:pt idx="4">
                  <c:v>8.6956521739130002E-2</c:v>
                </c:pt>
                <c:pt idx="5">
                  <c:v>4.3478260869569997E-2</c:v>
                </c:pt>
              </c:numCache>
            </c:numRef>
          </c:val>
          <c:extLst>
            <c:ext xmlns:c16="http://schemas.microsoft.com/office/drawing/2014/chart" uri="{C3380CC4-5D6E-409C-BE32-E72D297353CC}">
              <c16:uniqueId val="{00000003-9E27-4859-88DB-CD1F4F401FA6}"/>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layout>
        <c:manualLayout>
          <c:xMode val="edge"/>
          <c:yMode val="edge"/>
          <c:x val="0.11615546033272531"/>
          <c:y val="0.87047413273788965"/>
          <c:w val="0.80879740266267108"/>
          <c:h val="4.536991670749632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Which statement best describes your current status on succession planning?</a:t>
            </a:r>
            <a:endParaRPr lang="en-GB" sz="1400" b="0"/>
          </a:p>
        </c:rich>
      </c:tx>
      <c:layout>
        <c:manualLayout>
          <c:xMode val="edge"/>
          <c:yMode val="edge"/>
          <c:x val="0.23606015989314902"/>
          <c:y val="1.5301081919020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4.7713168505368317E-2"/>
          <c:y val="0.1462018377362431"/>
          <c:w val="0.91334208406895978"/>
          <c:h val="0.61471996208865787"/>
        </c:manualLayout>
      </c:layout>
      <c:barChart>
        <c:barDir val="col"/>
        <c:grouping val="clustered"/>
        <c:varyColors val="0"/>
        <c:ser>
          <c:idx val="0"/>
          <c:order val="0"/>
          <c:tx>
            <c:strRef>
              <c:f>Sheet1!$B$1</c:f>
              <c:strCache>
                <c:ptCount val="1"/>
                <c:pt idx="0">
                  <c:v>Total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I/we have a succession plan in place</c:v>
                </c:pt>
                <c:pt idx="1">
                  <c:v>I/we are currently working on a succession plan</c:v>
                </c:pt>
                <c:pt idx="2">
                  <c:v>I/we are considering succession planning but have no plan in place yet</c:v>
                </c:pt>
                <c:pt idx="3">
                  <c:v>I/we haven’t thought about succession planning yet</c:v>
                </c:pt>
                <c:pt idx="4">
                  <c:v>I/we are unable to put a succession plan in place due to constraints</c:v>
                </c:pt>
                <c:pt idx="5">
                  <c:v>Other *</c:v>
                </c:pt>
              </c:strCache>
            </c:strRef>
          </c:cat>
          <c:val>
            <c:numRef>
              <c:f>Sheet1!$B$2:$B$7</c:f>
              <c:numCache>
                <c:formatCode>0%</c:formatCode>
                <c:ptCount val="6"/>
                <c:pt idx="0">
                  <c:v>0.19520547945210001</c:v>
                </c:pt>
                <c:pt idx="1">
                  <c:v>0.24657534246580001</c:v>
                </c:pt>
                <c:pt idx="2">
                  <c:v>0.3013698630137</c:v>
                </c:pt>
                <c:pt idx="3">
                  <c:v>0.14383561643840001</c:v>
                </c:pt>
                <c:pt idx="4">
                  <c:v>5.1369863013700001E-2</c:v>
                </c:pt>
                <c:pt idx="5">
                  <c:v>6.1643835616439997E-2</c:v>
                </c:pt>
              </c:numCache>
            </c:numRef>
          </c:val>
          <c:extLst>
            <c:ext xmlns:c16="http://schemas.microsoft.com/office/drawing/2014/chart" uri="{C3380CC4-5D6E-409C-BE32-E72D297353CC}">
              <c16:uniqueId val="{00000000-EB0B-4DD0-8E95-B3D5E83D0B4A}"/>
            </c:ext>
          </c:extLst>
        </c:ser>
        <c:ser>
          <c:idx val="1"/>
          <c:order val="1"/>
          <c:tx>
            <c:strRef>
              <c:f>Sheet1!$C$1</c:f>
              <c:strCache>
                <c:ptCount val="1"/>
                <c:pt idx="0">
                  <c:v>Partner (where there are at least 2 partners in the practice unit)</c:v>
                </c:pt>
              </c:strCache>
            </c:strRef>
          </c:tx>
          <c:spPr>
            <a:solidFill>
              <a:srgbClr val="50164A"/>
            </a:solidFill>
            <a:ln>
              <a:noFill/>
            </a:ln>
            <a:effectLst/>
          </c:spPr>
          <c:invertIfNegative val="0"/>
          <c:dLbls>
            <c:dLbl>
              <c:idx val="0"/>
              <c:spPr>
                <a:noFill/>
                <a:ln w="19050">
                  <a:solidFill>
                    <a:srgbClr val="458F3A"/>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CCF3-4DC0-834F-AF9AD77D6E8D}"/>
                </c:ext>
              </c:extLst>
            </c:dLbl>
            <c:dLbl>
              <c:idx val="3"/>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CF3-4DC0-834F-AF9AD77D6E8D}"/>
                </c:ext>
              </c:extLst>
            </c:dLbl>
            <c:dLbl>
              <c:idx val="5"/>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CCF3-4DC0-834F-AF9AD77D6E8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I/we have a succession plan in place</c:v>
                </c:pt>
                <c:pt idx="1">
                  <c:v>I/we are currently working on a succession plan</c:v>
                </c:pt>
                <c:pt idx="2">
                  <c:v>I/we are considering succession planning but have no plan in place yet</c:v>
                </c:pt>
                <c:pt idx="3">
                  <c:v>I/we haven’t thought about succession planning yet</c:v>
                </c:pt>
                <c:pt idx="4">
                  <c:v>I/we are unable to put a succession plan in place due to constraints</c:v>
                </c:pt>
                <c:pt idx="5">
                  <c:v>Other *</c:v>
                </c:pt>
              </c:strCache>
            </c:strRef>
          </c:cat>
          <c:val>
            <c:numRef>
              <c:f>Sheet1!$C$2:$C$7</c:f>
              <c:numCache>
                <c:formatCode>0%</c:formatCode>
                <c:ptCount val="6"/>
                <c:pt idx="0">
                  <c:v>0.25380710659900002</c:v>
                </c:pt>
                <c:pt idx="1">
                  <c:v>0.28934010152279999</c:v>
                </c:pt>
                <c:pt idx="2">
                  <c:v>0.31472081218269998</c:v>
                </c:pt>
                <c:pt idx="3">
                  <c:v>9.1370558375630004E-2</c:v>
                </c:pt>
                <c:pt idx="4">
                  <c:v>3.0456852791879999E-2</c:v>
                </c:pt>
                <c:pt idx="5">
                  <c:v>2.0304568527920001E-2</c:v>
                </c:pt>
              </c:numCache>
            </c:numRef>
          </c:val>
          <c:extLst>
            <c:ext xmlns:c16="http://schemas.microsoft.com/office/drawing/2014/chart" uri="{C3380CC4-5D6E-409C-BE32-E72D297353CC}">
              <c16:uniqueId val="{00000000-9E27-4859-88DB-CD1F4F401FA6}"/>
            </c:ext>
          </c:extLst>
        </c:ser>
        <c:ser>
          <c:idx val="2"/>
          <c:order val="2"/>
          <c:tx>
            <c:strRef>
              <c:f>Sheet1!$D$1</c:f>
              <c:strCache>
                <c:ptCount val="1"/>
                <c:pt idx="0">
                  <c:v>Sole owner/practitioner</c:v>
                </c:pt>
              </c:strCache>
            </c:strRef>
          </c:tx>
          <c:spPr>
            <a:solidFill>
              <a:srgbClr val="812376"/>
            </a:solidFill>
            <a:ln>
              <a:noFill/>
            </a:ln>
            <a:effectLst/>
          </c:spPr>
          <c:invertIfNegative val="0"/>
          <c:dLbls>
            <c:dLbl>
              <c:idx val="0"/>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CCF3-4DC0-834F-AF9AD77D6E8D}"/>
                </c:ext>
              </c:extLst>
            </c:dLbl>
            <c:dLbl>
              <c:idx val="3"/>
              <c:spPr>
                <a:noFill/>
                <a:ln w="19050">
                  <a:solidFill>
                    <a:srgbClr val="458F3A"/>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CCF3-4DC0-834F-AF9AD77D6E8D}"/>
                </c:ext>
              </c:extLst>
            </c:dLbl>
            <c:dLbl>
              <c:idx val="5"/>
              <c:spPr>
                <a:noFill/>
                <a:ln w="19050">
                  <a:solidFill>
                    <a:srgbClr val="458F3A"/>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CF3-4DC0-834F-AF9AD77D6E8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I/we have a succession plan in place</c:v>
                </c:pt>
                <c:pt idx="1">
                  <c:v>I/we are currently working on a succession plan</c:v>
                </c:pt>
                <c:pt idx="2">
                  <c:v>I/we are considering succession planning but have no plan in place yet</c:v>
                </c:pt>
                <c:pt idx="3">
                  <c:v>I/we haven’t thought about succession planning yet</c:v>
                </c:pt>
                <c:pt idx="4">
                  <c:v>I/we are unable to put a succession plan in place due to constraints</c:v>
                </c:pt>
                <c:pt idx="5">
                  <c:v>Other *</c:v>
                </c:pt>
              </c:strCache>
            </c:strRef>
          </c:cat>
          <c:val>
            <c:numRef>
              <c:f>Sheet1!$D$2:$D$7</c:f>
              <c:numCache>
                <c:formatCode>0%</c:formatCode>
                <c:ptCount val="6"/>
                <c:pt idx="0">
                  <c:v>7.3684210526320001E-2</c:v>
                </c:pt>
                <c:pt idx="1">
                  <c:v>0.15789473684210001</c:v>
                </c:pt>
                <c:pt idx="2">
                  <c:v>0.27368421052629999</c:v>
                </c:pt>
                <c:pt idx="3">
                  <c:v>0.25263157894740002</c:v>
                </c:pt>
                <c:pt idx="4">
                  <c:v>9.4736842105259997E-2</c:v>
                </c:pt>
                <c:pt idx="5">
                  <c:v>0.14736842105260001</c:v>
                </c:pt>
              </c:numCache>
            </c:numRef>
          </c:val>
          <c:extLst>
            <c:ext xmlns:c16="http://schemas.microsoft.com/office/drawing/2014/chart" uri="{C3380CC4-5D6E-409C-BE32-E72D297353CC}">
              <c16:uniqueId val="{00000001-9E27-4859-88DB-CD1F4F401FA6}"/>
            </c:ext>
          </c:extLst>
        </c:ser>
        <c:ser>
          <c:idx val="3"/>
          <c:order val="3"/>
          <c:tx>
            <c:strRef>
              <c:f>Sheet1!$E$1</c:f>
              <c:strCache>
                <c:ptCount val="1"/>
                <c:pt idx="0">
                  <c:v>10 solicitors or fewer</c:v>
                </c:pt>
              </c:strCache>
            </c:strRef>
          </c:tx>
          <c:spPr>
            <a:solidFill>
              <a:srgbClr val="215F9A"/>
            </a:solidFill>
            <a:ln>
              <a:noFill/>
            </a:ln>
            <a:effectLst/>
          </c:spPr>
          <c:invertIfNegative val="0"/>
          <c:dLbls>
            <c:dLbl>
              <c:idx val="0"/>
              <c:spPr>
                <a:noFill/>
                <a:ln w="19050">
                  <a:solidFill>
                    <a:srgbClr val="C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CF3-4DC0-834F-AF9AD77D6E8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I/we have a succession plan in place</c:v>
                </c:pt>
                <c:pt idx="1">
                  <c:v>I/we are currently working on a succession plan</c:v>
                </c:pt>
                <c:pt idx="2">
                  <c:v>I/we are considering succession planning but have no plan in place yet</c:v>
                </c:pt>
                <c:pt idx="3">
                  <c:v>I/we haven’t thought about succession planning yet</c:v>
                </c:pt>
                <c:pt idx="4">
                  <c:v>I/we are unable to put a succession plan in place due to constraints</c:v>
                </c:pt>
                <c:pt idx="5">
                  <c:v>Other *</c:v>
                </c:pt>
              </c:strCache>
            </c:strRef>
          </c:cat>
          <c:val>
            <c:numRef>
              <c:f>Sheet1!$E$2:$E$7</c:f>
              <c:numCache>
                <c:formatCode>0%</c:formatCode>
                <c:ptCount val="6"/>
                <c:pt idx="0">
                  <c:v>0.16260162601629999</c:v>
                </c:pt>
                <c:pt idx="1">
                  <c:v>0.2317073170732</c:v>
                </c:pt>
                <c:pt idx="2">
                  <c:v>0.32113821138210003</c:v>
                </c:pt>
                <c:pt idx="3">
                  <c:v>0.16666666666669999</c:v>
                </c:pt>
                <c:pt idx="4">
                  <c:v>5.2845528455279997E-2</c:v>
                </c:pt>
                <c:pt idx="5">
                  <c:v>6.5040650406500006E-2</c:v>
                </c:pt>
              </c:numCache>
            </c:numRef>
          </c:val>
          <c:extLst>
            <c:ext xmlns:c16="http://schemas.microsoft.com/office/drawing/2014/chart" uri="{C3380CC4-5D6E-409C-BE32-E72D297353CC}">
              <c16:uniqueId val="{00000002-9E27-4859-88DB-CD1F4F401FA6}"/>
            </c:ext>
          </c:extLst>
        </c:ser>
        <c:ser>
          <c:idx val="4"/>
          <c:order val="4"/>
          <c:tx>
            <c:strRef>
              <c:f>Sheet1!$F$1</c:f>
              <c:strCache>
                <c:ptCount val="1"/>
                <c:pt idx="0">
                  <c:v>11 solicitors or more</c:v>
                </c:pt>
              </c:strCache>
            </c:strRef>
          </c:tx>
          <c:spPr>
            <a:solidFill>
              <a:srgbClr val="46B1E1"/>
            </a:solidFill>
            <a:ln>
              <a:noFill/>
            </a:ln>
            <a:effectLst/>
          </c:spPr>
          <c:invertIfNegative val="0"/>
          <c:dLbls>
            <c:dLbl>
              <c:idx val="0"/>
              <c:spPr>
                <a:noFill/>
                <a:ln w="19050">
                  <a:solidFill>
                    <a:srgbClr val="458F3A"/>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CF3-4DC0-834F-AF9AD77D6E8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I/we have a succession plan in place</c:v>
                </c:pt>
                <c:pt idx="1">
                  <c:v>I/we are currently working on a succession plan</c:v>
                </c:pt>
                <c:pt idx="2">
                  <c:v>I/we are considering succession planning but have no plan in place yet</c:v>
                </c:pt>
                <c:pt idx="3">
                  <c:v>I/we haven’t thought about succession planning yet</c:v>
                </c:pt>
                <c:pt idx="4">
                  <c:v>I/we are unable to put a succession plan in place due to constraints</c:v>
                </c:pt>
                <c:pt idx="5">
                  <c:v>Other *</c:v>
                </c:pt>
              </c:strCache>
            </c:strRef>
          </c:cat>
          <c:val>
            <c:numRef>
              <c:f>Sheet1!$F$2:$F$7</c:f>
              <c:numCache>
                <c:formatCode>0%</c:formatCode>
                <c:ptCount val="6"/>
                <c:pt idx="0">
                  <c:v>0.36956521739129999</c:v>
                </c:pt>
                <c:pt idx="1">
                  <c:v>0.3260869565217</c:v>
                </c:pt>
                <c:pt idx="2">
                  <c:v>0.19565217391299999</c:v>
                </c:pt>
                <c:pt idx="3">
                  <c:v>2.1739130434779999E-2</c:v>
                </c:pt>
                <c:pt idx="4">
                  <c:v>4.3478260869569997E-2</c:v>
                </c:pt>
                <c:pt idx="5">
                  <c:v>4.3478260869569997E-2</c:v>
                </c:pt>
              </c:numCache>
            </c:numRef>
          </c:val>
          <c:extLst>
            <c:ext xmlns:c16="http://schemas.microsoft.com/office/drawing/2014/chart" uri="{C3380CC4-5D6E-409C-BE32-E72D297353CC}">
              <c16:uniqueId val="{00000003-9E27-4859-88DB-CD1F4F401FA6}"/>
            </c:ext>
          </c:extLst>
        </c:ser>
        <c:dLbls>
          <c:dLblPos val="outEnd"/>
          <c:showLegendKey val="0"/>
          <c:showVal val="1"/>
          <c:showCatName val="0"/>
          <c:showSerName val="0"/>
          <c:showPercent val="0"/>
          <c:showBubbleSize val="0"/>
        </c:dLbls>
        <c:gapWidth val="219"/>
        <c:overlap val="-27"/>
        <c:axId val="1279595664"/>
        <c:axId val="1279596624"/>
      </c:barChart>
      <c:catAx>
        <c:axId val="127959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79596624"/>
        <c:crosses val="autoZero"/>
        <c:auto val="1"/>
        <c:lblAlgn val="ctr"/>
        <c:lblOffset val="100"/>
        <c:noMultiLvlLbl val="0"/>
      </c:catAx>
      <c:valAx>
        <c:axId val="1279596624"/>
        <c:scaling>
          <c:orientation val="minMax"/>
        </c:scaling>
        <c:delete val="1"/>
        <c:axPos val="l"/>
        <c:numFmt formatCode="0%" sourceLinked="1"/>
        <c:majorTickMark val="none"/>
        <c:minorTickMark val="none"/>
        <c:tickLblPos val="nextTo"/>
        <c:crossAx val="1279595664"/>
        <c:crosses val="autoZero"/>
        <c:crossBetween val="between"/>
      </c:valAx>
      <c:spPr>
        <a:noFill/>
        <a:ln>
          <a:noFill/>
        </a:ln>
        <a:effectLst/>
      </c:spPr>
    </c:plotArea>
    <c:legend>
      <c:legendPos val="b"/>
      <c:layout>
        <c:manualLayout>
          <c:xMode val="edge"/>
          <c:yMode val="edge"/>
          <c:x val="0.10641927849185438"/>
          <c:y val="0.92912828009413584"/>
          <c:w val="0.80879740266267108"/>
          <c:h val="4.536991670749632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500">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a:t>Location</a:t>
            </a:r>
          </a:p>
        </c:rich>
      </c:tx>
      <c:layout>
        <c:manualLayout>
          <c:xMode val="edge"/>
          <c:yMode val="edge"/>
          <c:x val="0.41839942029484245"/>
          <c:y val="0.17709075154008197"/>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2.108540161199933E-2"/>
          <c:y val="0.34503181425059304"/>
          <c:w val="0.95782919677600131"/>
          <c:h val="0.51128596637134938"/>
        </c:manualLayout>
      </c:layout>
      <c:barChart>
        <c:barDir val="col"/>
        <c:grouping val="clustered"/>
        <c:varyColors val="0"/>
        <c:ser>
          <c:idx val="0"/>
          <c:order val="0"/>
          <c:tx>
            <c:strRef>
              <c:f>Sheet1!$B$1</c:f>
              <c:strCache>
                <c:ptCount val="1"/>
                <c:pt idx="0">
                  <c:v>Total </c:v>
                </c:pt>
              </c:strCache>
            </c:strRef>
          </c:tx>
          <c:spPr>
            <a:solidFill>
              <a:srgbClr val="002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Aberdeen</c:v>
                </c:pt>
                <c:pt idx="1">
                  <c:v>Dumbarton</c:v>
                </c:pt>
                <c:pt idx="2">
                  <c:v>Dumfries</c:v>
                </c:pt>
                <c:pt idx="3">
                  <c:v>Dundee</c:v>
                </c:pt>
                <c:pt idx="4">
                  <c:v>Dunfermline</c:v>
                </c:pt>
                <c:pt idx="5">
                  <c:v>Edinburgh</c:v>
                </c:pt>
                <c:pt idx="6">
                  <c:v>Glasgow</c:v>
                </c:pt>
                <c:pt idx="7">
                  <c:v>Greenock</c:v>
                </c:pt>
                <c:pt idx="8">
                  <c:v>Haddington</c:v>
                </c:pt>
                <c:pt idx="9">
                  <c:v>Hamilton</c:v>
                </c:pt>
                <c:pt idx="10">
                  <c:v>Inverness</c:v>
                </c:pt>
                <c:pt idx="11">
                  <c:v>Perth</c:v>
                </c:pt>
                <c:pt idx="12">
                  <c:v>Stirling</c:v>
                </c:pt>
              </c:strCache>
            </c:strRef>
          </c:cat>
          <c:val>
            <c:numRef>
              <c:f>Sheet1!$B$2:$B$14</c:f>
              <c:numCache>
                <c:formatCode>0%</c:formatCode>
                <c:ptCount val="13"/>
                <c:pt idx="0">
                  <c:v>0.09</c:v>
                </c:pt>
                <c:pt idx="1">
                  <c:v>0.04</c:v>
                </c:pt>
                <c:pt idx="2">
                  <c:v>0.08</c:v>
                </c:pt>
                <c:pt idx="3">
                  <c:v>0.04</c:v>
                </c:pt>
                <c:pt idx="4">
                  <c:v>0.04</c:v>
                </c:pt>
                <c:pt idx="5">
                  <c:v>0.17</c:v>
                </c:pt>
                <c:pt idx="6">
                  <c:v>0.2</c:v>
                </c:pt>
                <c:pt idx="7">
                  <c:v>0.08</c:v>
                </c:pt>
                <c:pt idx="8">
                  <c:v>0.01</c:v>
                </c:pt>
                <c:pt idx="9">
                  <c:v>0.05</c:v>
                </c:pt>
                <c:pt idx="10">
                  <c:v>0.1</c:v>
                </c:pt>
                <c:pt idx="11">
                  <c:v>0.04</c:v>
                </c:pt>
                <c:pt idx="12">
                  <c:v>0.06</c:v>
                </c:pt>
              </c:numCache>
            </c:numRef>
          </c:val>
          <c:extLst>
            <c:ext xmlns:c16="http://schemas.microsoft.com/office/drawing/2014/chart" uri="{C3380CC4-5D6E-409C-BE32-E72D297353CC}">
              <c16:uniqueId val="{00000000-94C9-4B61-B730-AB70D989AB1A}"/>
            </c:ext>
          </c:extLst>
        </c:ser>
        <c:dLbls>
          <c:dLblPos val="outEnd"/>
          <c:showLegendKey val="0"/>
          <c:showVal val="1"/>
          <c:showCatName val="0"/>
          <c:showSerName val="0"/>
          <c:showPercent val="0"/>
          <c:showBubbleSize val="0"/>
        </c:dLbls>
        <c:gapWidth val="182"/>
        <c:axId val="1602488671"/>
        <c:axId val="1602486751"/>
      </c:barChart>
      <c:catAx>
        <c:axId val="160248867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2486751"/>
        <c:crosses val="autoZero"/>
        <c:auto val="1"/>
        <c:lblAlgn val="ctr"/>
        <c:lblOffset val="100"/>
        <c:noMultiLvlLbl val="0"/>
      </c:catAx>
      <c:valAx>
        <c:axId val="1602486751"/>
        <c:scaling>
          <c:orientation val="minMax"/>
        </c:scaling>
        <c:delete val="1"/>
        <c:axPos val="r"/>
        <c:numFmt formatCode="0%" sourceLinked="1"/>
        <c:majorTickMark val="none"/>
        <c:minorTickMark val="none"/>
        <c:tickLblPos val="nextTo"/>
        <c:crossAx val="16024886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a:t>Roles</a:t>
            </a:r>
          </a:p>
        </c:rich>
      </c:tx>
      <c:layout>
        <c:manualLayout>
          <c:xMode val="edge"/>
          <c:yMode val="edge"/>
          <c:x val="0.47628688827808957"/>
          <c:y val="9.55187707462945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48458807214738975"/>
          <c:y val="0.39383351504404635"/>
          <c:w val="0.51419968216918421"/>
          <c:h val="0.48540958137718504"/>
        </c:manualLayout>
      </c:layout>
      <c:barChart>
        <c:barDir val="col"/>
        <c:grouping val="clustered"/>
        <c:varyColors val="0"/>
        <c:ser>
          <c:idx val="0"/>
          <c:order val="0"/>
          <c:tx>
            <c:strRef>
              <c:f>Sheet1!$B$1</c:f>
              <c:strCache>
                <c:ptCount val="1"/>
                <c:pt idx="0">
                  <c:v>Total </c:v>
                </c:pt>
              </c:strCache>
            </c:strRef>
          </c:tx>
          <c:spPr>
            <a:solidFill>
              <a:srgbClr val="C7C4C4"/>
            </a:solidFill>
            <a:ln>
              <a:noFill/>
            </a:ln>
            <a:effectLst/>
          </c:spPr>
          <c:invertIfNegative val="0"/>
          <c:dPt>
            <c:idx val="0"/>
            <c:invertIfNegative val="0"/>
            <c:bubble3D val="0"/>
            <c:spPr>
              <a:solidFill>
                <a:srgbClr val="FDBCB4"/>
              </a:solidFill>
              <a:ln>
                <a:noFill/>
              </a:ln>
              <a:effectLst/>
            </c:spPr>
            <c:extLst>
              <c:ext xmlns:c16="http://schemas.microsoft.com/office/drawing/2014/chart" uri="{C3380CC4-5D6E-409C-BE32-E72D297353CC}">
                <c16:uniqueId val="{00000000-2F1F-4F79-9A2C-2B14E3DA99A4}"/>
              </c:ext>
            </c:extLst>
          </c:dPt>
          <c:dPt>
            <c:idx val="1"/>
            <c:invertIfNegative val="0"/>
            <c:bubble3D val="0"/>
            <c:spPr>
              <a:solidFill>
                <a:srgbClr val="FFCD00"/>
              </a:solidFill>
              <a:ln>
                <a:noFill/>
              </a:ln>
              <a:effectLst/>
            </c:spPr>
            <c:extLst>
              <c:ext xmlns:c16="http://schemas.microsoft.com/office/drawing/2014/chart" uri="{C3380CC4-5D6E-409C-BE32-E72D297353CC}">
                <c16:uniqueId val="{00000001-2F1F-4F79-9A2C-2B14E3DA99A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Solicitors (not partners or business owners)</c:v>
                </c:pt>
                <c:pt idx="1">
                  <c:v>Partners &amp; Business Owners</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0-6276-4E0C-A675-3CAA80459742}"/>
            </c:ext>
          </c:extLst>
        </c:ser>
        <c:dLbls>
          <c:dLblPos val="outEnd"/>
          <c:showLegendKey val="0"/>
          <c:showVal val="1"/>
          <c:showCatName val="0"/>
          <c:showSerName val="0"/>
          <c:showPercent val="0"/>
          <c:showBubbleSize val="0"/>
        </c:dLbls>
        <c:gapWidth val="182"/>
        <c:axId val="1602488671"/>
        <c:axId val="1602486751"/>
      </c:barChart>
      <c:catAx>
        <c:axId val="1602488671"/>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2486751"/>
        <c:crosses val="autoZero"/>
        <c:auto val="1"/>
        <c:lblAlgn val="ctr"/>
        <c:lblOffset val="100"/>
        <c:noMultiLvlLbl val="0"/>
      </c:catAx>
      <c:valAx>
        <c:axId val="1602486751"/>
        <c:scaling>
          <c:orientation val="minMax"/>
        </c:scaling>
        <c:delete val="1"/>
        <c:axPos val="r"/>
        <c:numFmt formatCode="0%" sourceLinked="1"/>
        <c:majorTickMark val="none"/>
        <c:minorTickMark val="none"/>
        <c:tickLblPos val="nextTo"/>
        <c:crossAx val="16024886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a:t>What is your current working environment?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7907479220774423"/>
          <c:y val="9.4442681410521409E-2"/>
          <c:w val="0.71086997284382747"/>
          <c:h val="0.73385066484609518"/>
        </c:manualLayout>
      </c:layout>
      <c:barChart>
        <c:barDir val="col"/>
        <c:grouping val="clustered"/>
        <c:varyColors val="0"/>
        <c:ser>
          <c:idx val="0"/>
          <c:order val="0"/>
          <c:tx>
            <c:strRef>
              <c:f>Sheet1!$B$1</c:f>
              <c:strCache>
                <c:ptCount val="1"/>
                <c:pt idx="0">
                  <c:v>Total</c:v>
                </c:pt>
              </c:strCache>
            </c:strRef>
          </c:tx>
          <c:spPr>
            <a:solidFill>
              <a:srgbClr val="0020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Fully office-based</c:v>
                </c:pt>
                <c:pt idx="1">
                  <c:v>Fully remote-based</c:v>
                </c:pt>
                <c:pt idx="2">
                  <c:v>Hybrid (mix of office and remote)</c:v>
                </c:pt>
                <c:pt idx="3">
                  <c:v>Flexible working (work hours and location vary)</c:v>
                </c:pt>
              </c:strCache>
            </c:strRef>
          </c:cat>
          <c:val>
            <c:numRef>
              <c:f>Sheet1!$B$2:$B$5</c:f>
              <c:numCache>
                <c:formatCode>0%</c:formatCode>
                <c:ptCount val="4"/>
                <c:pt idx="0">
                  <c:v>0.4549763033175</c:v>
                </c:pt>
                <c:pt idx="1">
                  <c:v>4.502369668246E-2</c:v>
                </c:pt>
                <c:pt idx="2">
                  <c:v>0.42890995260659998</c:v>
                </c:pt>
                <c:pt idx="3">
                  <c:v>7.1090047393360001E-2</c:v>
                </c:pt>
              </c:numCache>
            </c:numRef>
          </c:val>
          <c:extLst>
            <c:ext xmlns:c16="http://schemas.microsoft.com/office/drawing/2014/chart" uri="{C3380CC4-5D6E-409C-BE32-E72D297353CC}">
              <c16:uniqueId val="{00000000-38FB-4E54-9C11-4DC2E415BB02}"/>
            </c:ext>
          </c:extLst>
        </c:ser>
        <c:ser>
          <c:idx val="1"/>
          <c:order val="1"/>
          <c:tx>
            <c:strRef>
              <c:f>Sheet1!$C$1</c:f>
              <c:strCache>
                <c:ptCount val="1"/>
                <c:pt idx="0">
                  <c:v>Solicitors (not partners or business owners)</c:v>
                </c:pt>
              </c:strCache>
            </c:strRef>
          </c:tx>
          <c:spPr>
            <a:solidFill>
              <a:srgbClr val="FDBC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Fully office-based</c:v>
                </c:pt>
                <c:pt idx="1">
                  <c:v>Fully remote-based</c:v>
                </c:pt>
                <c:pt idx="2">
                  <c:v>Hybrid (mix of office and remote)</c:v>
                </c:pt>
                <c:pt idx="3">
                  <c:v>Flexible working (work hours and location vary)</c:v>
                </c:pt>
              </c:strCache>
            </c:strRef>
          </c:cat>
          <c:val>
            <c:numRef>
              <c:f>Sheet1!$C$2:$C$5</c:f>
              <c:numCache>
                <c:formatCode>0%</c:formatCode>
                <c:ptCount val="4"/>
                <c:pt idx="0">
                  <c:v>0.41463414634149998</c:v>
                </c:pt>
                <c:pt idx="1">
                  <c:v>2.439024390244E-2</c:v>
                </c:pt>
                <c:pt idx="2">
                  <c:v>0.5284552845528</c:v>
                </c:pt>
                <c:pt idx="3">
                  <c:v>3.2520325203250003E-2</c:v>
                </c:pt>
              </c:numCache>
            </c:numRef>
          </c:val>
          <c:extLst>
            <c:ext xmlns:c16="http://schemas.microsoft.com/office/drawing/2014/chart" uri="{C3380CC4-5D6E-409C-BE32-E72D297353CC}">
              <c16:uniqueId val="{00000001-38FB-4E54-9C11-4DC2E415BB02}"/>
            </c:ext>
          </c:extLst>
        </c:ser>
        <c:ser>
          <c:idx val="2"/>
          <c:order val="2"/>
          <c:tx>
            <c:strRef>
              <c:f>Sheet1!$D$1</c:f>
              <c:strCache>
                <c:ptCount val="1"/>
                <c:pt idx="0">
                  <c:v>Partners &amp; Business Owners </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Fully office-based</c:v>
                </c:pt>
                <c:pt idx="1">
                  <c:v>Fully remote-based</c:v>
                </c:pt>
                <c:pt idx="2">
                  <c:v>Hybrid (mix of office and remote)</c:v>
                </c:pt>
                <c:pt idx="3">
                  <c:v>Flexible working (work hours and location vary)</c:v>
                </c:pt>
              </c:strCache>
            </c:strRef>
          </c:cat>
          <c:val>
            <c:numRef>
              <c:f>Sheet1!$D$2:$D$5</c:f>
              <c:numCache>
                <c:formatCode>0%</c:formatCode>
                <c:ptCount val="4"/>
                <c:pt idx="0">
                  <c:v>0.47315436241609998</c:v>
                </c:pt>
                <c:pt idx="1">
                  <c:v>5.3691275167790001E-2</c:v>
                </c:pt>
                <c:pt idx="2">
                  <c:v>0.38590604026850001</c:v>
                </c:pt>
                <c:pt idx="3">
                  <c:v>8.7248322147650006E-2</c:v>
                </c:pt>
              </c:numCache>
            </c:numRef>
          </c:val>
          <c:extLst>
            <c:ext xmlns:c16="http://schemas.microsoft.com/office/drawing/2014/chart" uri="{C3380CC4-5D6E-409C-BE32-E72D297353CC}">
              <c16:uniqueId val="{00000002-38FB-4E54-9C11-4DC2E415BB02}"/>
            </c:ext>
          </c:extLst>
        </c:ser>
        <c:dLbls>
          <c:dLblPos val="outEnd"/>
          <c:showLegendKey val="0"/>
          <c:showVal val="1"/>
          <c:showCatName val="0"/>
          <c:showSerName val="0"/>
          <c:showPercent val="0"/>
          <c:showBubbleSize val="0"/>
        </c:dLbls>
        <c:gapWidth val="219"/>
        <c:overlap val="-27"/>
        <c:axId val="475339520"/>
        <c:axId val="475338080"/>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Partner (where there are at least 2 partners in the practice unit)</c:v>
                      </c:pt>
                    </c:strCache>
                  </c:strRef>
                </c:tx>
                <c:spPr>
                  <a:solidFill>
                    <a:srgbClr val="50164A"/>
                  </a:solidFill>
                  <a:ln>
                    <a:noFill/>
                  </a:ln>
                  <a:effectLst/>
                </c:spPr>
                <c:invertIfNegative val="0"/>
                <c:dLbls>
                  <c:dLbl>
                    <c:idx val="0"/>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244-46B9-BCB3-527631E276BB}"/>
                      </c:ext>
                    </c:extLst>
                  </c:dLbl>
                  <c:spPr>
                    <a:noFill/>
                    <a:ln>
                      <a:solidFill>
                        <a:srgbClr val="FFFFFF"/>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Fully office-based</c:v>
                      </c:pt>
                      <c:pt idx="1">
                        <c:v>Fully remote-based</c:v>
                      </c:pt>
                      <c:pt idx="2">
                        <c:v>Hybrid (mix of office and remote)</c:v>
                      </c:pt>
                      <c:pt idx="3">
                        <c:v>Flexible working (work hours and location vary)</c:v>
                      </c:pt>
                    </c:strCache>
                  </c:strRef>
                </c:cat>
                <c:val>
                  <c:numRef>
                    <c:extLst>
                      <c:ext uri="{02D57815-91ED-43cb-92C2-25804820EDAC}">
                        <c15:formulaRef>
                          <c15:sqref>Sheet1!$E$2:$E$5</c15:sqref>
                        </c15:formulaRef>
                      </c:ext>
                    </c:extLst>
                    <c:numCache>
                      <c:formatCode>0%</c:formatCode>
                      <c:ptCount val="4"/>
                      <c:pt idx="0">
                        <c:v>0.53807106598980003</c:v>
                      </c:pt>
                      <c:pt idx="1">
                        <c:v>0</c:v>
                      </c:pt>
                      <c:pt idx="2">
                        <c:v>0.4213197969543</c:v>
                      </c:pt>
                      <c:pt idx="3">
                        <c:v>4.0609137055840003E-2</c:v>
                      </c:pt>
                    </c:numCache>
                  </c:numRef>
                </c:val>
                <c:extLst>
                  <c:ext xmlns:c16="http://schemas.microsoft.com/office/drawing/2014/chart" uri="{C3380CC4-5D6E-409C-BE32-E72D297353CC}">
                    <c16:uniqueId val="{00000000-B0EA-4CB9-A6BD-DE247449D42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Sole owner/practitioner</c:v>
                      </c:pt>
                    </c:strCache>
                  </c:strRef>
                </c:tx>
                <c:spPr>
                  <a:solidFill>
                    <a:srgbClr val="812376"/>
                  </a:solidFill>
                  <a:ln>
                    <a:noFill/>
                  </a:ln>
                  <a:effectLst/>
                </c:spPr>
                <c:invertIfNegative val="0"/>
                <c:dLbls>
                  <c:dLbl>
                    <c:idx val="1"/>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6="http://schemas.microsoft.com/office/drawing/2014/chart" uri="{C3380CC4-5D6E-409C-BE32-E72D297353CC}">
                        <c16:uniqueId val="{00000003-492C-41EC-B4BC-14A94DF4B9A6}"/>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6="http://schemas.microsoft.com/office/drawing/2014/chart" uri="{C3380CC4-5D6E-409C-BE32-E72D297353CC}">
                        <c16:uniqueId val="{00000000-ECE2-489B-BCD0-FB20371F4C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Fully office-based</c:v>
                      </c:pt>
                      <c:pt idx="1">
                        <c:v>Fully remote-based</c:v>
                      </c:pt>
                      <c:pt idx="2">
                        <c:v>Hybrid (mix of office and remote)</c:v>
                      </c:pt>
                      <c:pt idx="3">
                        <c:v>Flexible working (work hours and location vary)</c:v>
                      </c:pt>
                    </c:strCache>
                  </c:strRef>
                </c:cat>
                <c:val>
                  <c:numRef>
                    <c:extLst xmlns:c15="http://schemas.microsoft.com/office/drawing/2012/chart">
                      <c:ext xmlns:c15="http://schemas.microsoft.com/office/drawing/2012/chart" uri="{02D57815-91ED-43cb-92C2-25804820EDAC}">
                        <c15:formulaRef>
                          <c15:sqref>Sheet1!$F$2:$F$5</c15:sqref>
                        </c15:formulaRef>
                      </c:ext>
                    </c:extLst>
                    <c:numCache>
                      <c:formatCode>0%</c:formatCode>
                      <c:ptCount val="4"/>
                      <c:pt idx="0">
                        <c:v>0.33684210526320002</c:v>
                      </c:pt>
                      <c:pt idx="1">
                        <c:v>0.16842105263160001</c:v>
                      </c:pt>
                      <c:pt idx="2">
                        <c:v>0.31578947368420002</c:v>
                      </c:pt>
                      <c:pt idx="3">
                        <c:v>0.17894736842110001</c:v>
                      </c:pt>
                    </c:numCache>
                  </c:numRef>
                </c:val>
                <c:extLst xmlns:c15="http://schemas.microsoft.com/office/drawing/2012/chart">
                  <c:ext xmlns:c16="http://schemas.microsoft.com/office/drawing/2014/chart" uri="{C3380CC4-5D6E-409C-BE32-E72D297353CC}">
                    <c16:uniqueId val="{00000001-B0EA-4CB9-A6BD-DE247449D42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Associate or Senior Associate</c:v>
                      </c:pt>
                    </c:strCache>
                  </c:strRef>
                </c:tx>
                <c:spPr>
                  <a:solidFill>
                    <a:srgbClr val="B531A5"/>
                  </a:solidFill>
                  <a:ln>
                    <a:noFill/>
                  </a:ln>
                  <a:effectLst/>
                </c:spPr>
                <c:invertIfNegative val="0"/>
                <c:dLbls>
                  <c:spPr>
                    <a:noFill/>
                    <a:ln>
                      <a:solidFill>
                        <a:srgbClr val="FFFFFF"/>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Fully office-based</c:v>
                      </c:pt>
                      <c:pt idx="1">
                        <c:v>Fully remote-based</c:v>
                      </c:pt>
                      <c:pt idx="2">
                        <c:v>Hybrid (mix of office and remote)</c:v>
                      </c:pt>
                      <c:pt idx="3">
                        <c:v>Flexible working (work hours and location vary)</c:v>
                      </c:pt>
                    </c:strCache>
                  </c:strRef>
                </c:cat>
                <c:val>
                  <c:numRef>
                    <c:extLst xmlns:c15="http://schemas.microsoft.com/office/drawing/2012/chart">
                      <c:ext xmlns:c15="http://schemas.microsoft.com/office/drawing/2012/chart" uri="{02D57815-91ED-43cb-92C2-25804820EDAC}">
                        <c15:formulaRef>
                          <c15:sqref>Sheet1!$G$2:$G$5</c15:sqref>
                        </c15:formulaRef>
                      </c:ext>
                    </c:extLst>
                    <c:numCache>
                      <c:formatCode>0%</c:formatCode>
                      <c:ptCount val="4"/>
                      <c:pt idx="0">
                        <c:v>0.41538461538459998</c:v>
                      </c:pt>
                      <c:pt idx="1">
                        <c:v>3.0769230769230001E-2</c:v>
                      </c:pt>
                      <c:pt idx="2">
                        <c:v>0.5076923076923</c:v>
                      </c:pt>
                      <c:pt idx="3">
                        <c:v>4.6153846153850001E-2</c:v>
                      </c:pt>
                    </c:numCache>
                  </c:numRef>
                </c:val>
                <c:extLst xmlns:c15="http://schemas.microsoft.com/office/drawing/2012/chart">
                  <c:ext xmlns:c16="http://schemas.microsoft.com/office/drawing/2014/chart" uri="{C3380CC4-5D6E-409C-BE32-E72D297353CC}">
                    <c16:uniqueId val="{00000002-B0EA-4CB9-A6BD-DE247449D42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Solicitor or Senior Solicitor</c:v>
                      </c:pt>
                    </c:strCache>
                  </c:strRef>
                </c:tx>
                <c:spPr>
                  <a:solidFill>
                    <a:srgbClr val="DE82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Fully office-based</c:v>
                      </c:pt>
                      <c:pt idx="1">
                        <c:v>Fully remote-based</c:v>
                      </c:pt>
                      <c:pt idx="2">
                        <c:v>Hybrid (mix of office and remote)</c:v>
                      </c:pt>
                      <c:pt idx="3">
                        <c:v>Flexible working (work hours and location vary)</c:v>
                      </c:pt>
                    </c:strCache>
                  </c:strRef>
                </c:cat>
                <c:val>
                  <c:numRef>
                    <c:extLst xmlns:c15="http://schemas.microsoft.com/office/drawing/2012/chart">
                      <c:ext xmlns:c15="http://schemas.microsoft.com/office/drawing/2012/chart" uri="{02D57815-91ED-43cb-92C2-25804820EDAC}">
                        <c15:formulaRef>
                          <c15:sqref>Sheet1!$H$2:$H$5</c15:sqref>
                        </c15:formulaRef>
                      </c:ext>
                    </c:extLst>
                    <c:numCache>
                      <c:formatCode>0%</c:formatCode>
                      <c:ptCount val="4"/>
                      <c:pt idx="0">
                        <c:v>0.4390243902439</c:v>
                      </c:pt>
                      <c:pt idx="1">
                        <c:v>2.439024390244E-2</c:v>
                      </c:pt>
                      <c:pt idx="2">
                        <c:v>0.53658536585369998</c:v>
                      </c:pt>
                      <c:pt idx="3">
                        <c:v>0</c:v>
                      </c:pt>
                    </c:numCache>
                  </c:numRef>
                </c:val>
                <c:extLst xmlns:c15="http://schemas.microsoft.com/office/drawing/2012/chart">
                  <c:ext xmlns:c16="http://schemas.microsoft.com/office/drawing/2014/chart" uri="{C3380CC4-5D6E-409C-BE32-E72D297353CC}">
                    <c16:uniqueId val="{00000003-B0EA-4CB9-A6BD-DE247449D422}"/>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Legal Director or Consultant</c:v>
                      </c:pt>
                    </c:strCache>
                  </c:strRef>
                </c:tx>
                <c:spPr>
                  <a:solidFill>
                    <a:srgbClr val="EDC5EE"/>
                  </a:solidFill>
                  <a:ln>
                    <a:noFill/>
                  </a:ln>
                  <a:effectLst/>
                </c:spPr>
                <c:invertIfNegative val="0"/>
                <c:dLbls>
                  <c:dLbl>
                    <c:idx val="1"/>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extLst xmlns:c15="http://schemas.microsoft.com/office/drawing/2012/chart">
                      <c:ext xmlns:c16="http://schemas.microsoft.com/office/drawing/2014/chart" uri="{C3380CC4-5D6E-409C-BE32-E72D297353CC}">
                        <c16:uniqueId val="{00000001-ECE2-489B-BCD0-FB20371F4C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Fully office-based</c:v>
                      </c:pt>
                      <c:pt idx="1">
                        <c:v>Fully remote-based</c:v>
                      </c:pt>
                      <c:pt idx="2">
                        <c:v>Hybrid (mix of office and remote)</c:v>
                      </c:pt>
                      <c:pt idx="3">
                        <c:v>Flexible working (work hours and location vary)</c:v>
                      </c:pt>
                    </c:strCache>
                  </c:strRef>
                </c:cat>
                <c:val>
                  <c:numRef>
                    <c:extLst xmlns:c15="http://schemas.microsoft.com/office/drawing/2012/chart">
                      <c:ext xmlns:c15="http://schemas.microsoft.com/office/drawing/2012/chart" uri="{02D57815-91ED-43cb-92C2-25804820EDAC}">
                        <c15:formulaRef>
                          <c15:sqref>Sheet1!$I$2:$I$5</c15:sqref>
                        </c15:formulaRef>
                      </c:ext>
                    </c:extLst>
                    <c:numCache>
                      <c:formatCode>0%</c:formatCode>
                      <c:ptCount val="4"/>
                      <c:pt idx="0">
                        <c:v>0.35294117647060003</c:v>
                      </c:pt>
                      <c:pt idx="1">
                        <c:v>0</c:v>
                      </c:pt>
                      <c:pt idx="2">
                        <c:v>0.5882352941176</c:v>
                      </c:pt>
                      <c:pt idx="3">
                        <c:v>5.882352941176E-2</c:v>
                      </c:pt>
                    </c:numCache>
                  </c:numRef>
                </c:val>
                <c:extLst xmlns:c15="http://schemas.microsoft.com/office/drawing/2012/chart">
                  <c:ext xmlns:c16="http://schemas.microsoft.com/office/drawing/2014/chart" uri="{C3380CC4-5D6E-409C-BE32-E72D297353CC}">
                    <c16:uniqueId val="{00000004-B0EA-4CB9-A6BD-DE247449D42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Other</c:v>
                      </c:pt>
                    </c:strCache>
                  </c:strRef>
                </c:tx>
                <c:spPr>
                  <a:solidFill>
                    <a:srgbClr val="FECE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Fully office-based</c:v>
                      </c:pt>
                      <c:pt idx="1">
                        <c:v>Fully remote-based</c:v>
                      </c:pt>
                      <c:pt idx="2">
                        <c:v>Hybrid (mix of office and remote)</c:v>
                      </c:pt>
                      <c:pt idx="3">
                        <c:v>Flexible working (work hours and location vary)</c:v>
                      </c:pt>
                    </c:strCache>
                  </c:strRef>
                </c:cat>
                <c:val>
                  <c:numRef>
                    <c:extLst xmlns:c15="http://schemas.microsoft.com/office/drawing/2012/chart">
                      <c:ext xmlns:c15="http://schemas.microsoft.com/office/drawing/2012/chart" uri="{02D57815-91ED-43cb-92C2-25804820EDAC}">
                        <c15:formulaRef>
                          <c15:sqref>Sheet1!$J$2:$J$5</c15:sqref>
                        </c15:formulaRef>
                      </c:ext>
                    </c:extLst>
                    <c:numCache>
                      <c:formatCode>0%</c:formatCode>
                      <c:ptCount val="4"/>
                      <c:pt idx="0">
                        <c:v>0.5</c:v>
                      </c:pt>
                      <c:pt idx="1">
                        <c:v>0</c:v>
                      </c:pt>
                      <c:pt idx="2">
                        <c:v>0.33333333333330001</c:v>
                      </c:pt>
                      <c:pt idx="3">
                        <c:v>0.16666666666669999</c:v>
                      </c:pt>
                    </c:numCache>
                  </c:numRef>
                </c:val>
                <c:extLst xmlns:c15="http://schemas.microsoft.com/office/drawing/2012/chart">
                  <c:ext xmlns:c16="http://schemas.microsoft.com/office/drawing/2014/chart" uri="{C3380CC4-5D6E-409C-BE32-E72D297353CC}">
                    <c16:uniqueId val="{00000005-B0EA-4CB9-A6BD-DE247449D422}"/>
                  </c:ext>
                </c:extLst>
              </c15:ser>
            </c15:filteredBarSeries>
          </c:ext>
        </c:extLst>
      </c:barChart>
      <c:catAx>
        <c:axId val="47533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5338080"/>
        <c:crosses val="autoZero"/>
        <c:auto val="1"/>
        <c:lblAlgn val="ctr"/>
        <c:lblOffset val="100"/>
        <c:noMultiLvlLbl val="0"/>
      </c:catAx>
      <c:valAx>
        <c:axId val="475338080"/>
        <c:scaling>
          <c:orientation val="minMax"/>
        </c:scaling>
        <c:delete val="1"/>
        <c:axPos val="l"/>
        <c:numFmt formatCode="0%" sourceLinked="1"/>
        <c:majorTickMark val="none"/>
        <c:minorTickMark val="none"/>
        <c:tickLblPos val="nextTo"/>
        <c:crossAx val="475339520"/>
        <c:crosses val="autoZero"/>
        <c:crossBetween val="between"/>
      </c:valAx>
      <c:spPr>
        <a:noFill/>
        <a:ln>
          <a:noFill/>
        </a:ln>
        <a:effectLst/>
      </c:spPr>
    </c:plotArea>
    <c:legend>
      <c:legendPos val="b"/>
      <c:layout>
        <c:manualLayout>
          <c:xMode val="edge"/>
          <c:yMode val="edge"/>
          <c:x val="1.8970483544357628E-2"/>
          <c:y val="0.33907470999648237"/>
          <c:w val="0.21274663605614982"/>
          <c:h val="0.3813965949923344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How optimistic or pessimistic are you about the future for smaller practice units and the sector?</a:t>
            </a:r>
            <a:endParaRPr lang="en-GB" sz="1400" b="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2496342676318578E-2"/>
          <c:y val="0.15417001781451248"/>
          <c:w val="0.97500733052706978"/>
          <c:h val="0.54410722130897293"/>
        </c:manualLayout>
      </c:layout>
      <c:barChart>
        <c:barDir val="col"/>
        <c:grouping val="percentStacked"/>
        <c:varyColors val="0"/>
        <c:ser>
          <c:idx val="4"/>
          <c:order val="1"/>
          <c:tx>
            <c:strRef>
              <c:f>Sheet1!$A$6</c:f>
              <c:strCache>
                <c:ptCount val="1"/>
                <c:pt idx="0">
                  <c:v>Very pessimistic</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 or business owner)</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Sheet1!$B$6:$K$6</c:f>
              <c:numCache>
                <c:formatCode>0%</c:formatCode>
                <c:ptCount val="10"/>
                <c:pt idx="0">
                  <c:v>0.1140142517815</c:v>
                </c:pt>
                <c:pt idx="1">
                  <c:v>0.1138211382114</c:v>
                </c:pt>
                <c:pt idx="2">
                  <c:v>0.11409395973149999</c:v>
                </c:pt>
                <c:pt idx="3">
                  <c:v>0.1076923076923</c:v>
                </c:pt>
                <c:pt idx="4">
                  <c:v>0.17647058823530001</c:v>
                </c:pt>
                <c:pt idx="5">
                  <c:v>8.1218274111680006E-2</c:v>
                </c:pt>
                <c:pt idx="6">
                  <c:v>0.18947368421050001</c:v>
                </c:pt>
                <c:pt idx="7">
                  <c:v>9.7560975609760001E-2</c:v>
                </c:pt>
                <c:pt idx="8">
                  <c:v>0.12912912912909999</c:v>
                </c:pt>
                <c:pt idx="9">
                  <c:v>5.6818181818179998E-2</c:v>
                </c:pt>
              </c:numCache>
            </c:numRef>
          </c:val>
          <c:extLst>
            <c:ext xmlns:c16="http://schemas.microsoft.com/office/drawing/2014/chart" uri="{C3380CC4-5D6E-409C-BE32-E72D297353CC}">
              <c16:uniqueId val="{00000001-7D1B-450E-B325-87D87DB76799}"/>
            </c:ext>
          </c:extLst>
        </c:ser>
        <c:ser>
          <c:idx val="3"/>
          <c:order val="2"/>
          <c:tx>
            <c:strRef>
              <c:f>Sheet1!$A$5</c:f>
              <c:strCache>
                <c:ptCount val="1"/>
                <c:pt idx="0">
                  <c:v>Somewhat pessimistic</c:v>
                </c:pt>
              </c:strCache>
            </c:strRef>
          </c:tx>
          <c:spPr>
            <a:solidFill>
              <a:srgbClr val="FBE3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 or business owner)</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Sheet1!$B$5:$K$5</c:f>
              <c:numCache>
                <c:formatCode>0%</c:formatCode>
                <c:ptCount val="10"/>
                <c:pt idx="0">
                  <c:v>0.27078384798100003</c:v>
                </c:pt>
                <c:pt idx="1">
                  <c:v>0.21951219512199999</c:v>
                </c:pt>
                <c:pt idx="2">
                  <c:v>0.29194630872479999</c:v>
                </c:pt>
                <c:pt idx="3">
                  <c:v>0.21538461538459999</c:v>
                </c:pt>
                <c:pt idx="4">
                  <c:v>0.2941176470588</c:v>
                </c:pt>
                <c:pt idx="5">
                  <c:v>0.30964467005079999</c:v>
                </c:pt>
                <c:pt idx="6">
                  <c:v>0.25263157894740002</c:v>
                </c:pt>
                <c:pt idx="7">
                  <c:v>0.19512195121949999</c:v>
                </c:pt>
                <c:pt idx="8">
                  <c:v>0.2492492492492</c:v>
                </c:pt>
                <c:pt idx="9">
                  <c:v>0.35227272727269998</c:v>
                </c:pt>
              </c:numCache>
            </c:numRef>
          </c:val>
          <c:extLst>
            <c:ext xmlns:c16="http://schemas.microsoft.com/office/drawing/2014/chart" uri="{C3380CC4-5D6E-409C-BE32-E72D297353CC}">
              <c16:uniqueId val="{00000002-7D1B-450E-B325-87D87DB76799}"/>
            </c:ext>
          </c:extLst>
        </c:ser>
        <c:ser>
          <c:idx val="2"/>
          <c:order val="3"/>
          <c:tx>
            <c:strRef>
              <c:f>Sheet1!$A$4</c:f>
              <c:strCache>
                <c:ptCount val="1"/>
                <c:pt idx="0">
                  <c:v>Undecided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 or business owner)</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Sheet1!$B$4:$K$4</c:f>
              <c:numCache>
                <c:formatCode>0%</c:formatCode>
                <c:ptCount val="10"/>
                <c:pt idx="0">
                  <c:v>0.22327790973869999</c:v>
                </c:pt>
                <c:pt idx="1">
                  <c:v>0.28455284552850002</c:v>
                </c:pt>
                <c:pt idx="2">
                  <c:v>0.1979865771812</c:v>
                </c:pt>
                <c:pt idx="3">
                  <c:v>0.33846153846150001</c:v>
                </c:pt>
                <c:pt idx="4">
                  <c:v>0.17647058823530001</c:v>
                </c:pt>
                <c:pt idx="5">
                  <c:v>0.1878172588832</c:v>
                </c:pt>
                <c:pt idx="6">
                  <c:v>0.2</c:v>
                </c:pt>
                <c:pt idx="7">
                  <c:v>0.24390243902440001</c:v>
                </c:pt>
                <c:pt idx="8">
                  <c:v>0.21621621621619999</c:v>
                </c:pt>
                <c:pt idx="9">
                  <c:v>0.25</c:v>
                </c:pt>
              </c:numCache>
            </c:numRef>
          </c:val>
          <c:extLst>
            <c:ext xmlns:c16="http://schemas.microsoft.com/office/drawing/2014/chart" uri="{C3380CC4-5D6E-409C-BE32-E72D297353CC}">
              <c16:uniqueId val="{00000003-7D1B-450E-B325-87D87DB76799}"/>
            </c:ext>
          </c:extLst>
        </c:ser>
        <c:ser>
          <c:idx val="1"/>
          <c:order val="4"/>
          <c:tx>
            <c:strRef>
              <c:f>Sheet1!$A$3</c:f>
              <c:strCache>
                <c:ptCount val="1"/>
                <c:pt idx="0">
                  <c:v>Somewhat optimistic</c:v>
                </c:pt>
              </c:strCache>
            </c:strRef>
          </c:tx>
          <c:spPr>
            <a:solidFill>
              <a:srgbClr val="C2F1C8"/>
            </a:solidFill>
            <a:ln>
              <a:noFill/>
            </a:ln>
            <a:effectLst/>
          </c:spPr>
          <c:invertIfNegative val="0"/>
          <c:dLbls>
            <c:dLbl>
              <c:idx val="3"/>
              <c:layout>
                <c:manualLayout>
                  <c:x val="-1.076545888107629E-3"/>
                  <c:y val="-1.14896617923058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1B-450E-B325-87D87DB767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 or business owner)</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Sheet1!$B$3:$K$3</c:f>
              <c:numCache>
                <c:formatCode>0%</c:formatCode>
                <c:ptCount val="10"/>
                <c:pt idx="0">
                  <c:v>0.3349168646081</c:v>
                </c:pt>
                <c:pt idx="1">
                  <c:v>0.31707317073169999</c:v>
                </c:pt>
                <c:pt idx="2">
                  <c:v>0.34228187919460001</c:v>
                </c:pt>
                <c:pt idx="3">
                  <c:v>0.26153846153850002</c:v>
                </c:pt>
                <c:pt idx="4">
                  <c:v>0.35294117647060003</c:v>
                </c:pt>
                <c:pt idx="5">
                  <c:v>0.36040609137059998</c:v>
                </c:pt>
                <c:pt idx="6">
                  <c:v>0.31578947368420002</c:v>
                </c:pt>
                <c:pt idx="7">
                  <c:v>0.39024390243899998</c:v>
                </c:pt>
                <c:pt idx="8">
                  <c:v>0.33933933933929999</c:v>
                </c:pt>
                <c:pt idx="9">
                  <c:v>0.31818181818180002</c:v>
                </c:pt>
              </c:numCache>
            </c:numRef>
          </c:val>
          <c:extLst>
            <c:ext xmlns:c16="http://schemas.microsoft.com/office/drawing/2014/chart" uri="{C3380CC4-5D6E-409C-BE32-E72D297353CC}">
              <c16:uniqueId val="{00000005-7D1B-450E-B325-87D87DB76799}"/>
            </c:ext>
          </c:extLst>
        </c:ser>
        <c:ser>
          <c:idx val="0"/>
          <c:order val="5"/>
          <c:tx>
            <c:strRef>
              <c:f>Sheet1!$A$2</c:f>
              <c:strCache>
                <c:ptCount val="1"/>
                <c:pt idx="0">
                  <c:v>Very optimistic</c:v>
                </c:pt>
              </c:strCache>
            </c:strRef>
          </c:tx>
          <c:spPr>
            <a:solidFill>
              <a:srgbClr val="196B24"/>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2458-420C-AE36-A91846FE10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Total</c:v>
                </c:pt>
                <c:pt idx="1">
                  <c:v>Solicitor (not partner or business owner)</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f>Sheet1!$B$2:$K$2</c:f>
              <c:numCache>
                <c:formatCode>0%</c:formatCode>
                <c:ptCount val="10"/>
                <c:pt idx="0">
                  <c:v>5.7007125890740001E-2</c:v>
                </c:pt>
                <c:pt idx="1">
                  <c:v>6.5040650406500006E-2</c:v>
                </c:pt>
                <c:pt idx="2">
                  <c:v>5.3691275167790001E-2</c:v>
                </c:pt>
                <c:pt idx="3">
                  <c:v>7.6923076923079994E-2</c:v>
                </c:pt>
                <c:pt idx="4">
                  <c:v>0</c:v>
                </c:pt>
                <c:pt idx="5">
                  <c:v>6.0913705583759997E-2</c:v>
                </c:pt>
                <c:pt idx="6">
                  <c:v>4.2105263157889997E-2</c:v>
                </c:pt>
                <c:pt idx="7">
                  <c:v>7.3170731707319997E-2</c:v>
                </c:pt>
                <c:pt idx="8">
                  <c:v>6.6066066066070003E-2</c:v>
                </c:pt>
                <c:pt idx="9">
                  <c:v>2.2727272727270001E-2</c:v>
                </c:pt>
              </c:numCache>
            </c:numRef>
          </c:val>
          <c:extLst>
            <c:ext xmlns:c16="http://schemas.microsoft.com/office/drawing/2014/chart" uri="{C3380CC4-5D6E-409C-BE32-E72D297353CC}">
              <c16:uniqueId val="{00000006-7D1B-450E-B325-87D87DB76799}"/>
            </c:ext>
          </c:extLst>
        </c:ser>
        <c:dLbls>
          <c:dLblPos val="ctr"/>
          <c:showLegendKey val="0"/>
          <c:showVal val="1"/>
          <c:showCatName val="0"/>
          <c:showSerName val="0"/>
          <c:showPercent val="0"/>
          <c:showBubbleSize val="0"/>
        </c:dLbls>
        <c:gapWidth val="150"/>
        <c:overlap val="100"/>
        <c:axId val="820631120"/>
        <c:axId val="820633040"/>
        <c:extLst>
          <c:ext xmlns:c15="http://schemas.microsoft.com/office/drawing/2012/chart" uri="{02D57815-91ED-43cb-92C2-25804820EDAC}">
            <c15:filteredBarSeries>
              <c15:ser>
                <c:idx val="5"/>
                <c:order val="0"/>
                <c:tx>
                  <c:strRef>
                    <c:extLst>
                      <c:ext uri="{02D57815-91ED-43cb-92C2-25804820EDAC}">
                        <c15:formulaRef>
                          <c15:sqref>Sheet1!#REF!</c15:sqref>
                        </c15:formulaRef>
                      </c:ext>
                    </c:extLst>
                    <c:strCache>
                      <c:ptCount val="1"/>
                      <c:pt idx="0">
                        <c:v>#REF!</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Sheet1!$B$1:$K$1</c15:sqref>
                        </c15:formulaRef>
                      </c:ext>
                    </c:extLst>
                    <c:strCache>
                      <c:ptCount val="10"/>
                      <c:pt idx="0">
                        <c:v>Total</c:v>
                      </c:pt>
                      <c:pt idx="1">
                        <c:v>Solicitor (not partner or business owner)</c:v>
                      </c:pt>
                      <c:pt idx="2">
                        <c:v>Partner &amp; Business Owner</c:v>
                      </c:pt>
                      <c:pt idx="3">
                        <c:v>Associate or Senior Associate</c:v>
                      </c:pt>
                      <c:pt idx="4">
                        <c:v>Legal Director or Consultant</c:v>
                      </c:pt>
                      <c:pt idx="5">
                        <c:v>Partner (where there are at least 2 partners in the practice unit)</c:v>
                      </c:pt>
                      <c:pt idx="6">
                        <c:v>Sole owner/practitioner</c:v>
                      </c:pt>
                      <c:pt idx="7">
                        <c:v>Solicitor or Senior Solicitor</c:v>
                      </c:pt>
                      <c:pt idx="8">
                        <c:v>10 solicitors or fewer</c:v>
                      </c:pt>
                      <c:pt idx="9">
                        <c:v>11 solicitors or more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0-7D1B-450E-B325-87D87DB76799}"/>
                  </c:ext>
                </c:extLst>
              </c15:ser>
            </c15:filteredBarSeries>
          </c:ext>
        </c:extLst>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5.5776656564504035E-3"/>
          <c:y val="0.85900729710989299"/>
          <c:w val="0.98704084576157525"/>
          <c:h val="8.32356323753088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GB" sz="1400" b="0" i="0" u="none" strike="noStrike" baseline="0">
                <a:effectLst/>
              </a:rPr>
              <a:t>How optimistic or pessimistic are you about the future for smaller practice units and the sector?</a:t>
            </a:r>
            <a:endParaRPr lang="en-GB" sz="1400" b="0"/>
          </a:p>
        </c:rich>
      </c:tx>
      <c:layout>
        <c:manualLayout>
          <c:xMode val="edge"/>
          <c:yMode val="edge"/>
          <c:x val="0.1391947308890509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GB"/>
        </a:p>
      </c:txPr>
    </c:title>
    <c:autoTitleDeleted val="0"/>
    <c:plotArea>
      <c:layout>
        <c:manualLayout>
          <c:layoutTarget val="inner"/>
          <c:xMode val="edge"/>
          <c:yMode val="edge"/>
          <c:x val="1.2496342676318578E-2"/>
          <c:y val="0.15417001781451248"/>
          <c:w val="0.97500733052706978"/>
          <c:h val="0.54410722130897293"/>
        </c:manualLayout>
      </c:layout>
      <c:barChart>
        <c:barDir val="col"/>
        <c:grouping val="percentStacked"/>
        <c:varyColors val="0"/>
        <c:ser>
          <c:idx val="4"/>
          <c:order val="1"/>
          <c:tx>
            <c:strRef>
              <c:f>Sheet1!$A$6</c:f>
              <c:strCache>
                <c:ptCount val="1"/>
                <c:pt idx="0">
                  <c:v>Very pessimistic</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Legal Aid Practices</c:v>
                </c:pt>
                <c:pt idx="2">
                  <c:v>Non-Legal Aid Practices</c:v>
                </c:pt>
              </c:strCache>
            </c:strRef>
          </c:cat>
          <c:val>
            <c:numRef>
              <c:f>Sheet1!$B$6:$D$6</c:f>
              <c:numCache>
                <c:formatCode>0%</c:formatCode>
                <c:ptCount val="3"/>
                <c:pt idx="0">
                  <c:v>0.1140142517815</c:v>
                </c:pt>
                <c:pt idx="1">
                  <c:v>0.19</c:v>
                </c:pt>
                <c:pt idx="2">
                  <c:v>0.05</c:v>
                </c:pt>
              </c:numCache>
            </c:numRef>
          </c:val>
          <c:extLst>
            <c:ext xmlns:c16="http://schemas.microsoft.com/office/drawing/2014/chart" uri="{C3380CC4-5D6E-409C-BE32-E72D297353CC}">
              <c16:uniqueId val="{00000000-C1E3-4124-A385-A07EDFCC8B0D}"/>
            </c:ext>
          </c:extLst>
        </c:ser>
        <c:ser>
          <c:idx val="3"/>
          <c:order val="2"/>
          <c:tx>
            <c:strRef>
              <c:f>Sheet1!$A$5</c:f>
              <c:strCache>
                <c:ptCount val="1"/>
                <c:pt idx="0">
                  <c:v>Somewhat pessimistic</c:v>
                </c:pt>
              </c:strCache>
            </c:strRef>
          </c:tx>
          <c:spPr>
            <a:solidFill>
              <a:srgbClr val="FBE3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Legal Aid Practices</c:v>
                </c:pt>
                <c:pt idx="2">
                  <c:v>Non-Legal Aid Practices</c:v>
                </c:pt>
              </c:strCache>
            </c:strRef>
          </c:cat>
          <c:val>
            <c:numRef>
              <c:f>Sheet1!$B$5:$D$5</c:f>
              <c:numCache>
                <c:formatCode>0%</c:formatCode>
                <c:ptCount val="3"/>
                <c:pt idx="0">
                  <c:v>0.27078384798100003</c:v>
                </c:pt>
                <c:pt idx="1">
                  <c:v>0.32</c:v>
                </c:pt>
                <c:pt idx="2">
                  <c:v>0.23</c:v>
                </c:pt>
              </c:numCache>
            </c:numRef>
          </c:val>
          <c:extLst>
            <c:ext xmlns:c16="http://schemas.microsoft.com/office/drawing/2014/chart" uri="{C3380CC4-5D6E-409C-BE32-E72D297353CC}">
              <c16:uniqueId val="{00000001-C1E3-4124-A385-A07EDFCC8B0D}"/>
            </c:ext>
          </c:extLst>
        </c:ser>
        <c:ser>
          <c:idx val="2"/>
          <c:order val="3"/>
          <c:tx>
            <c:strRef>
              <c:f>Sheet1!$A$4</c:f>
              <c:strCache>
                <c:ptCount val="1"/>
                <c:pt idx="0">
                  <c:v>Undecided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Legal Aid Practices</c:v>
                </c:pt>
                <c:pt idx="2">
                  <c:v>Non-Legal Aid Practices</c:v>
                </c:pt>
              </c:strCache>
            </c:strRef>
          </c:cat>
          <c:val>
            <c:numRef>
              <c:f>Sheet1!$B$4:$D$4</c:f>
              <c:numCache>
                <c:formatCode>0%</c:formatCode>
                <c:ptCount val="3"/>
                <c:pt idx="0">
                  <c:v>0.22327790973869999</c:v>
                </c:pt>
                <c:pt idx="1">
                  <c:v>0.2</c:v>
                </c:pt>
                <c:pt idx="2">
                  <c:v>0.24</c:v>
                </c:pt>
              </c:numCache>
            </c:numRef>
          </c:val>
          <c:extLst>
            <c:ext xmlns:c16="http://schemas.microsoft.com/office/drawing/2014/chart" uri="{C3380CC4-5D6E-409C-BE32-E72D297353CC}">
              <c16:uniqueId val="{00000002-C1E3-4124-A385-A07EDFCC8B0D}"/>
            </c:ext>
          </c:extLst>
        </c:ser>
        <c:ser>
          <c:idx val="1"/>
          <c:order val="4"/>
          <c:tx>
            <c:strRef>
              <c:f>Sheet1!$A$3</c:f>
              <c:strCache>
                <c:ptCount val="1"/>
                <c:pt idx="0">
                  <c:v>Somewhat optimistic</c:v>
                </c:pt>
              </c:strCache>
            </c:strRef>
          </c:tx>
          <c:spPr>
            <a:solidFill>
              <a:srgbClr val="C2F1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Legal Aid Practices</c:v>
                </c:pt>
                <c:pt idx="2">
                  <c:v>Non-Legal Aid Practices</c:v>
                </c:pt>
              </c:strCache>
            </c:strRef>
          </c:cat>
          <c:val>
            <c:numRef>
              <c:f>Sheet1!$B$3:$D$3</c:f>
              <c:numCache>
                <c:formatCode>0%</c:formatCode>
                <c:ptCount val="3"/>
                <c:pt idx="0">
                  <c:v>0.3349168646081</c:v>
                </c:pt>
                <c:pt idx="1">
                  <c:v>0.24</c:v>
                </c:pt>
                <c:pt idx="2">
                  <c:v>0.41</c:v>
                </c:pt>
              </c:numCache>
            </c:numRef>
          </c:val>
          <c:extLst>
            <c:ext xmlns:c16="http://schemas.microsoft.com/office/drawing/2014/chart" uri="{C3380CC4-5D6E-409C-BE32-E72D297353CC}">
              <c16:uniqueId val="{00000004-C1E3-4124-A385-A07EDFCC8B0D}"/>
            </c:ext>
          </c:extLst>
        </c:ser>
        <c:ser>
          <c:idx val="0"/>
          <c:order val="5"/>
          <c:tx>
            <c:strRef>
              <c:f>Sheet1!$A$2</c:f>
              <c:strCache>
                <c:ptCount val="1"/>
                <c:pt idx="0">
                  <c:v>Very optimistic</c:v>
                </c:pt>
              </c:strCache>
            </c:strRef>
          </c:tx>
          <c:spPr>
            <a:solidFill>
              <a:srgbClr val="196B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c:v>
                </c:pt>
                <c:pt idx="1">
                  <c:v>Legal Aid Practices</c:v>
                </c:pt>
                <c:pt idx="2">
                  <c:v>Non-Legal Aid Practices</c:v>
                </c:pt>
              </c:strCache>
            </c:strRef>
          </c:cat>
          <c:val>
            <c:numRef>
              <c:f>Sheet1!$B$2:$D$2</c:f>
              <c:numCache>
                <c:formatCode>0%</c:formatCode>
                <c:ptCount val="3"/>
                <c:pt idx="0">
                  <c:v>5.7007125890740001E-2</c:v>
                </c:pt>
                <c:pt idx="1">
                  <c:v>0.05</c:v>
                </c:pt>
                <c:pt idx="2">
                  <c:v>7.0000000000000007E-2</c:v>
                </c:pt>
              </c:numCache>
            </c:numRef>
          </c:val>
          <c:extLst>
            <c:ext xmlns:c16="http://schemas.microsoft.com/office/drawing/2014/chart" uri="{C3380CC4-5D6E-409C-BE32-E72D297353CC}">
              <c16:uniqueId val="{00000006-C1E3-4124-A385-A07EDFCC8B0D}"/>
            </c:ext>
          </c:extLst>
        </c:ser>
        <c:dLbls>
          <c:dLblPos val="ctr"/>
          <c:showLegendKey val="0"/>
          <c:showVal val="1"/>
          <c:showCatName val="0"/>
          <c:showSerName val="0"/>
          <c:showPercent val="0"/>
          <c:showBubbleSize val="0"/>
        </c:dLbls>
        <c:gapWidth val="150"/>
        <c:overlap val="100"/>
        <c:axId val="820631120"/>
        <c:axId val="820633040"/>
        <c:extLst>
          <c:ext xmlns:c15="http://schemas.microsoft.com/office/drawing/2012/chart" uri="{02D57815-91ED-43cb-92C2-25804820EDAC}">
            <c15:filteredBarSeries>
              <c15:ser>
                <c:idx val="5"/>
                <c:order val="0"/>
                <c:tx>
                  <c:strRef>
                    <c:extLst>
                      <c:ext uri="{02D57815-91ED-43cb-92C2-25804820EDAC}">
                        <c15:formulaRef>
                          <c15:sqref>Sheet1!#REF!</c15:sqref>
                        </c15:formulaRef>
                      </c:ext>
                    </c:extLst>
                    <c:strCache>
                      <c:ptCount val="1"/>
                      <c:pt idx="0">
                        <c:v>#REF!</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Sheet1!$B$1:$D$1</c15:sqref>
                        </c15:formulaRef>
                      </c:ext>
                    </c:extLst>
                    <c:strCache>
                      <c:ptCount val="3"/>
                      <c:pt idx="0">
                        <c:v>Total</c:v>
                      </c:pt>
                      <c:pt idx="1">
                        <c:v>Legal Aid Practices</c:v>
                      </c:pt>
                      <c:pt idx="2">
                        <c:v>Non-Legal Aid Practices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7-C1E3-4124-A385-A07EDFCC8B0D}"/>
                  </c:ext>
                </c:extLst>
              </c15:ser>
            </c15:filteredBarSeries>
          </c:ext>
        </c:extLst>
      </c:barChart>
      <c:catAx>
        <c:axId val="8206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20633040"/>
        <c:crosses val="autoZero"/>
        <c:auto val="1"/>
        <c:lblAlgn val="ctr"/>
        <c:lblOffset val="100"/>
        <c:noMultiLvlLbl val="0"/>
      </c:catAx>
      <c:valAx>
        <c:axId val="820633040"/>
        <c:scaling>
          <c:orientation val="minMax"/>
        </c:scaling>
        <c:delete val="1"/>
        <c:axPos val="l"/>
        <c:numFmt formatCode="0%" sourceLinked="1"/>
        <c:majorTickMark val="none"/>
        <c:minorTickMark val="none"/>
        <c:tickLblPos val="nextTo"/>
        <c:crossAx val="820631120"/>
        <c:crosses val="autoZero"/>
        <c:crossBetween val="between"/>
      </c:valAx>
      <c:spPr>
        <a:noFill/>
        <a:ln>
          <a:noFill/>
        </a:ln>
        <a:effectLst/>
      </c:spPr>
    </c:plotArea>
    <c:legend>
      <c:legendPos val="b"/>
      <c:layout>
        <c:manualLayout>
          <c:xMode val="edge"/>
          <c:yMode val="edge"/>
          <c:x val="5.5776656564504035E-3"/>
          <c:y val="0.85900729710989299"/>
          <c:w val="0.98704084576157525"/>
          <c:h val="8.32356323753088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0.30299</cdr:x>
      <cdr:y>0.15345</cdr:y>
    </cdr:from>
    <cdr:to>
      <cdr:x>0.30299</cdr:x>
      <cdr:y>0.70154</cdr:y>
    </cdr:to>
    <cdr:cxnSp macro="">
      <cdr:nvCxnSpPr>
        <cdr:cNvPr id="2" name="Straight Connector 1">
          <a:extLst xmlns:a="http://schemas.openxmlformats.org/drawingml/2006/main">
            <a:ext uri="{FF2B5EF4-FFF2-40B4-BE49-F238E27FC236}">
              <a16:creationId xmlns:a16="http://schemas.microsoft.com/office/drawing/2014/main" id="{202569A1-7F3C-FABD-124B-D66AD2A7F781}"/>
            </a:ext>
          </a:extLst>
        </cdr:cNvPr>
        <cdr:cNvCxnSpPr>
          <a:cxnSpLocks xmlns:a="http://schemas.openxmlformats.org/drawingml/2006/main"/>
        </cdr:cNvCxnSpPr>
      </cdr:nvCxnSpPr>
      <cdr:spPr>
        <a:xfrm xmlns:a="http://schemas.openxmlformats.org/drawingml/2006/main">
          <a:off x="3449471" y="769462"/>
          <a:ext cx="0" cy="2748367"/>
        </a:xfrm>
        <a:prstGeom xmlns:a="http://schemas.openxmlformats.org/drawingml/2006/main" prst="line">
          <a:avLst/>
        </a:prstGeom>
        <a:ln xmlns:a="http://schemas.openxmlformats.org/drawingml/2006/main">
          <a:solidFill>
            <a:srgbClr val="002063"/>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0.33704</cdr:x>
      <cdr:y>0.15345</cdr:y>
    </cdr:from>
    <cdr:to>
      <cdr:x>0.33704</cdr:x>
      <cdr:y>0.70154</cdr:y>
    </cdr:to>
    <cdr:cxnSp macro="">
      <cdr:nvCxnSpPr>
        <cdr:cNvPr id="2" name="Straight Connector 1">
          <a:extLst xmlns:a="http://schemas.openxmlformats.org/drawingml/2006/main">
            <a:ext uri="{FF2B5EF4-FFF2-40B4-BE49-F238E27FC236}">
              <a16:creationId xmlns:a16="http://schemas.microsoft.com/office/drawing/2014/main" id="{202569A1-7F3C-FABD-124B-D66AD2A7F781}"/>
            </a:ext>
          </a:extLst>
        </cdr:cNvPr>
        <cdr:cNvCxnSpPr>
          <a:cxnSpLocks xmlns:a="http://schemas.openxmlformats.org/drawingml/2006/main"/>
        </cdr:cNvCxnSpPr>
      </cdr:nvCxnSpPr>
      <cdr:spPr>
        <a:xfrm xmlns:a="http://schemas.openxmlformats.org/drawingml/2006/main">
          <a:off x="3837074" y="769468"/>
          <a:ext cx="0" cy="2748370"/>
        </a:xfrm>
        <a:prstGeom xmlns:a="http://schemas.openxmlformats.org/drawingml/2006/main" prst="line">
          <a:avLst/>
        </a:prstGeom>
        <a:ln xmlns:a="http://schemas.openxmlformats.org/drawingml/2006/main">
          <a:solidFill>
            <a:srgbClr val="002063"/>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0.20439</cdr:x>
      <cdr:y>0.16112</cdr:y>
    </cdr:from>
    <cdr:to>
      <cdr:x>0.20439</cdr:x>
      <cdr:y>0.77526</cdr:y>
    </cdr:to>
    <cdr:cxnSp macro="">
      <cdr:nvCxnSpPr>
        <cdr:cNvPr id="2" name="Straight Connector 1">
          <a:extLst xmlns:a="http://schemas.openxmlformats.org/drawingml/2006/main">
            <a:ext uri="{FF2B5EF4-FFF2-40B4-BE49-F238E27FC236}">
              <a16:creationId xmlns:a16="http://schemas.microsoft.com/office/drawing/2014/main" id="{E2894600-C35D-054D-3659-14699B15811E}"/>
            </a:ext>
          </a:extLst>
        </cdr:cNvPr>
        <cdr:cNvCxnSpPr>
          <a:cxnSpLocks xmlns:a="http://schemas.openxmlformats.org/drawingml/2006/main"/>
        </cdr:cNvCxnSpPr>
      </cdr:nvCxnSpPr>
      <cdr:spPr>
        <a:xfrm xmlns:a="http://schemas.openxmlformats.org/drawingml/2006/main">
          <a:off x="2411145" y="746991"/>
          <a:ext cx="0" cy="2847320"/>
        </a:xfrm>
        <a:prstGeom xmlns:a="http://schemas.openxmlformats.org/drawingml/2006/main" prst="line">
          <a:avLst/>
        </a:prstGeom>
        <a:ln xmlns:a="http://schemas.openxmlformats.org/drawingml/2006/main">
          <a:solidFill>
            <a:srgbClr val="002063"/>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0.30285</cdr:x>
      <cdr:y>0.28723</cdr:y>
    </cdr:from>
    <cdr:to>
      <cdr:x>0.30285</cdr:x>
      <cdr:y>0.75248</cdr:y>
    </cdr:to>
    <cdr:cxnSp macro="">
      <cdr:nvCxnSpPr>
        <cdr:cNvPr id="2" name="Straight Connector 1">
          <a:extLst xmlns:a="http://schemas.openxmlformats.org/drawingml/2006/main">
            <a:ext uri="{FF2B5EF4-FFF2-40B4-BE49-F238E27FC236}">
              <a16:creationId xmlns:a16="http://schemas.microsoft.com/office/drawing/2014/main" id="{C5B6455C-F5BF-651B-2111-83D4BAD03B3B}"/>
            </a:ext>
          </a:extLst>
        </cdr:cNvPr>
        <cdr:cNvCxnSpPr>
          <a:cxnSpLocks xmlns:a="http://schemas.openxmlformats.org/drawingml/2006/main"/>
        </cdr:cNvCxnSpPr>
      </cdr:nvCxnSpPr>
      <cdr:spPr>
        <a:xfrm xmlns:a="http://schemas.openxmlformats.org/drawingml/2006/main">
          <a:off x="3447833" y="1537355"/>
          <a:ext cx="0" cy="2490112"/>
        </a:xfrm>
        <a:prstGeom xmlns:a="http://schemas.openxmlformats.org/drawingml/2006/main" prst="line">
          <a:avLst/>
        </a:prstGeom>
        <a:ln xmlns:a="http://schemas.openxmlformats.org/drawingml/2006/main">
          <a:solidFill>
            <a:srgbClr val="002063"/>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0.32713</cdr:x>
      <cdr:y>0.31224</cdr:y>
    </cdr:from>
    <cdr:to>
      <cdr:x>0.32713</cdr:x>
      <cdr:y>0.84103</cdr:y>
    </cdr:to>
    <cdr:cxnSp macro="">
      <cdr:nvCxnSpPr>
        <cdr:cNvPr id="2" name="Straight Connector 1">
          <a:extLst xmlns:a="http://schemas.openxmlformats.org/drawingml/2006/main">
            <a:ext uri="{FF2B5EF4-FFF2-40B4-BE49-F238E27FC236}">
              <a16:creationId xmlns:a16="http://schemas.microsoft.com/office/drawing/2014/main" id="{9B34C58A-81E0-69BD-63A6-A3CEEF6EF205}"/>
            </a:ext>
          </a:extLst>
        </cdr:cNvPr>
        <cdr:cNvCxnSpPr>
          <a:cxnSpLocks xmlns:a="http://schemas.openxmlformats.org/drawingml/2006/main"/>
        </cdr:cNvCxnSpPr>
      </cdr:nvCxnSpPr>
      <cdr:spPr>
        <a:xfrm xmlns:a="http://schemas.openxmlformats.org/drawingml/2006/main">
          <a:off x="3859121" y="1795943"/>
          <a:ext cx="0" cy="3041529"/>
        </a:xfrm>
        <a:prstGeom xmlns:a="http://schemas.openxmlformats.org/drawingml/2006/main" prst="line">
          <a:avLst/>
        </a:prstGeom>
        <a:ln xmlns:a="http://schemas.openxmlformats.org/drawingml/2006/main">
          <a:solidFill>
            <a:srgbClr val="002063"/>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0.79817</cdr:x>
      <cdr:y>0.31081</cdr:y>
    </cdr:from>
    <cdr:to>
      <cdr:x>0.79817</cdr:x>
      <cdr:y>0.8396</cdr:y>
    </cdr:to>
    <cdr:cxnSp macro="">
      <cdr:nvCxnSpPr>
        <cdr:cNvPr id="4" name="Straight Connector 3">
          <a:extLst xmlns:a="http://schemas.openxmlformats.org/drawingml/2006/main">
            <a:ext uri="{FF2B5EF4-FFF2-40B4-BE49-F238E27FC236}">
              <a16:creationId xmlns:a16="http://schemas.microsoft.com/office/drawing/2014/main" id="{A8882965-601C-18A2-F472-7C914509D55D}"/>
            </a:ext>
          </a:extLst>
        </cdr:cNvPr>
        <cdr:cNvCxnSpPr>
          <a:cxnSpLocks xmlns:a="http://schemas.openxmlformats.org/drawingml/2006/main"/>
        </cdr:cNvCxnSpPr>
      </cdr:nvCxnSpPr>
      <cdr:spPr>
        <a:xfrm xmlns:a="http://schemas.openxmlformats.org/drawingml/2006/main">
          <a:off x="9415985" y="1787750"/>
          <a:ext cx="0" cy="3041529"/>
        </a:xfrm>
        <a:prstGeom xmlns:a="http://schemas.openxmlformats.org/drawingml/2006/main" prst="line">
          <a:avLst/>
        </a:prstGeom>
        <a:ln xmlns:a="http://schemas.openxmlformats.org/drawingml/2006/main">
          <a:solidFill>
            <a:srgbClr val="002063"/>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0.73093</cdr:x>
      <cdr:y>0.96652</cdr:y>
    </cdr:from>
    <cdr:to>
      <cdr:x>0.99007</cdr:x>
      <cdr:y>1</cdr:y>
    </cdr:to>
    <cdr:sp macro="" textlink="">
      <cdr:nvSpPr>
        <cdr:cNvPr id="2" name="TextBox 2">
          <a:extLst xmlns:a="http://schemas.openxmlformats.org/drawingml/2006/main">
            <a:ext uri="{FF2B5EF4-FFF2-40B4-BE49-F238E27FC236}">
              <a16:creationId xmlns:a16="http://schemas.microsoft.com/office/drawing/2014/main" id="{CDF98449-2EFD-0FBD-5A57-5751E3F4CC2C}"/>
            </a:ext>
          </a:extLst>
        </cdr:cNvPr>
        <cdr:cNvSpPr txBox="1"/>
      </cdr:nvSpPr>
      <cdr:spPr>
        <a:xfrm xmlns:a="http://schemas.openxmlformats.org/drawingml/2006/main">
          <a:off x="6689725" y="5330450"/>
          <a:ext cx="2371726" cy="1846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latin typeface="Century Gothic" panose="020B0502020202020204" pitchFamily="34" charset="0"/>
            </a:rPr>
            <a:t>Base</a:t>
          </a:r>
          <a:r>
            <a:rPr lang="en-US" sz="600" dirty="0">
              <a:latin typeface="Century Gothic" panose="020B0502020202020204" pitchFamily="34" charset="0"/>
            </a:rPr>
            <a:t>: Aspirations of becoming a partner, n= 36</a:t>
          </a:r>
          <a:endParaRPr lang="en-GB" sz="600" dirty="0">
            <a:latin typeface="Century Gothic" panose="020B0502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0.74474</cdr:x>
      <cdr:y>0.96652</cdr:y>
    </cdr:from>
    <cdr:to>
      <cdr:x>1</cdr:x>
      <cdr:y>1</cdr:y>
    </cdr:to>
    <cdr:sp macro="" textlink="">
      <cdr:nvSpPr>
        <cdr:cNvPr id="2" name="TextBox 2">
          <a:extLst xmlns:a="http://schemas.openxmlformats.org/drawingml/2006/main">
            <a:ext uri="{FF2B5EF4-FFF2-40B4-BE49-F238E27FC236}">
              <a16:creationId xmlns:a16="http://schemas.microsoft.com/office/drawing/2014/main" id="{CDF98449-2EFD-0FBD-5A57-5751E3F4CC2C}"/>
            </a:ext>
          </a:extLst>
        </cdr:cNvPr>
        <cdr:cNvSpPr txBox="1"/>
      </cdr:nvSpPr>
      <cdr:spPr>
        <a:xfrm xmlns:a="http://schemas.openxmlformats.org/drawingml/2006/main">
          <a:off x="6919758" y="5330450"/>
          <a:ext cx="2371726" cy="1846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latin typeface="Century Gothic" panose="020B0502020202020204" pitchFamily="34" charset="0"/>
            </a:rPr>
            <a:t>Base</a:t>
          </a:r>
          <a:r>
            <a:rPr lang="en-US" sz="600" dirty="0">
              <a:latin typeface="Century Gothic" panose="020B0502020202020204" pitchFamily="34" charset="0"/>
            </a:rPr>
            <a:t>: No aspirations </a:t>
          </a:r>
          <a:r>
            <a:rPr lang="en-US" sz="600">
              <a:latin typeface="Century Gothic" panose="020B0502020202020204" pitchFamily="34" charset="0"/>
            </a:rPr>
            <a:t>to become a partner, n= 54</a:t>
          </a:r>
          <a:endParaRPr lang="en-GB" sz="600" dirty="0">
            <a:latin typeface="Century Gothic" panose="020B0502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0.74474</cdr:x>
      <cdr:y>0.96609</cdr:y>
    </cdr:from>
    <cdr:to>
      <cdr:x>1</cdr:x>
      <cdr:y>1</cdr:y>
    </cdr:to>
    <cdr:sp macro="" textlink="">
      <cdr:nvSpPr>
        <cdr:cNvPr id="2" name="TextBox 2">
          <a:extLst xmlns:a="http://schemas.openxmlformats.org/drawingml/2006/main">
            <a:ext uri="{FF2B5EF4-FFF2-40B4-BE49-F238E27FC236}">
              <a16:creationId xmlns:a16="http://schemas.microsoft.com/office/drawing/2014/main" id="{CDF98449-2EFD-0FBD-5A57-5751E3F4CC2C}"/>
            </a:ext>
          </a:extLst>
        </cdr:cNvPr>
        <cdr:cNvSpPr txBox="1"/>
      </cdr:nvSpPr>
      <cdr:spPr>
        <a:xfrm xmlns:a="http://schemas.openxmlformats.org/drawingml/2006/main">
          <a:off x="6919758" y="5261624"/>
          <a:ext cx="2371726" cy="1846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600" b="1" dirty="0">
              <a:latin typeface="Century Gothic" panose="020B0502020202020204" pitchFamily="34" charset="0"/>
            </a:rPr>
            <a:t>Base</a:t>
          </a:r>
          <a:r>
            <a:rPr lang="en-US" sz="600" dirty="0">
              <a:latin typeface="Century Gothic" panose="020B0502020202020204" pitchFamily="34" charset="0"/>
            </a:rPr>
            <a:t>: </a:t>
          </a:r>
          <a:r>
            <a:rPr lang="en-US" sz="600">
              <a:latin typeface="Century Gothic" panose="020B0502020202020204" pitchFamily="34" charset="0"/>
            </a:rPr>
            <a:t>Don’t know, n= 33</a:t>
          </a:r>
          <a:endParaRPr lang="en-GB" sz="600" dirty="0">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75A22-2D30-44B8-8AA6-22F2EF0CE9A4}" type="datetimeFigureOut">
              <a:rPr lang="en-GB" smtClean="0"/>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C5C53-64CE-4855-9D62-E8AE6427A307}" type="slidenum">
              <a:rPr lang="en-GB" smtClean="0"/>
              <a:t>‹#›</a:t>
            </a:fld>
            <a:endParaRPr lang="en-GB"/>
          </a:p>
        </p:txBody>
      </p:sp>
    </p:spTree>
    <p:extLst>
      <p:ext uri="{BB962C8B-B14F-4D97-AF65-F5344CB8AC3E}">
        <p14:creationId xmlns:p14="http://schemas.microsoft.com/office/powerpoint/2010/main" val="203996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B657C-3E42-F244-C4A9-E9BFBD066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A79A5-8222-3552-DB9F-305FF0AF0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7F622-CBCA-8814-B2BB-FDBF3F1009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C794B1-01BF-342F-D7BD-6683BE6B8E82}"/>
              </a:ext>
            </a:extLst>
          </p:cNvPr>
          <p:cNvSpPr>
            <a:spLocks noGrp="1"/>
          </p:cNvSpPr>
          <p:nvPr>
            <p:ph type="sldNum" sz="quarter" idx="5"/>
          </p:nvPr>
        </p:nvSpPr>
        <p:spPr/>
        <p:txBody>
          <a:bodyPr/>
          <a:lstStyle/>
          <a:p>
            <a:fld id="{BEFA73D1-3E6D-41EC-B760-DDC2801EAD63}" type="slidenum">
              <a:rPr lang="en-GB" smtClean="0"/>
              <a:t>2</a:t>
            </a:fld>
            <a:endParaRPr lang="en-GB"/>
          </a:p>
        </p:txBody>
      </p:sp>
    </p:spTree>
    <p:extLst>
      <p:ext uri="{BB962C8B-B14F-4D97-AF65-F5344CB8AC3E}">
        <p14:creationId xmlns:p14="http://schemas.microsoft.com/office/powerpoint/2010/main" val="22405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BC0CE-90E1-8DB4-C908-AB3669B7A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BD055-D839-65EF-0C80-31A8217CB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256F8-C48C-009A-5A85-262D809F29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14EDAB-C5F3-AD69-64F0-04BC715C83A6}"/>
              </a:ext>
            </a:extLst>
          </p:cNvPr>
          <p:cNvSpPr>
            <a:spLocks noGrp="1"/>
          </p:cNvSpPr>
          <p:nvPr>
            <p:ph type="sldNum" sz="quarter" idx="5"/>
          </p:nvPr>
        </p:nvSpPr>
        <p:spPr/>
        <p:txBody>
          <a:bodyPr/>
          <a:lstStyle/>
          <a:p>
            <a:fld id="{BEFA73D1-3E6D-41EC-B760-DDC2801EAD63}" type="slidenum">
              <a:rPr lang="en-GB" smtClean="0"/>
              <a:t>11</a:t>
            </a:fld>
            <a:endParaRPr lang="en-GB"/>
          </a:p>
        </p:txBody>
      </p:sp>
    </p:spTree>
    <p:extLst>
      <p:ext uri="{BB962C8B-B14F-4D97-AF65-F5344CB8AC3E}">
        <p14:creationId xmlns:p14="http://schemas.microsoft.com/office/powerpoint/2010/main" val="361408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B14C-35D5-2FC7-59F6-FDC3BE907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315E6-5993-B6B7-49A1-89F79054A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9CF75-F9A2-CCB8-01AB-7C2B3CD068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725FC2-3F54-0A7F-B3A1-2B9A32C34F52}"/>
              </a:ext>
            </a:extLst>
          </p:cNvPr>
          <p:cNvSpPr>
            <a:spLocks noGrp="1"/>
          </p:cNvSpPr>
          <p:nvPr>
            <p:ph type="sldNum" sz="quarter" idx="5"/>
          </p:nvPr>
        </p:nvSpPr>
        <p:spPr/>
        <p:txBody>
          <a:bodyPr/>
          <a:lstStyle/>
          <a:p>
            <a:fld id="{BEFA73D1-3E6D-41EC-B760-DDC2801EAD63}" type="slidenum">
              <a:rPr lang="en-GB" smtClean="0"/>
              <a:t>12</a:t>
            </a:fld>
            <a:endParaRPr lang="en-GB"/>
          </a:p>
        </p:txBody>
      </p:sp>
    </p:spTree>
    <p:extLst>
      <p:ext uri="{BB962C8B-B14F-4D97-AF65-F5344CB8AC3E}">
        <p14:creationId xmlns:p14="http://schemas.microsoft.com/office/powerpoint/2010/main" val="137645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DC45-595D-D5BB-F1C3-750F81BEC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020EF-AE10-5E5E-3589-93E450726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C4AB0-2A1B-7DEC-0B5A-6CC60E9549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A17E155-277D-F11A-47F5-02FCA4ABB9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945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09AFB-CE05-2226-36E3-406F30BCE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58844-EF13-5FEB-1AC2-B4C81A14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58EA7-443D-9E6D-C6CC-A63DB213B30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213478C-2848-D300-123F-04621123052B}"/>
              </a:ext>
            </a:extLst>
          </p:cNvPr>
          <p:cNvSpPr>
            <a:spLocks noGrp="1"/>
          </p:cNvSpPr>
          <p:nvPr>
            <p:ph type="sldNum" sz="quarter" idx="5"/>
          </p:nvPr>
        </p:nvSpPr>
        <p:spPr/>
        <p:txBody>
          <a:bodyPr/>
          <a:lstStyle/>
          <a:p>
            <a:fld id="{3F7C5C53-64CE-4855-9D62-E8AE6427A307}" type="slidenum">
              <a:rPr lang="en-GB" smtClean="0"/>
              <a:t>14</a:t>
            </a:fld>
            <a:endParaRPr lang="en-GB"/>
          </a:p>
        </p:txBody>
      </p:sp>
    </p:spTree>
    <p:extLst>
      <p:ext uri="{BB962C8B-B14F-4D97-AF65-F5344CB8AC3E}">
        <p14:creationId xmlns:p14="http://schemas.microsoft.com/office/powerpoint/2010/main" val="292555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0D41-9BC3-8C53-EDEE-26846CB51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4F61E-1016-2F82-2BF7-10084A43B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AE57E-B7E6-DABA-B464-2A3E6F2666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0ECE8B-0F8E-2743-7A43-EE1ADF76EA4C}"/>
              </a:ext>
            </a:extLst>
          </p:cNvPr>
          <p:cNvSpPr>
            <a:spLocks noGrp="1"/>
          </p:cNvSpPr>
          <p:nvPr>
            <p:ph type="sldNum" sz="quarter" idx="5"/>
          </p:nvPr>
        </p:nvSpPr>
        <p:spPr/>
        <p:txBody>
          <a:bodyPr/>
          <a:lstStyle/>
          <a:p>
            <a:fld id="{3F7C5C53-64CE-4855-9D62-E8AE6427A307}" type="slidenum">
              <a:rPr lang="en-GB" smtClean="0"/>
              <a:t>16</a:t>
            </a:fld>
            <a:endParaRPr lang="en-GB"/>
          </a:p>
        </p:txBody>
      </p:sp>
    </p:spTree>
    <p:extLst>
      <p:ext uri="{BB962C8B-B14F-4D97-AF65-F5344CB8AC3E}">
        <p14:creationId xmlns:p14="http://schemas.microsoft.com/office/powerpoint/2010/main" val="191947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FA120-94B9-DDAF-7A12-81F70867A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8CE9E-CD19-5C6C-B2E2-D7FE3FBC2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EFA13-FDB9-60E0-6EDE-EEA1EFAADC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7757188-0B30-3057-0E01-652D11C55DC8}"/>
              </a:ext>
            </a:extLst>
          </p:cNvPr>
          <p:cNvSpPr>
            <a:spLocks noGrp="1"/>
          </p:cNvSpPr>
          <p:nvPr>
            <p:ph type="sldNum" sz="quarter" idx="5"/>
          </p:nvPr>
        </p:nvSpPr>
        <p:spPr/>
        <p:txBody>
          <a:bodyPr/>
          <a:lstStyle/>
          <a:p>
            <a:fld id="{3F7C5C53-64CE-4855-9D62-E8AE6427A307}" type="slidenum">
              <a:rPr lang="en-GB" smtClean="0"/>
              <a:t>17</a:t>
            </a:fld>
            <a:endParaRPr lang="en-GB"/>
          </a:p>
        </p:txBody>
      </p:sp>
    </p:spTree>
    <p:extLst>
      <p:ext uri="{BB962C8B-B14F-4D97-AF65-F5344CB8AC3E}">
        <p14:creationId xmlns:p14="http://schemas.microsoft.com/office/powerpoint/2010/main" val="331758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85127-E26C-20F3-5A40-A242E655F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11D32-2210-3220-D8DF-1F4143198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209E1-7A86-CAAA-BF5E-EDAFEB5711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D9BFF9-51BB-523E-9098-E0E8819C68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495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5C53-64CE-4855-9D62-E8AE6427A307}" type="slidenum">
              <a:rPr lang="en-GB" smtClean="0"/>
              <a:t>19</a:t>
            </a:fld>
            <a:endParaRPr lang="en-GB"/>
          </a:p>
        </p:txBody>
      </p:sp>
    </p:spTree>
    <p:extLst>
      <p:ext uri="{BB962C8B-B14F-4D97-AF65-F5344CB8AC3E}">
        <p14:creationId xmlns:p14="http://schemas.microsoft.com/office/powerpoint/2010/main" val="420784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5C53-64CE-4855-9D62-E8AE6427A307}" type="slidenum">
              <a:rPr lang="en-GB" smtClean="0"/>
              <a:t>20</a:t>
            </a:fld>
            <a:endParaRPr lang="en-GB"/>
          </a:p>
        </p:txBody>
      </p:sp>
    </p:spTree>
    <p:extLst>
      <p:ext uri="{BB962C8B-B14F-4D97-AF65-F5344CB8AC3E}">
        <p14:creationId xmlns:p14="http://schemas.microsoft.com/office/powerpoint/2010/main" val="1732380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5C53-64CE-4855-9D62-E8AE6427A307}" type="slidenum">
              <a:rPr lang="en-GB" smtClean="0"/>
              <a:t>21</a:t>
            </a:fld>
            <a:endParaRPr lang="en-GB"/>
          </a:p>
        </p:txBody>
      </p:sp>
    </p:spTree>
    <p:extLst>
      <p:ext uri="{BB962C8B-B14F-4D97-AF65-F5344CB8AC3E}">
        <p14:creationId xmlns:p14="http://schemas.microsoft.com/office/powerpoint/2010/main" val="381375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4E94-E8E8-6C82-7A5A-0ECE5784B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5E7FF-82F6-CACC-B252-72A8CCDF8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29919-E013-7F6E-D7E6-9EF8A795C8D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7980A0-6877-B402-8807-95AF25A40F47}"/>
              </a:ext>
            </a:extLst>
          </p:cNvPr>
          <p:cNvSpPr>
            <a:spLocks noGrp="1"/>
          </p:cNvSpPr>
          <p:nvPr>
            <p:ph type="sldNum" sz="quarter" idx="5"/>
          </p:nvPr>
        </p:nvSpPr>
        <p:spPr/>
        <p:txBody>
          <a:bodyPr/>
          <a:lstStyle/>
          <a:p>
            <a:fld id="{BEFA73D1-3E6D-41EC-B760-DDC2801EAD63}" type="slidenum">
              <a:rPr lang="en-GB" smtClean="0"/>
              <a:t>3</a:t>
            </a:fld>
            <a:endParaRPr lang="en-GB"/>
          </a:p>
        </p:txBody>
      </p:sp>
    </p:spTree>
    <p:extLst>
      <p:ext uri="{BB962C8B-B14F-4D97-AF65-F5344CB8AC3E}">
        <p14:creationId xmlns:p14="http://schemas.microsoft.com/office/powerpoint/2010/main" val="2122847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99611-7635-BD0F-6D45-6C6437C2E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F9346-86E0-494D-1E1C-3B4C8B9C9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28D6F-1841-203D-D42A-FA712CD8CB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D10B65-6695-940C-7CF9-E7DAB75BD0FD}"/>
              </a:ext>
            </a:extLst>
          </p:cNvPr>
          <p:cNvSpPr>
            <a:spLocks noGrp="1"/>
          </p:cNvSpPr>
          <p:nvPr>
            <p:ph type="sldNum" sz="quarter" idx="5"/>
          </p:nvPr>
        </p:nvSpPr>
        <p:spPr/>
        <p:txBody>
          <a:bodyPr/>
          <a:lstStyle/>
          <a:p>
            <a:fld id="{3F7C5C53-64CE-4855-9D62-E8AE6427A307}" type="slidenum">
              <a:rPr lang="en-GB" smtClean="0"/>
              <a:t>22</a:t>
            </a:fld>
            <a:endParaRPr lang="en-GB"/>
          </a:p>
        </p:txBody>
      </p:sp>
    </p:spTree>
    <p:extLst>
      <p:ext uri="{BB962C8B-B14F-4D97-AF65-F5344CB8AC3E}">
        <p14:creationId xmlns:p14="http://schemas.microsoft.com/office/powerpoint/2010/main" val="3338355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6082-08DB-182A-591C-028796A96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49FB5-23F4-DFA7-D207-BB92029E8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3DA0E-AE9E-FEA9-34B2-8B6CD05D89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B1A160-C30B-ECBE-1C41-A52AFFD1A47F}"/>
              </a:ext>
            </a:extLst>
          </p:cNvPr>
          <p:cNvSpPr>
            <a:spLocks noGrp="1"/>
          </p:cNvSpPr>
          <p:nvPr>
            <p:ph type="sldNum" sz="quarter" idx="5"/>
          </p:nvPr>
        </p:nvSpPr>
        <p:spPr/>
        <p:txBody>
          <a:bodyPr/>
          <a:lstStyle/>
          <a:p>
            <a:fld id="{3F7C5C53-64CE-4855-9D62-E8AE6427A307}" type="slidenum">
              <a:rPr lang="en-GB" smtClean="0"/>
              <a:t>23</a:t>
            </a:fld>
            <a:endParaRPr lang="en-GB"/>
          </a:p>
        </p:txBody>
      </p:sp>
    </p:spTree>
    <p:extLst>
      <p:ext uri="{BB962C8B-B14F-4D97-AF65-F5344CB8AC3E}">
        <p14:creationId xmlns:p14="http://schemas.microsoft.com/office/powerpoint/2010/main" val="1757491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6EC41-6881-6642-2D98-AB16F7931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88CFF-BC5A-234D-4E93-62FD11379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909D2-C97D-93AE-D823-21D9E60C81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B4341B-B06F-279F-98B9-FF9372F302E6}"/>
              </a:ext>
            </a:extLst>
          </p:cNvPr>
          <p:cNvSpPr>
            <a:spLocks noGrp="1"/>
          </p:cNvSpPr>
          <p:nvPr>
            <p:ph type="sldNum" sz="quarter" idx="5"/>
          </p:nvPr>
        </p:nvSpPr>
        <p:spPr/>
        <p:txBody>
          <a:bodyPr/>
          <a:lstStyle/>
          <a:p>
            <a:fld id="{3F7C5C53-64CE-4855-9D62-E8AE6427A307}" type="slidenum">
              <a:rPr lang="en-GB" smtClean="0"/>
              <a:t>24</a:t>
            </a:fld>
            <a:endParaRPr lang="en-GB"/>
          </a:p>
        </p:txBody>
      </p:sp>
    </p:spTree>
    <p:extLst>
      <p:ext uri="{BB962C8B-B14F-4D97-AF65-F5344CB8AC3E}">
        <p14:creationId xmlns:p14="http://schemas.microsoft.com/office/powerpoint/2010/main" val="2214059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49944-B46B-3C40-517A-EB42E3F74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6A188-0C0A-ED0F-F863-800B2A457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33BE8-B35E-E32F-3BDE-31162AB560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31E0C68-BBD1-A542-06EC-74868D4EB2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2851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D6164-16F8-6115-BA14-84AF08A3D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0AE36-7B58-A65C-0396-3864E6D4C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2DBEA-1882-6190-9311-91978F14F9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EE2163-32DD-FC8E-FAA4-20591C8AE8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0490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FC940-6B13-0266-27CC-A1661984E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87A16-3060-F9C1-8A96-BB6A18B7B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A11AF-286D-5902-87D0-889DB2033D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25A8B2-C23F-2F85-1801-ABF40CE595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7825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CCDB8-23E1-AB60-2678-9BD61A8DD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06F59-8359-B08D-A19C-CAFB557BE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AFCF4-6B8F-7FD0-DAE5-23F6A1F743B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A73F59-DF35-E674-B932-307AA10EB714}"/>
              </a:ext>
            </a:extLst>
          </p:cNvPr>
          <p:cNvSpPr>
            <a:spLocks noGrp="1"/>
          </p:cNvSpPr>
          <p:nvPr>
            <p:ph type="sldNum" sz="quarter" idx="5"/>
          </p:nvPr>
        </p:nvSpPr>
        <p:spPr/>
        <p:txBody>
          <a:bodyPr/>
          <a:lstStyle/>
          <a:p>
            <a:fld id="{3F7C5C53-64CE-4855-9D62-E8AE6427A307}" type="slidenum">
              <a:rPr lang="en-GB" smtClean="0"/>
              <a:t>29</a:t>
            </a:fld>
            <a:endParaRPr lang="en-GB"/>
          </a:p>
        </p:txBody>
      </p:sp>
    </p:spTree>
    <p:extLst>
      <p:ext uri="{BB962C8B-B14F-4D97-AF65-F5344CB8AC3E}">
        <p14:creationId xmlns:p14="http://schemas.microsoft.com/office/powerpoint/2010/main" val="2360474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BBAD4-994F-CC98-206A-BD12CC270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B43CD-CA83-0F6B-2014-201BF4E10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67B07-5943-C95A-4CBC-E6550E89CE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C91153-94B1-7CEB-5E4C-8A6DFA29A1ED}"/>
              </a:ext>
            </a:extLst>
          </p:cNvPr>
          <p:cNvSpPr>
            <a:spLocks noGrp="1"/>
          </p:cNvSpPr>
          <p:nvPr>
            <p:ph type="sldNum" sz="quarter" idx="5"/>
          </p:nvPr>
        </p:nvSpPr>
        <p:spPr/>
        <p:txBody>
          <a:bodyPr/>
          <a:lstStyle/>
          <a:p>
            <a:fld id="{3F7C5C53-64CE-4855-9D62-E8AE6427A307}" type="slidenum">
              <a:rPr lang="en-GB" smtClean="0"/>
              <a:t>30</a:t>
            </a:fld>
            <a:endParaRPr lang="en-GB"/>
          </a:p>
        </p:txBody>
      </p:sp>
    </p:spTree>
    <p:extLst>
      <p:ext uri="{BB962C8B-B14F-4D97-AF65-F5344CB8AC3E}">
        <p14:creationId xmlns:p14="http://schemas.microsoft.com/office/powerpoint/2010/main" val="279208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7C5A0-CD4E-AB1A-FD34-F40A3F2DC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3D950-1434-28B8-C6FF-361524A7B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22E05-3A6F-AF9C-42CD-53D5B76B44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5EAC3F-AFE6-4549-B31D-B7B048782D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930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1177-7597-0BEA-B242-1E4CFC4D7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85E0F-CD59-5F4C-BEFC-83DD4FC4D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EF1AD-1942-73FA-FF91-D3E8796202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4195ED-5E8F-C284-28BA-01F9610698C1}"/>
              </a:ext>
            </a:extLst>
          </p:cNvPr>
          <p:cNvSpPr>
            <a:spLocks noGrp="1"/>
          </p:cNvSpPr>
          <p:nvPr>
            <p:ph type="sldNum" sz="quarter" idx="5"/>
          </p:nvPr>
        </p:nvSpPr>
        <p:spPr/>
        <p:txBody>
          <a:bodyPr/>
          <a:lstStyle/>
          <a:p>
            <a:fld id="{BEFA73D1-3E6D-41EC-B760-DDC2801EAD63}" type="slidenum">
              <a:rPr lang="en-GB" smtClean="0"/>
              <a:t>32</a:t>
            </a:fld>
            <a:endParaRPr lang="en-GB"/>
          </a:p>
        </p:txBody>
      </p:sp>
    </p:spTree>
    <p:extLst>
      <p:ext uri="{BB962C8B-B14F-4D97-AF65-F5344CB8AC3E}">
        <p14:creationId xmlns:p14="http://schemas.microsoft.com/office/powerpoint/2010/main" val="15461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A86A-ED36-85DB-950F-A86CC29BE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0A9EC-EB16-DAE6-7681-AF18E3564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214D3-8690-A400-5E39-3BC29983F2D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5F01EA-118C-C16F-E6FD-A365DDBC1CF1}"/>
              </a:ext>
            </a:extLst>
          </p:cNvPr>
          <p:cNvSpPr>
            <a:spLocks noGrp="1"/>
          </p:cNvSpPr>
          <p:nvPr>
            <p:ph type="sldNum" sz="quarter" idx="5"/>
          </p:nvPr>
        </p:nvSpPr>
        <p:spPr/>
        <p:txBody>
          <a:bodyPr/>
          <a:lstStyle/>
          <a:p>
            <a:fld id="{BEFA73D1-3E6D-41EC-B760-DDC2801EAD63}" type="slidenum">
              <a:rPr lang="en-GB" smtClean="0"/>
              <a:t>4</a:t>
            </a:fld>
            <a:endParaRPr lang="en-GB"/>
          </a:p>
        </p:txBody>
      </p:sp>
    </p:spTree>
    <p:extLst>
      <p:ext uri="{BB962C8B-B14F-4D97-AF65-F5344CB8AC3E}">
        <p14:creationId xmlns:p14="http://schemas.microsoft.com/office/powerpoint/2010/main" val="2625844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A13C7-58A4-8003-64CC-FB02FDE48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B7068-B89C-30AC-209E-CD9831ECD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B5D4A-4343-CD2B-8B31-458C5B7D2CB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70DAA4-0C08-95BA-8C8C-0C0EAB8C1DBF}"/>
              </a:ext>
            </a:extLst>
          </p:cNvPr>
          <p:cNvSpPr>
            <a:spLocks noGrp="1"/>
          </p:cNvSpPr>
          <p:nvPr>
            <p:ph type="sldNum" sz="quarter" idx="5"/>
          </p:nvPr>
        </p:nvSpPr>
        <p:spPr/>
        <p:txBody>
          <a:bodyPr/>
          <a:lstStyle/>
          <a:p>
            <a:fld id="{BEFA73D1-3E6D-41EC-B760-DDC2801EAD63}" type="slidenum">
              <a:rPr lang="en-GB" smtClean="0"/>
              <a:t>33</a:t>
            </a:fld>
            <a:endParaRPr lang="en-GB"/>
          </a:p>
        </p:txBody>
      </p:sp>
    </p:spTree>
    <p:extLst>
      <p:ext uri="{BB962C8B-B14F-4D97-AF65-F5344CB8AC3E}">
        <p14:creationId xmlns:p14="http://schemas.microsoft.com/office/powerpoint/2010/main" val="512448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DA7F5-BE25-38F5-2F72-131EA697B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D2931-F303-1891-070E-0B5E0F144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B9051-D662-C517-F57F-E189A8A11B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636510-7F43-7E02-6E83-07F9A4952ECC}"/>
              </a:ext>
            </a:extLst>
          </p:cNvPr>
          <p:cNvSpPr>
            <a:spLocks noGrp="1"/>
          </p:cNvSpPr>
          <p:nvPr>
            <p:ph type="sldNum" sz="quarter" idx="5"/>
          </p:nvPr>
        </p:nvSpPr>
        <p:spPr/>
        <p:txBody>
          <a:bodyPr/>
          <a:lstStyle/>
          <a:p>
            <a:fld id="{BEFA73D1-3E6D-41EC-B760-DDC2801EAD63}" type="slidenum">
              <a:rPr lang="en-GB" smtClean="0"/>
              <a:t>34</a:t>
            </a:fld>
            <a:endParaRPr lang="en-GB"/>
          </a:p>
        </p:txBody>
      </p:sp>
    </p:spTree>
    <p:extLst>
      <p:ext uri="{BB962C8B-B14F-4D97-AF65-F5344CB8AC3E}">
        <p14:creationId xmlns:p14="http://schemas.microsoft.com/office/powerpoint/2010/main" val="3967584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ADFD-CB2E-3BA6-ADC6-7FD80B4C6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394A8-0339-913D-7C2C-EA989F0FF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A133A-D035-1BF1-964B-5FF2D4F4664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63BA3B-FF9F-7F90-0594-B7BB3BF1FC88}"/>
              </a:ext>
            </a:extLst>
          </p:cNvPr>
          <p:cNvSpPr>
            <a:spLocks noGrp="1"/>
          </p:cNvSpPr>
          <p:nvPr>
            <p:ph type="sldNum" sz="quarter" idx="5"/>
          </p:nvPr>
        </p:nvSpPr>
        <p:spPr/>
        <p:txBody>
          <a:bodyPr/>
          <a:lstStyle/>
          <a:p>
            <a:fld id="{BEFA73D1-3E6D-41EC-B760-DDC2801EAD63}" type="slidenum">
              <a:rPr lang="en-GB" smtClean="0"/>
              <a:t>35</a:t>
            </a:fld>
            <a:endParaRPr lang="en-GB"/>
          </a:p>
        </p:txBody>
      </p:sp>
    </p:spTree>
    <p:extLst>
      <p:ext uri="{BB962C8B-B14F-4D97-AF65-F5344CB8AC3E}">
        <p14:creationId xmlns:p14="http://schemas.microsoft.com/office/powerpoint/2010/main" val="2376941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A779-F839-66B0-33DA-5E9B3CE56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479A5-C29A-BCDE-1CD4-81BE7BA3D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6FF55-5FF1-738C-9B22-A475DDE8F19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7C85BB6-3675-B2D9-50C6-E454FC19EF5E}"/>
              </a:ext>
            </a:extLst>
          </p:cNvPr>
          <p:cNvSpPr>
            <a:spLocks noGrp="1"/>
          </p:cNvSpPr>
          <p:nvPr>
            <p:ph type="sldNum" sz="quarter" idx="5"/>
          </p:nvPr>
        </p:nvSpPr>
        <p:spPr/>
        <p:txBody>
          <a:bodyPr/>
          <a:lstStyle/>
          <a:p>
            <a:fld id="{BEFA73D1-3E6D-41EC-B760-DDC2801EAD63}" type="slidenum">
              <a:rPr lang="en-GB" smtClean="0"/>
              <a:t>36</a:t>
            </a:fld>
            <a:endParaRPr lang="en-GB"/>
          </a:p>
        </p:txBody>
      </p:sp>
    </p:spTree>
    <p:extLst>
      <p:ext uri="{BB962C8B-B14F-4D97-AF65-F5344CB8AC3E}">
        <p14:creationId xmlns:p14="http://schemas.microsoft.com/office/powerpoint/2010/main" val="1321613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FA73D1-3E6D-41EC-B760-DDC2801EAD63}" type="slidenum">
              <a:rPr lang="en-GB" smtClean="0"/>
              <a:t>38</a:t>
            </a:fld>
            <a:endParaRPr lang="en-GB"/>
          </a:p>
        </p:txBody>
      </p:sp>
    </p:spTree>
    <p:extLst>
      <p:ext uri="{BB962C8B-B14F-4D97-AF65-F5344CB8AC3E}">
        <p14:creationId xmlns:p14="http://schemas.microsoft.com/office/powerpoint/2010/main" val="2529013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8771C-9DB0-579F-4D56-7C1278AED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643E8-0920-9925-6B58-5C98E173C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A3CEC-8916-CCC6-C6A0-73D31358D0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A730AA8-18A6-4BE7-5D1D-C6A75BA6C45A}"/>
              </a:ext>
            </a:extLst>
          </p:cNvPr>
          <p:cNvSpPr>
            <a:spLocks noGrp="1"/>
          </p:cNvSpPr>
          <p:nvPr>
            <p:ph type="sldNum" sz="quarter" idx="5"/>
          </p:nvPr>
        </p:nvSpPr>
        <p:spPr/>
        <p:txBody>
          <a:bodyPr/>
          <a:lstStyle/>
          <a:p>
            <a:fld id="{BEFA73D1-3E6D-41EC-B760-DDC2801EAD63}" type="slidenum">
              <a:rPr lang="en-GB" smtClean="0"/>
              <a:t>39</a:t>
            </a:fld>
            <a:endParaRPr lang="en-GB"/>
          </a:p>
        </p:txBody>
      </p:sp>
    </p:spTree>
    <p:extLst>
      <p:ext uri="{BB962C8B-B14F-4D97-AF65-F5344CB8AC3E}">
        <p14:creationId xmlns:p14="http://schemas.microsoft.com/office/powerpoint/2010/main" val="1690181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0F6AA-7286-37ED-5A54-4EA7DFC42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3D121-C004-065E-14C1-25265E439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C1A43-F7DB-7657-6BA8-F39C5E46658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D175F4-FCA4-A6E7-F196-3EA85A73579E}"/>
              </a:ext>
            </a:extLst>
          </p:cNvPr>
          <p:cNvSpPr>
            <a:spLocks noGrp="1"/>
          </p:cNvSpPr>
          <p:nvPr>
            <p:ph type="sldNum" sz="quarter" idx="5"/>
          </p:nvPr>
        </p:nvSpPr>
        <p:spPr/>
        <p:txBody>
          <a:bodyPr/>
          <a:lstStyle/>
          <a:p>
            <a:fld id="{BEFA73D1-3E6D-41EC-B760-DDC2801EAD63}" type="slidenum">
              <a:rPr lang="en-GB" smtClean="0"/>
              <a:t>40</a:t>
            </a:fld>
            <a:endParaRPr lang="en-GB"/>
          </a:p>
        </p:txBody>
      </p:sp>
    </p:spTree>
    <p:extLst>
      <p:ext uri="{BB962C8B-B14F-4D97-AF65-F5344CB8AC3E}">
        <p14:creationId xmlns:p14="http://schemas.microsoft.com/office/powerpoint/2010/main" val="1548360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4ADF2-F2EA-A7C6-5450-A5750A2C3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BE610-C726-31A9-C328-F9BFEC660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45E5A-5612-65FC-ABFE-7734BCA7F4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7F9E57-3425-A4DE-6088-1C3D56FB526C}"/>
              </a:ext>
            </a:extLst>
          </p:cNvPr>
          <p:cNvSpPr>
            <a:spLocks noGrp="1"/>
          </p:cNvSpPr>
          <p:nvPr>
            <p:ph type="sldNum" sz="quarter" idx="5"/>
          </p:nvPr>
        </p:nvSpPr>
        <p:spPr/>
        <p:txBody>
          <a:bodyPr/>
          <a:lstStyle/>
          <a:p>
            <a:fld id="{BEFA73D1-3E6D-41EC-B760-DDC2801EAD63}" type="slidenum">
              <a:rPr lang="en-GB" smtClean="0"/>
              <a:t>41</a:t>
            </a:fld>
            <a:endParaRPr lang="en-GB"/>
          </a:p>
        </p:txBody>
      </p:sp>
    </p:spTree>
    <p:extLst>
      <p:ext uri="{BB962C8B-B14F-4D97-AF65-F5344CB8AC3E}">
        <p14:creationId xmlns:p14="http://schemas.microsoft.com/office/powerpoint/2010/main" val="3471569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5C53-64CE-4855-9D62-E8AE6427A307}" type="slidenum">
              <a:rPr lang="en-GB" smtClean="0"/>
              <a:t>43</a:t>
            </a:fld>
            <a:endParaRPr lang="en-GB"/>
          </a:p>
        </p:txBody>
      </p:sp>
    </p:spTree>
    <p:extLst>
      <p:ext uri="{BB962C8B-B14F-4D97-AF65-F5344CB8AC3E}">
        <p14:creationId xmlns:p14="http://schemas.microsoft.com/office/powerpoint/2010/main" val="1053638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BE61-FD9E-AFA7-E20E-048E325BB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9F6B4-A636-8713-10A6-35FB82812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9ACE1-9B11-AE95-3E00-4A3A1171FE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38A4C6-84AE-FF22-B9EF-7433FBF5023D}"/>
              </a:ext>
            </a:extLst>
          </p:cNvPr>
          <p:cNvSpPr>
            <a:spLocks noGrp="1"/>
          </p:cNvSpPr>
          <p:nvPr>
            <p:ph type="sldNum" sz="quarter" idx="5"/>
          </p:nvPr>
        </p:nvSpPr>
        <p:spPr/>
        <p:txBody>
          <a:bodyPr/>
          <a:lstStyle/>
          <a:p>
            <a:fld id="{BEFA73D1-3E6D-41EC-B760-DDC2801EAD63}" type="slidenum">
              <a:rPr lang="en-GB" smtClean="0"/>
              <a:t>44</a:t>
            </a:fld>
            <a:endParaRPr lang="en-GB"/>
          </a:p>
        </p:txBody>
      </p:sp>
    </p:spTree>
    <p:extLst>
      <p:ext uri="{BB962C8B-B14F-4D97-AF65-F5344CB8AC3E}">
        <p14:creationId xmlns:p14="http://schemas.microsoft.com/office/powerpoint/2010/main" val="352301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B3F9-E24E-D63C-8622-1927933AC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1AD4A-2776-73B2-E0D0-66AC792C2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B072E-AF8B-6EF1-4AB5-110FD818C2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6CAB0D5-5968-279C-04AF-52AF75520682}"/>
              </a:ext>
            </a:extLst>
          </p:cNvPr>
          <p:cNvSpPr>
            <a:spLocks noGrp="1"/>
          </p:cNvSpPr>
          <p:nvPr>
            <p:ph type="sldNum" sz="quarter" idx="5"/>
          </p:nvPr>
        </p:nvSpPr>
        <p:spPr/>
        <p:txBody>
          <a:bodyPr/>
          <a:lstStyle/>
          <a:p>
            <a:fld id="{BEFA73D1-3E6D-41EC-B760-DDC2801EAD63}" type="slidenum">
              <a:rPr lang="en-GB" smtClean="0"/>
              <a:t>5</a:t>
            </a:fld>
            <a:endParaRPr lang="en-GB"/>
          </a:p>
        </p:txBody>
      </p:sp>
    </p:spTree>
    <p:extLst>
      <p:ext uri="{BB962C8B-B14F-4D97-AF65-F5344CB8AC3E}">
        <p14:creationId xmlns:p14="http://schemas.microsoft.com/office/powerpoint/2010/main" val="1304131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6B5BB-B5D9-66CE-59A0-C536DC806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BA11C-3A2D-C24E-2124-8ECE48470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DFA64-0B8F-6A56-FEDE-316BDEBC13C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1D7799D-E3EA-CD99-B211-7A6F0F1D5AF9}"/>
              </a:ext>
            </a:extLst>
          </p:cNvPr>
          <p:cNvSpPr>
            <a:spLocks noGrp="1"/>
          </p:cNvSpPr>
          <p:nvPr>
            <p:ph type="sldNum" sz="quarter" idx="5"/>
          </p:nvPr>
        </p:nvSpPr>
        <p:spPr/>
        <p:txBody>
          <a:bodyPr/>
          <a:lstStyle/>
          <a:p>
            <a:fld id="{BEFA73D1-3E6D-41EC-B760-DDC2801EAD63}" type="slidenum">
              <a:rPr lang="en-GB" smtClean="0"/>
              <a:t>45</a:t>
            </a:fld>
            <a:endParaRPr lang="en-GB"/>
          </a:p>
        </p:txBody>
      </p:sp>
    </p:spTree>
    <p:extLst>
      <p:ext uri="{BB962C8B-B14F-4D97-AF65-F5344CB8AC3E}">
        <p14:creationId xmlns:p14="http://schemas.microsoft.com/office/powerpoint/2010/main" val="4018026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F386-C463-D129-5E5F-8BB5E7AFA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C03FB-6792-8C4D-D300-FD70366DA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2B120-CD85-18F7-A580-5D230AA376C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3527F0C-F722-46EE-2D18-BDD2E73CF960}"/>
              </a:ext>
            </a:extLst>
          </p:cNvPr>
          <p:cNvSpPr>
            <a:spLocks noGrp="1"/>
          </p:cNvSpPr>
          <p:nvPr>
            <p:ph type="sldNum" sz="quarter" idx="5"/>
          </p:nvPr>
        </p:nvSpPr>
        <p:spPr/>
        <p:txBody>
          <a:bodyPr/>
          <a:lstStyle/>
          <a:p>
            <a:fld id="{BEFA73D1-3E6D-41EC-B760-DDC2801EAD63}" type="slidenum">
              <a:rPr lang="en-GB" smtClean="0"/>
              <a:t>46</a:t>
            </a:fld>
            <a:endParaRPr lang="en-GB"/>
          </a:p>
        </p:txBody>
      </p:sp>
    </p:spTree>
    <p:extLst>
      <p:ext uri="{BB962C8B-B14F-4D97-AF65-F5344CB8AC3E}">
        <p14:creationId xmlns:p14="http://schemas.microsoft.com/office/powerpoint/2010/main" val="3987098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9883F-0418-82F2-43C0-8497D5360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0C02C-7AD9-4AC9-8748-F79E22C24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99CB8-FDBF-340B-06F1-8AC9472287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137DDE-E415-194E-0A7F-6DAF1D079F3E}"/>
              </a:ext>
            </a:extLst>
          </p:cNvPr>
          <p:cNvSpPr>
            <a:spLocks noGrp="1"/>
          </p:cNvSpPr>
          <p:nvPr>
            <p:ph type="sldNum" sz="quarter" idx="5"/>
          </p:nvPr>
        </p:nvSpPr>
        <p:spPr/>
        <p:txBody>
          <a:bodyPr/>
          <a:lstStyle/>
          <a:p>
            <a:fld id="{BEFA73D1-3E6D-41EC-B760-DDC2801EAD63}" type="slidenum">
              <a:rPr lang="en-GB" smtClean="0"/>
              <a:t>47</a:t>
            </a:fld>
            <a:endParaRPr lang="en-GB"/>
          </a:p>
        </p:txBody>
      </p:sp>
    </p:spTree>
    <p:extLst>
      <p:ext uri="{BB962C8B-B14F-4D97-AF65-F5344CB8AC3E}">
        <p14:creationId xmlns:p14="http://schemas.microsoft.com/office/powerpoint/2010/main" val="2729750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5C53-64CE-4855-9D62-E8AE6427A307}" type="slidenum">
              <a:rPr lang="en-GB" smtClean="0"/>
              <a:t>48</a:t>
            </a:fld>
            <a:endParaRPr lang="en-GB"/>
          </a:p>
        </p:txBody>
      </p:sp>
    </p:spTree>
    <p:extLst>
      <p:ext uri="{BB962C8B-B14F-4D97-AF65-F5344CB8AC3E}">
        <p14:creationId xmlns:p14="http://schemas.microsoft.com/office/powerpoint/2010/main" val="2651431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96A2-3E8C-273C-A418-391324CBD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E1643-5A10-A20F-9C1B-741FD1984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E6B8D-1864-2682-6735-797B64FF5BC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4C62B8-534E-D614-3352-1709F7B700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5448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BDFE8-7482-5F4B-4F71-B69E5E378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9DFC2-1624-89E3-704E-C03872C57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AFEC0-7490-DEDB-417B-906A29B63F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3FD70E6-3320-16F7-5FD6-4059AF45AFAE}"/>
              </a:ext>
            </a:extLst>
          </p:cNvPr>
          <p:cNvSpPr>
            <a:spLocks noGrp="1"/>
          </p:cNvSpPr>
          <p:nvPr>
            <p:ph type="sldNum" sz="quarter" idx="5"/>
          </p:nvPr>
        </p:nvSpPr>
        <p:spPr/>
        <p:txBody>
          <a:bodyPr/>
          <a:lstStyle/>
          <a:p>
            <a:fld id="{3F7C5C53-64CE-4855-9D62-E8AE6427A307}" type="slidenum">
              <a:rPr lang="en-GB" smtClean="0"/>
              <a:t>50</a:t>
            </a:fld>
            <a:endParaRPr lang="en-GB"/>
          </a:p>
        </p:txBody>
      </p:sp>
    </p:spTree>
    <p:extLst>
      <p:ext uri="{BB962C8B-B14F-4D97-AF65-F5344CB8AC3E}">
        <p14:creationId xmlns:p14="http://schemas.microsoft.com/office/powerpoint/2010/main" val="2306720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D48DF-CB1C-A839-D336-B7CC10525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D89DD-37AF-5C8D-DEF7-F8E931224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48080-A9E7-00B4-2328-C60EAAECA5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2A3CB7-D2CC-D71E-9D94-A0F131071391}"/>
              </a:ext>
            </a:extLst>
          </p:cNvPr>
          <p:cNvSpPr>
            <a:spLocks noGrp="1"/>
          </p:cNvSpPr>
          <p:nvPr>
            <p:ph type="sldNum" sz="quarter" idx="5"/>
          </p:nvPr>
        </p:nvSpPr>
        <p:spPr/>
        <p:txBody>
          <a:bodyPr/>
          <a:lstStyle/>
          <a:p>
            <a:fld id="{BEFA73D1-3E6D-41EC-B760-DDC2801EAD63}" type="slidenum">
              <a:rPr lang="en-GB" smtClean="0"/>
              <a:t>51</a:t>
            </a:fld>
            <a:endParaRPr lang="en-GB"/>
          </a:p>
        </p:txBody>
      </p:sp>
    </p:spTree>
    <p:extLst>
      <p:ext uri="{BB962C8B-B14F-4D97-AF65-F5344CB8AC3E}">
        <p14:creationId xmlns:p14="http://schemas.microsoft.com/office/powerpoint/2010/main" val="16877602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E6649-C46E-1662-D9FB-9FC96732D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EEA0C-8A92-01D5-585A-8D1CA7801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7460C-D729-E36B-E258-E94BD4AC65C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879E9D-229A-81A6-4199-5CEC7D470069}"/>
              </a:ext>
            </a:extLst>
          </p:cNvPr>
          <p:cNvSpPr>
            <a:spLocks noGrp="1"/>
          </p:cNvSpPr>
          <p:nvPr>
            <p:ph type="sldNum" sz="quarter" idx="5"/>
          </p:nvPr>
        </p:nvSpPr>
        <p:spPr/>
        <p:txBody>
          <a:bodyPr/>
          <a:lstStyle/>
          <a:p>
            <a:fld id="{3F7C5C53-64CE-4855-9D62-E8AE6427A307}" type="slidenum">
              <a:rPr lang="en-GB" smtClean="0"/>
              <a:t>52</a:t>
            </a:fld>
            <a:endParaRPr lang="en-GB"/>
          </a:p>
        </p:txBody>
      </p:sp>
    </p:spTree>
    <p:extLst>
      <p:ext uri="{BB962C8B-B14F-4D97-AF65-F5344CB8AC3E}">
        <p14:creationId xmlns:p14="http://schemas.microsoft.com/office/powerpoint/2010/main" val="2408206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4F60C-B03D-BA2C-1EC8-11ABED0F8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08491-AC8A-5289-74D7-87C3C2414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FC6CB-ACA2-754D-433F-BC6D2956BA7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AA777A-2849-F72B-D5B2-B20D19C672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8872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EDD4F-2885-A779-5616-D01DD6194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1B4D8-BD85-B225-CF73-BA6E172CF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FCBD1-3259-77FC-7DBC-263203A193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B0C50B-6108-56D4-AF28-3025A45D73A6}"/>
              </a:ext>
            </a:extLst>
          </p:cNvPr>
          <p:cNvSpPr>
            <a:spLocks noGrp="1"/>
          </p:cNvSpPr>
          <p:nvPr>
            <p:ph type="sldNum" sz="quarter" idx="5"/>
          </p:nvPr>
        </p:nvSpPr>
        <p:spPr/>
        <p:txBody>
          <a:bodyPr/>
          <a:lstStyle/>
          <a:p>
            <a:fld id="{3F7C5C53-64CE-4855-9D62-E8AE6427A307}" type="slidenum">
              <a:rPr lang="en-GB" smtClean="0"/>
              <a:t>55</a:t>
            </a:fld>
            <a:endParaRPr lang="en-GB"/>
          </a:p>
        </p:txBody>
      </p:sp>
    </p:spTree>
    <p:extLst>
      <p:ext uri="{BB962C8B-B14F-4D97-AF65-F5344CB8AC3E}">
        <p14:creationId xmlns:p14="http://schemas.microsoft.com/office/powerpoint/2010/main" val="206367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2BFD2-4520-3D7E-2DC6-8558D3E23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77706-3796-F507-FCBC-A7A27ED2F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05CB7-9726-EC30-B865-52B380BC24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3064FD-E08F-CCDD-D532-017FCE867475}"/>
              </a:ext>
            </a:extLst>
          </p:cNvPr>
          <p:cNvSpPr>
            <a:spLocks noGrp="1"/>
          </p:cNvSpPr>
          <p:nvPr>
            <p:ph type="sldNum" sz="quarter" idx="5"/>
          </p:nvPr>
        </p:nvSpPr>
        <p:spPr/>
        <p:txBody>
          <a:bodyPr/>
          <a:lstStyle/>
          <a:p>
            <a:fld id="{BEFA73D1-3E6D-41EC-B760-DDC2801EAD63}" type="slidenum">
              <a:rPr lang="en-GB" smtClean="0"/>
              <a:t>6</a:t>
            </a:fld>
            <a:endParaRPr lang="en-GB"/>
          </a:p>
        </p:txBody>
      </p:sp>
    </p:spTree>
    <p:extLst>
      <p:ext uri="{BB962C8B-B14F-4D97-AF65-F5344CB8AC3E}">
        <p14:creationId xmlns:p14="http://schemas.microsoft.com/office/powerpoint/2010/main" val="2352364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8DAD8-F52B-EB70-465C-75E3ABC41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C4FE3-ECDA-E76C-2B26-000AD08D3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A1066-15E6-ED8C-FD7F-FCF1D8DBA0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E4656D-23A8-3652-9616-32CF70A251FB}"/>
              </a:ext>
            </a:extLst>
          </p:cNvPr>
          <p:cNvSpPr>
            <a:spLocks noGrp="1"/>
          </p:cNvSpPr>
          <p:nvPr>
            <p:ph type="sldNum" sz="quarter" idx="5"/>
          </p:nvPr>
        </p:nvSpPr>
        <p:spPr/>
        <p:txBody>
          <a:bodyPr/>
          <a:lstStyle/>
          <a:p>
            <a:fld id="{3F7C5C53-64CE-4855-9D62-E8AE6427A307}" type="slidenum">
              <a:rPr lang="en-GB" smtClean="0"/>
              <a:t>56</a:t>
            </a:fld>
            <a:endParaRPr lang="en-GB"/>
          </a:p>
        </p:txBody>
      </p:sp>
    </p:spTree>
    <p:extLst>
      <p:ext uri="{BB962C8B-B14F-4D97-AF65-F5344CB8AC3E}">
        <p14:creationId xmlns:p14="http://schemas.microsoft.com/office/powerpoint/2010/main" val="3124223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BF8AE-3314-1111-2228-202232FF0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AE1E7-3882-B7F6-64E2-E57F188FF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FEE33-3421-860C-BD2B-3BA708AB583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305043-2165-5F4B-2939-6AEC8237A548}"/>
              </a:ext>
            </a:extLst>
          </p:cNvPr>
          <p:cNvSpPr>
            <a:spLocks noGrp="1"/>
          </p:cNvSpPr>
          <p:nvPr>
            <p:ph type="sldNum" sz="quarter" idx="5"/>
          </p:nvPr>
        </p:nvSpPr>
        <p:spPr/>
        <p:txBody>
          <a:bodyPr/>
          <a:lstStyle/>
          <a:p>
            <a:fld id="{3F7C5C53-64CE-4855-9D62-E8AE6427A307}" type="slidenum">
              <a:rPr lang="en-GB" smtClean="0"/>
              <a:t>57</a:t>
            </a:fld>
            <a:endParaRPr lang="en-GB"/>
          </a:p>
        </p:txBody>
      </p:sp>
    </p:spTree>
    <p:extLst>
      <p:ext uri="{BB962C8B-B14F-4D97-AF65-F5344CB8AC3E}">
        <p14:creationId xmlns:p14="http://schemas.microsoft.com/office/powerpoint/2010/main" val="233460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8B4F-4F63-8E0A-2CA0-96E585F1E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BE0DD-27D9-B38E-852F-F36A6ABBC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4F4F3-9C54-3CEF-5C67-3078CA105D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A5C68A-E6F6-07CE-D0A4-E34BEA4C280C}"/>
              </a:ext>
            </a:extLst>
          </p:cNvPr>
          <p:cNvSpPr>
            <a:spLocks noGrp="1"/>
          </p:cNvSpPr>
          <p:nvPr>
            <p:ph type="sldNum" sz="quarter" idx="5"/>
          </p:nvPr>
        </p:nvSpPr>
        <p:spPr/>
        <p:txBody>
          <a:bodyPr/>
          <a:lstStyle/>
          <a:p>
            <a:fld id="{3F7C5C53-64CE-4855-9D62-E8AE6427A307}" type="slidenum">
              <a:rPr lang="en-GB" smtClean="0"/>
              <a:t>58</a:t>
            </a:fld>
            <a:endParaRPr lang="en-GB"/>
          </a:p>
        </p:txBody>
      </p:sp>
    </p:spTree>
    <p:extLst>
      <p:ext uri="{BB962C8B-B14F-4D97-AF65-F5344CB8AC3E}">
        <p14:creationId xmlns:p14="http://schemas.microsoft.com/office/powerpoint/2010/main" val="1196285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4E301-717F-9B24-235B-18A8ADFA4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343A4-8BBE-3C3C-2010-0A212692D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F9BF4-0DB9-F082-D9B0-371DA50C7D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7D69EA7-D203-A450-875F-82B74E951A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0177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A2DA0-FC5C-94A3-544F-E58997664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F2823-C2C4-6DED-369A-AEABEA10C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28BE4-F646-D7DE-9B9D-8191B2BD949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8E8F222-5133-BA85-B1B8-7BFB4B50EB4B}"/>
              </a:ext>
            </a:extLst>
          </p:cNvPr>
          <p:cNvSpPr>
            <a:spLocks noGrp="1"/>
          </p:cNvSpPr>
          <p:nvPr>
            <p:ph type="sldNum" sz="quarter" idx="5"/>
          </p:nvPr>
        </p:nvSpPr>
        <p:spPr/>
        <p:txBody>
          <a:bodyPr/>
          <a:lstStyle/>
          <a:p>
            <a:fld id="{3F7C5C53-64CE-4855-9D62-E8AE6427A307}" type="slidenum">
              <a:rPr lang="en-GB" smtClean="0"/>
              <a:t>60</a:t>
            </a:fld>
            <a:endParaRPr lang="en-GB"/>
          </a:p>
        </p:txBody>
      </p:sp>
    </p:spTree>
    <p:extLst>
      <p:ext uri="{BB962C8B-B14F-4D97-AF65-F5344CB8AC3E}">
        <p14:creationId xmlns:p14="http://schemas.microsoft.com/office/powerpoint/2010/main" val="2102132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2A90A-1E3F-B550-840A-7D8695D8E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71C03-53AF-9A43-1DC2-347B9BE23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45E5B-6A6A-ADDB-432D-9BF7786EE4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C28DAAF-64FC-EFF8-52E0-E54EFBDAAEB0}"/>
              </a:ext>
            </a:extLst>
          </p:cNvPr>
          <p:cNvSpPr>
            <a:spLocks noGrp="1"/>
          </p:cNvSpPr>
          <p:nvPr>
            <p:ph type="sldNum" sz="quarter" idx="5"/>
          </p:nvPr>
        </p:nvSpPr>
        <p:spPr/>
        <p:txBody>
          <a:bodyPr/>
          <a:lstStyle/>
          <a:p>
            <a:fld id="{3F7C5C53-64CE-4855-9D62-E8AE6427A307}" type="slidenum">
              <a:rPr lang="en-GB" smtClean="0"/>
              <a:t>61</a:t>
            </a:fld>
            <a:endParaRPr lang="en-GB"/>
          </a:p>
        </p:txBody>
      </p:sp>
    </p:spTree>
    <p:extLst>
      <p:ext uri="{BB962C8B-B14F-4D97-AF65-F5344CB8AC3E}">
        <p14:creationId xmlns:p14="http://schemas.microsoft.com/office/powerpoint/2010/main" val="36366447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A306F-4116-CAC2-C63F-D63D6856E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6AB08-5064-3747-6167-1BDCC050E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9B0C0-7AA6-D8FE-D346-B2A9E2B52A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D7A159-4C44-D493-A571-789F3BA13A27}"/>
              </a:ext>
            </a:extLst>
          </p:cNvPr>
          <p:cNvSpPr>
            <a:spLocks noGrp="1"/>
          </p:cNvSpPr>
          <p:nvPr>
            <p:ph type="sldNum" sz="quarter" idx="5"/>
          </p:nvPr>
        </p:nvSpPr>
        <p:spPr/>
        <p:txBody>
          <a:bodyPr/>
          <a:lstStyle/>
          <a:p>
            <a:fld id="{3F7C5C53-64CE-4855-9D62-E8AE6427A307}" type="slidenum">
              <a:rPr lang="en-GB" smtClean="0"/>
              <a:t>62</a:t>
            </a:fld>
            <a:endParaRPr lang="en-GB"/>
          </a:p>
        </p:txBody>
      </p:sp>
    </p:spTree>
    <p:extLst>
      <p:ext uri="{BB962C8B-B14F-4D97-AF65-F5344CB8AC3E}">
        <p14:creationId xmlns:p14="http://schemas.microsoft.com/office/powerpoint/2010/main" val="15707136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411A-3B69-FD2E-C7C2-0B2DA9FB1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33D91-B8DF-8E6E-A07B-23D038E35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A82DA-9BE9-8798-7158-E884882D5D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02A3658-FFFB-E1C9-ABE9-9B0701AD9AE6}"/>
              </a:ext>
            </a:extLst>
          </p:cNvPr>
          <p:cNvSpPr>
            <a:spLocks noGrp="1"/>
          </p:cNvSpPr>
          <p:nvPr>
            <p:ph type="sldNum" sz="quarter" idx="5"/>
          </p:nvPr>
        </p:nvSpPr>
        <p:spPr/>
        <p:txBody>
          <a:bodyPr/>
          <a:lstStyle/>
          <a:p>
            <a:fld id="{3F7C5C53-64CE-4855-9D62-E8AE6427A307}" type="slidenum">
              <a:rPr lang="en-GB" smtClean="0"/>
              <a:t>63</a:t>
            </a:fld>
            <a:endParaRPr lang="en-GB"/>
          </a:p>
        </p:txBody>
      </p:sp>
    </p:spTree>
    <p:extLst>
      <p:ext uri="{BB962C8B-B14F-4D97-AF65-F5344CB8AC3E}">
        <p14:creationId xmlns:p14="http://schemas.microsoft.com/office/powerpoint/2010/main" val="3100134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BF63F-7FF6-2F4A-2477-62A58CAA6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FD81D-21B6-85CD-9D86-95C05E875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31177-F0E8-9E4C-95E2-1747222440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B8A21D-93D8-0FFE-4186-ECC327E4F0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08251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37AF-A07C-5594-3E7A-080AB1A20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0EB79-2AA9-1ECA-91F3-8D786D8ED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63C0C-D7A3-8CE7-8545-AAA6FE7750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9E91E7-E578-A2E3-A917-495F1BE1FE8B}"/>
              </a:ext>
            </a:extLst>
          </p:cNvPr>
          <p:cNvSpPr>
            <a:spLocks noGrp="1"/>
          </p:cNvSpPr>
          <p:nvPr>
            <p:ph type="sldNum" sz="quarter" idx="5"/>
          </p:nvPr>
        </p:nvSpPr>
        <p:spPr/>
        <p:txBody>
          <a:bodyPr/>
          <a:lstStyle/>
          <a:p>
            <a:fld id="{3F7C5C53-64CE-4855-9D62-E8AE6427A307}" type="slidenum">
              <a:rPr lang="en-GB" smtClean="0"/>
              <a:t>65</a:t>
            </a:fld>
            <a:endParaRPr lang="en-GB"/>
          </a:p>
        </p:txBody>
      </p:sp>
    </p:spTree>
    <p:extLst>
      <p:ext uri="{BB962C8B-B14F-4D97-AF65-F5344CB8AC3E}">
        <p14:creationId xmlns:p14="http://schemas.microsoft.com/office/powerpoint/2010/main" val="124789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59B92-6B55-EAEF-5408-214F52B1D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8DA72-756E-E7F4-0E3F-DA051C388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EE6EF-0277-283A-51E8-A882AB8968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06E053-7C74-AFCF-F71C-7F86509CD42F}"/>
              </a:ext>
            </a:extLst>
          </p:cNvPr>
          <p:cNvSpPr>
            <a:spLocks noGrp="1"/>
          </p:cNvSpPr>
          <p:nvPr>
            <p:ph type="sldNum" sz="quarter" idx="5"/>
          </p:nvPr>
        </p:nvSpPr>
        <p:spPr/>
        <p:txBody>
          <a:bodyPr/>
          <a:lstStyle/>
          <a:p>
            <a:fld id="{BEFA73D1-3E6D-41EC-B760-DDC2801EAD63}" type="slidenum">
              <a:rPr lang="en-GB" smtClean="0"/>
              <a:t>7</a:t>
            </a:fld>
            <a:endParaRPr lang="en-GB"/>
          </a:p>
        </p:txBody>
      </p:sp>
    </p:spTree>
    <p:extLst>
      <p:ext uri="{BB962C8B-B14F-4D97-AF65-F5344CB8AC3E}">
        <p14:creationId xmlns:p14="http://schemas.microsoft.com/office/powerpoint/2010/main" val="6243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7923E-8079-CEA7-8D82-3218EC9E6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6A8B4-B838-B0C8-2B34-DF5E0F46A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8C908-625E-A308-3BD9-4F6FB11428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0E58A35-6B40-6364-BA40-B20300236F42}"/>
              </a:ext>
            </a:extLst>
          </p:cNvPr>
          <p:cNvSpPr>
            <a:spLocks noGrp="1"/>
          </p:cNvSpPr>
          <p:nvPr>
            <p:ph type="sldNum" sz="quarter" idx="5"/>
          </p:nvPr>
        </p:nvSpPr>
        <p:spPr/>
        <p:txBody>
          <a:bodyPr/>
          <a:lstStyle/>
          <a:p>
            <a:fld id="{3F7C5C53-64CE-4855-9D62-E8AE6427A307}" type="slidenum">
              <a:rPr lang="en-GB" smtClean="0"/>
              <a:t>66</a:t>
            </a:fld>
            <a:endParaRPr lang="en-GB"/>
          </a:p>
        </p:txBody>
      </p:sp>
    </p:spTree>
    <p:extLst>
      <p:ext uri="{BB962C8B-B14F-4D97-AF65-F5344CB8AC3E}">
        <p14:creationId xmlns:p14="http://schemas.microsoft.com/office/powerpoint/2010/main" val="20368217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9CE9-22B0-E110-EC43-97F76635F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32A64-7ACF-71E5-674D-5935544FB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7B2EF-DDCF-F0CF-9DF8-4A2E33DE7E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3435C0-9016-43AA-E837-395DB4182A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3D1-3E6D-41EC-B760-DDC2801EAD6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061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7C701-BBDA-FA89-F75C-2AB8057E0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2B76A-7F8A-AC27-51A1-415C7A045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87541-F6F6-582D-A3C7-F49953408C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8760677-1497-2F39-BF02-27BCCFFBE6F8}"/>
              </a:ext>
            </a:extLst>
          </p:cNvPr>
          <p:cNvSpPr>
            <a:spLocks noGrp="1"/>
          </p:cNvSpPr>
          <p:nvPr>
            <p:ph type="sldNum" sz="quarter" idx="5"/>
          </p:nvPr>
        </p:nvSpPr>
        <p:spPr/>
        <p:txBody>
          <a:bodyPr/>
          <a:lstStyle/>
          <a:p>
            <a:fld id="{BEFA73D1-3E6D-41EC-B760-DDC2801EAD63}" type="slidenum">
              <a:rPr lang="en-GB" smtClean="0"/>
              <a:t>8</a:t>
            </a:fld>
            <a:endParaRPr lang="en-GB"/>
          </a:p>
        </p:txBody>
      </p:sp>
    </p:spTree>
    <p:extLst>
      <p:ext uri="{BB962C8B-B14F-4D97-AF65-F5344CB8AC3E}">
        <p14:creationId xmlns:p14="http://schemas.microsoft.com/office/powerpoint/2010/main" val="345730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A2CA4-93DF-00C4-64ED-E0C22D7EB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93DAD-2AFC-E533-FB0D-EA7EF0B60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E9BE8-4F0E-3593-5494-57B77FC1332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84C3D8-F1C0-EB01-69CD-2758B958FF37}"/>
              </a:ext>
            </a:extLst>
          </p:cNvPr>
          <p:cNvSpPr>
            <a:spLocks noGrp="1"/>
          </p:cNvSpPr>
          <p:nvPr>
            <p:ph type="sldNum" sz="quarter" idx="5"/>
          </p:nvPr>
        </p:nvSpPr>
        <p:spPr/>
        <p:txBody>
          <a:bodyPr/>
          <a:lstStyle/>
          <a:p>
            <a:fld id="{BEFA73D1-3E6D-41EC-B760-DDC2801EAD63}" type="slidenum">
              <a:rPr lang="en-GB" smtClean="0"/>
              <a:t>9</a:t>
            </a:fld>
            <a:endParaRPr lang="en-GB"/>
          </a:p>
        </p:txBody>
      </p:sp>
    </p:spTree>
    <p:extLst>
      <p:ext uri="{BB962C8B-B14F-4D97-AF65-F5344CB8AC3E}">
        <p14:creationId xmlns:p14="http://schemas.microsoft.com/office/powerpoint/2010/main" val="101926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BF383-6367-8F5F-39D8-D9B7C7872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6541D-DDF8-11C3-1BAF-1C0FEDEDC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C270F-ADD7-DF5C-8665-B44907FDDD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235C37C-08A4-EB06-6A63-306BB0B639F5}"/>
              </a:ext>
            </a:extLst>
          </p:cNvPr>
          <p:cNvSpPr>
            <a:spLocks noGrp="1"/>
          </p:cNvSpPr>
          <p:nvPr>
            <p:ph type="sldNum" sz="quarter" idx="5"/>
          </p:nvPr>
        </p:nvSpPr>
        <p:spPr/>
        <p:txBody>
          <a:bodyPr/>
          <a:lstStyle/>
          <a:p>
            <a:fld id="{BEFA73D1-3E6D-41EC-B760-DDC2801EAD63}" type="slidenum">
              <a:rPr lang="en-GB" smtClean="0"/>
              <a:t>10</a:t>
            </a:fld>
            <a:endParaRPr lang="en-GB"/>
          </a:p>
        </p:txBody>
      </p:sp>
    </p:spTree>
    <p:extLst>
      <p:ext uri="{BB962C8B-B14F-4D97-AF65-F5344CB8AC3E}">
        <p14:creationId xmlns:p14="http://schemas.microsoft.com/office/powerpoint/2010/main" val="271527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8AE1-033D-87DF-3182-719FF1DC37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F86855B-3369-CA0C-CA56-3FDAB61B4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AD56977-79F1-7B41-CF81-1E6E08371A23}"/>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5" name="Footer Placeholder 4">
            <a:extLst>
              <a:ext uri="{FF2B5EF4-FFF2-40B4-BE49-F238E27FC236}">
                <a16:creationId xmlns:a16="http://schemas.microsoft.com/office/drawing/2014/main" id="{36EC9587-84B4-5208-208A-A292003C2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A252FD-FDF4-967F-5C24-C503AFBE84D2}"/>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39973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D5FF-0BCD-3CA4-71CD-80FE976E102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733BD77-B9DE-4AF1-5672-A69DC7086A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AF239E-DC4A-B1AE-0246-BD9D50EA2086}"/>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5" name="Footer Placeholder 4">
            <a:extLst>
              <a:ext uri="{FF2B5EF4-FFF2-40B4-BE49-F238E27FC236}">
                <a16:creationId xmlns:a16="http://schemas.microsoft.com/office/drawing/2014/main" id="{75085AE5-2BDC-30E4-3A05-E157653E0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1EB17-CAB7-ED35-2E65-A7F1BD7AD3FF}"/>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351057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50A736-D7A7-2BAD-AA41-76442647BC1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603AEFA-D590-5CFD-DA0E-065DFBCCB7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AD07BC6-FE04-571E-D2AC-DC966210A591}"/>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5" name="Footer Placeholder 4">
            <a:extLst>
              <a:ext uri="{FF2B5EF4-FFF2-40B4-BE49-F238E27FC236}">
                <a16:creationId xmlns:a16="http://schemas.microsoft.com/office/drawing/2014/main" id="{904EE2EE-60FA-61AC-A519-5CC9CB233D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935F0F-9A6C-9177-4E8D-4225BFDAB58A}"/>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6501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DBA7-B250-3C06-B7D0-03B7D91BE29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FBF98E-870B-DDF0-5251-B4ABD2DF44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06956D-538C-7DF5-7269-C13B1B0243FE}"/>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5" name="Footer Placeholder 4">
            <a:extLst>
              <a:ext uri="{FF2B5EF4-FFF2-40B4-BE49-F238E27FC236}">
                <a16:creationId xmlns:a16="http://schemas.microsoft.com/office/drawing/2014/main" id="{101C719D-FA98-1C02-E92D-D11496DFB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63E28-16CF-9433-0740-43BFB5D08A05}"/>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21965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B6A1-CDDE-E989-378C-CB992FFA03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23EF56F-3FCD-0C97-B22C-A4E0580B9B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EBD91E7-7A97-B4B5-616A-B77370F030AA}"/>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5" name="Footer Placeholder 4">
            <a:extLst>
              <a:ext uri="{FF2B5EF4-FFF2-40B4-BE49-F238E27FC236}">
                <a16:creationId xmlns:a16="http://schemas.microsoft.com/office/drawing/2014/main" id="{0DA378BB-2F35-9C99-A512-110DC96863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BF4364-1D2C-A2CC-07F3-E5C7844461EB}"/>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397562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FBBE-F097-0825-108C-75384F18DEA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C1012D-F134-DA5D-96BD-803218BBFC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A39F385-58AB-7452-12E4-0A44A0AA1A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099E6C0-02FF-2579-5D3A-DC8F825FB09E}"/>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6" name="Footer Placeholder 5">
            <a:extLst>
              <a:ext uri="{FF2B5EF4-FFF2-40B4-BE49-F238E27FC236}">
                <a16:creationId xmlns:a16="http://schemas.microsoft.com/office/drawing/2014/main" id="{EE3980E5-B246-7B13-70BE-1BFFC21867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59FA60-AC99-BC2F-2C6D-E2AA0833DE62}"/>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63297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6626-8D3B-3F29-7EB3-E870411C0FC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E2A24C5-91BA-41EC-C042-93945DE7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639F72-9227-2A78-7BC1-0520A557EF0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F833DF4-7B95-830A-F7B8-23FE58F1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391523-5C78-3CB5-EBC0-7FEF88D24E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B218140-2151-FCE2-EB5F-E3ACED4D0FC9}"/>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8" name="Footer Placeholder 7">
            <a:extLst>
              <a:ext uri="{FF2B5EF4-FFF2-40B4-BE49-F238E27FC236}">
                <a16:creationId xmlns:a16="http://schemas.microsoft.com/office/drawing/2014/main" id="{52F78A9A-E514-37A1-5E9C-34390CEC75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FBC659-2633-5C55-5E13-D5F2C0CF5099}"/>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174618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E62C-1516-D645-BAC2-0F7DCC86FD1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81291C-7366-C3CE-5226-F95830FC95B5}"/>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4" name="Footer Placeholder 3">
            <a:extLst>
              <a:ext uri="{FF2B5EF4-FFF2-40B4-BE49-F238E27FC236}">
                <a16:creationId xmlns:a16="http://schemas.microsoft.com/office/drawing/2014/main" id="{FE642F4D-0B1E-01CB-F6F1-725570B473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7CFAC5-739D-E50E-450C-9D5D125C641D}"/>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20785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F054B5-2056-B2F6-FAED-23F907432392}"/>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3" name="Footer Placeholder 2">
            <a:extLst>
              <a:ext uri="{FF2B5EF4-FFF2-40B4-BE49-F238E27FC236}">
                <a16:creationId xmlns:a16="http://schemas.microsoft.com/office/drawing/2014/main" id="{C9672442-6F2E-A1F7-6BB5-26C6E52F75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52E6F3-5D63-9220-C582-EDA7F5B01E04}"/>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414552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F013-8A65-9551-B863-9A63CDB615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5527C62-B21D-BE15-7434-A9975FE668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D784564-D6A4-4A17-E982-C567C6B2F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1A1DB1-2A5A-B945-E4D5-20FB6F536D49}"/>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6" name="Footer Placeholder 5">
            <a:extLst>
              <a:ext uri="{FF2B5EF4-FFF2-40B4-BE49-F238E27FC236}">
                <a16:creationId xmlns:a16="http://schemas.microsoft.com/office/drawing/2014/main" id="{F961030E-EECB-C5FC-73CD-67CAAF0CFF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31081-A381-BAE4-B15B-1AB5D305029A}"/>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374270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8BB2-498D-2A41-12BF-465993B280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959359B-9234-130B-9248-035F5A85A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202A6E-F816-4A0C-31AB-7228E06DB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93A883-F60B-BA43-133C-CBA8083D916F}"/>
              </a:ext>
            </a:extLst>
          </p:cNvPr>
          <p:cNvSpPr>
            <a:spLocks noGrp="1"/>
          </p:cNvSpPr>
          <p:nvPr>
            <p:ph type="dt" sz="half" idx="10"/>
          </p:nvPr>
        </p:nvSpPr>
        <p:spPr/>
        <p:txBody>
          <a:bodyPr/>
          <a:lstStyle/>
          <a:p>
            <a:fld id="{DD93285E-520B-4776-9C30-4619A3DE4BDE}" type="datetimeFigureOut">
              <a:rPr lang="en-GB" smtClean="0"/>
              <a:t>23/07/2025</a:t>
            </a:fld>
            <a:endParaRPr lang="en-GB"/>
          </a:p>
        </p:txBody>
      </p:sp>
      <p:sp>
        <p:nvSpPr>
          <p:cNvPr id="6" name="Footer Placeholder 5">
            <a:extLst>
              <a:ext uri="{FF2B5EF4-FFF2-40B4-BE49-F238E27FC236}">
                <a16:creationId xmlns:a16="http://schemas.microsoft.com/office/drawing/2014/main" id="{838B7CBA-85FA-4E1B-2031-2E21B5079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6DBECA-7635-C8B1-E61D-E632112CFA52}"/>
              </a:ext>
            </a:extLst>
          </p:cNvPr>
          <p:cNvSpPr>
            <a:spLocks noGrp="1"/>
          </p:cNvSpPr>
          <p:nvPr>
            <p:ph type="sldNum" sz="quarter" idx="12"/>
          </p:nvPr>
        </p:nvSpPr>
        <p:spPr/>
        <p:txBody>
          <a:bodyPr/>
          <a:lstStyle/>
          <a:p>
            <a:fld id="{A6FCAD6B-FC9C-4316-B853-B4990468B37A}" type="slidenum">
              <a:rPr lang="en-GB" smtClean="0"/>
              <a:t>‹#›</a:t>
            </a:fld>
            <a:endParaRPr lang="en-GB"/>
          </a:p>
        </p:txBody>
      </p:sp>
    </p:spTree>
    <p:extLst>
      <p:ext uri="{BB962C8B-B14F-4D97-AF65-F5344CB8AC3E}">
        <p14:creationId xmlns:p14="http://schemas.microsoft.com/office/powerpoint/2010/main" val="359597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1833F-F200-BC1C-847E-042C3AA59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2773313-6DAD-B988-CF20-00C3C047E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4DC8A5-D845-C6C0-A193-B7D23DCA9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93285E-520B-4776-9C30-4619A3DE4BDE}" type="datetimeFigureOut">
              <a:rPr lang="en-GB" smtClean="0"/>
              <a:t>23/07/2025</a:t>
            </a:fld>
            <a:endParaRPr lang="en-GB"/>
          </a:p>
        </p:txBody>
      </p:sp>
      <p:sp>
        <p:nvSpPr>
          <p:cNvPr id="5" name="Footer Placeholder 4">
            <a:extLst>
              <a:ext uri="{FF2B5EF4-FFF2-40B4-BE49-F238E27FC236}">
                <a16:creationId xmlns:a16="http://schemas.microsoft.com/office/drawing/2014/main" id="{4EEBFA6B-5292-B13E-D405-36A9261D1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3B41C43-C044-FBA3-848F-400D62FC7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FCAD6B-FC9C-4316-B853-B4990468B37A}" type="slidenum">
              <a:rPr lang="en-GB" smtClean="0"/>
              <a:t>‹#›</a:t>
            </a:fld>
            <a:endParaRPr lang="en-GB"/>
          </a:p>
        </p:txBody>
      </p:sp>
      <p:sp>
        <p:nvSpPr>
          <p:cNvPr id="8" name="TextBox 7">
            <a:extLst>
              <a:ext uri="{FF2B5EF4-FFF2-40B4-BE49-F238E27FC236}">
                <a16:creationId xmlns:a16="http://schemas.microsoft.com/office/drawing/2014/main" id="{394BF9CF-9D6F-8F61-7A8B-BE033FBC7687}"/>
              </a:ext>
            </a:extLst>
          </p:cNvPr>
          <p:cNvSpPr txBox="1"/>
          <p:nvPr userDrawn="1">
            <p:extLst>
              <p:ext uri="{1162E1C5-73C7-4A58-AE30-91384D911F3F}">
                <p184:classification xmlns:p184="http://schemas.microsoft.com/office/powerpoint/2018/4/main" val="hdr"/>
              </p:ext>
            </p:extLst>
          </p:nvPr>
        </p:nvSpPr>
        <p:spPr>
          <a:xfrm>
            <a:off x="6096000" y="63500"/>
            <a:ext cx="571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584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5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descr="preencoded.png">
            <a:extLst>
              <a:ext uri="{FF2B5EF4-FFF2-40B4-BE49-F238E27FC236}">
                <a16:creationId xmlns:a16="http://schemas.microsoft.com/office/drawing/2014/main" id="{563F0CD8-D3EF-DC1D-303C-AD3B06EA2182}"/>
              </a:ext>
            </a:extLst>
          </p:cNvPr>
          <p:cNvPicPr>
            <a:picLocks noChangeAspect="1"/>
          </p:cNvPicPr>
          <p:nvPr/>
        </p:nvPicPr>
        <p:blipFill rotWithShape="1">
          <a:blip r:embed="rId2"/>
          <a:srcRect b="18674"/>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2C4B8BB-C9D2-F1AD-8C14-B9279B0406E2}"/>
              </a:ext>
            </a:extLst>
          </p:cNvPr>
          <p:cNvSpPr/>
          <p:nvPr/>
        </p:nvSpPr>
        <p:spPr>
          <a:xfrm>
            <a:off x="-1" y="0"/>
            <a:ext cx="6645245" cy="6858000"/>
          </a:xfrm>
          <a:prstGeom prst="rect">
            <a:avLst/>
          </a:prstGeom>
          <a:solidFill>
            <a:srgbClr val="00206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latin typeface="Abadi Extra Light" panose="020B0204020104020204" pitchFamily="34" charset="0"/>
            </a:endParaRPr>
          </a:p>
          <a:p>
            <a:r>
              <a:rPr lang="en-US" sz="5000" dirty="0">
                <a:latin typeface="Abadi Extra Light" panose="020B0204020104020204" pitchFamily="34" charset="0"/>
              </a:rPr>
              <a:t>Law Society of Scotland</a:t>
            </a:r>
            <a:br>
              <a:rPr lang="en-US" sz="4400" dirty="0">
                <a:latin typeface="Abadi Extra Light" panose="020B0204020104020204" pitchFamily="34" charset="0"/>
              </a:rPr>
            </a:br>
            <a:r>
              <a:rPr lang="en-US" sz="3600" dirty="0">
                <a:latin typeface="Abadi Extra Light" panose="020B0204020104020204" pitchFamily="34" charset="0"/>
              </a:rPr>
              <a:t>Review of Smaller Practices </a:t>
            </a:r>
          </a:p>
          <a:p>
            <a:r>
              <a:rPr lang="en-US" sz="3000" dirty="0">
                <a:latin typeface="Abadi Extra Light" panose="020B0204020104020204" pitchFamily="34" charset="0"/>
              </a:rPr>
              <a:t>Research Report</a:t>
            </a:r>
          </a:p>
          <a:p>
            <a:r>
              <a:rPr lang="en-US" sz="2400" dirty="0">
                <a:solidFill>
                  <a:schemeClr val="bg1"/>
                </a:solidFill>
                <a:latin typeface="Abadi Extra Light" panose="020B0204020104020204" pitchFamily="34" charset="0"/>
              </a:rPr>
              <a:t>July</a:t>
            </a:r>
            <a:r>
              <a:rPr lang="en-US" sz="2400" dirty="0">
                <a:latin typeface="Abadi Extra Light" panose="020B0204020104020204" pitchFamily="34" charset="0"/>
              </a:rPr>
              <a:t> 2025</a:t>
            </a:r>
          </a:p>
          <a:p>
            <a:endParaRPr lang="en-US" sz="3200" dirty="0">
              <a:latin typeface="Abadi Extra Light" panose="020B0204020104020204" pitchFamily="34" charset="0"/>
            </a:endParaRPr>
          </a:p>
          <a:p>
            <a:endParaRPr lang="en-GB" sz="4000" dirty="0">
              <a:latin typeface="Abadi Extra Light" panose="020B0204020104020204" pitchFamily="34" charset="0"/>
            </a:endParaRPr>
          </a:p>
          <a:p>
            <a:r>
              <a:rPr lang="en-GB" dirty="0">
                <a:latin typeface="Abadi Extra Light" panose="020B0204020104020204" pitchFamily="34" charset="0"/>
              </a:rPr>
              <a:t>Report by</a:t>
            </a:r>
          </a:p>
          <a:p>
            <a:r>
              <a:rPr lang="en-GB" sz="3200" dirty="0">
                <a:latin typeface="Abadi Extra Light" panose="020B0204020104020204" pitchFamily="34" charset="0"/>
              </a:rPr>
              <a:t>Taylor McKenzie Research</a:t>
            </a:r>
          </a:p>
          <a:p>
            <a:r>
              <a:rPr lang="en-GB" sz="2400" i="1" dirty="0">
                <a:latin typeface="Abadi Extra Light" panose="020B0204020104020204" pitchFamily="34" charset="0"/>
              </a:rPr>
              <a:t>Curious since 2001</a:t>
            </a:r>
          </a:p>
        </p:txBody>
      </p:sp>
      <p:pic>
        <p:nvPicPr>
          <p:cNvPr id="3" name="Object 10" descr="preencoded.png">
            <a:extLst>
              <a:ext uri="{FF2B5EF4-FFF2-40B4-BE49-F238E27FC236}">
                <a16:creationId xmlns:a16="http://schemas.microsoft.com/office/drawing/2014/main" id="{19F57C8D-65B8-DE61-C43E-4B3C8466F769}"/>
              </a:ext>
            </a:extLst>
          </p:cNvPr>
          <p:cNvPicPr>
            <a:picLocks noChangeAspect="1"/>
          </p:cNvPicPr>
          <p:nvPr/>
        </p:nvPicPr>
        <p:blipFill>
          <a:blip r:embed="rId3"/>
          <a:stretch>
            <a:fillRect/>
          </a:stretch>
        </p:blipFill>
        <p:spPr>
          <a:xfrm>
            <a:off x="8036932" y="1536899"/>
            <a:ext cx="2372776" cy="1915906"/>
          </a:xfrm>
          <a:prstGeom prst="rect">
            <a:avLst/>
          </a:prstGeom>
        </p:spPr>
      </p:pic>
      <p:grpSp>
        <p:nvGrpSpPr>
          <p:cNvPr id="7" name="Group 6">
            <a:extLst>
              <a:ext uri="{FF2B5EF4-FFF2-40B4-BE49-F238E27FC236}">
                <a16:creationId xmlns:a16="http://schemas.microsoft.com/office/drawing/2014/main" id="{95011867-CFFE-6347-8630-9DCEAA84866C}"/>
              </a:ext>
            </a:extLst>
          </p:cNvPr>
          <p:cNvGrpSpPr/>
          <p:nvPr/>
        </p:nvGrpSpPr>
        <p:grpSpPr>
          <a:xfrm>
            <a:off x="8249265" y="3829407"/>
            <a:ext cx="1944240" cy="1915906"/>
            <a:chOff x="7772399" y="3429000"/>
            <a:chExt cx="2318658" cy="2284868"/>
          </a:xfrm>
        </p:grpSpPr>
        <p:sp>
          <p:nvSpPr>
            <p:cNvPr id="5" name="Rectangle 4">
              <a:extLst>
                <a:ext uri="{FF2B5EF4-FFF2-40B4-BE49-F238E27FC236}">
                  <a16:creationId xmlns:a16="http://schemas.microsoft.com/office/drawing/2014/main" id="{D90C8385-23B5-E1A1-B045-B501748F4F91}"/>
                </a:ext>
              </a:extLst>
            </p:cNvPr>
            <p:cNvSpPr/>
            <p:nvPr/>
          </p:nvSpPr>
          <p:spPr>
            <a:xfrm>
              <a:off x="7772399" y="3429000"/>
              <a:ext cx="2253343" cy="2284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DAFE11E-4F84-FFE5-0A66-083633BAAF76}"/>
                </a:ext>
              </a:extLst>
            </p:cNvPr>
            <p:cNvPicPr>
              <a:picLocks noChangeAspect="1"/>
            </p:cNvPicPr>
            <p:nvPr/>
          </p:nvPicPr>
          <p:blipFill>
            <a:blip r:embed="rId4"/>
            <a:srcRect l="2786" r="5364"/>
            <a:stretch/>
          </p:blipFill>
          <p:spPr>
            <a:xfrm>
              <a:off x="7772399" y="4065528"/>
              <a:ext cx="2318658" cy="984091"/>
            </a:xfrm>
            <a:prstGeom prst="rect">
              <a:avLst/>
            </a:prstGeom>
          </p:spPr>
        </p:pic>
      </p:grpSp>
    </p:spTree>
    <p:extLst>
      <p:ext uri="{BB962C8B-B14F-4D97-AF65-F5344CB8AC3E}">
        <p14:creationId xmlns:p14="http://schemas.microsoft.com/office/powerpoint/2010/main" val="5984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9A16F-C98C-A88B-77FA-27C675084F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C13001-C995-D7CF-5F9F-8F6F7BAB8FEE}"/>
              </a:ext>
            </a:extLst>
          </p:cNvPr>
          <p:cNvSpPr txBox="1"/>
          <p:nvPr/>
        </p:nvSpPr>
        <p:spPr>
          <a:xfrm>
            <a:off x="0" y="165522"/>
            <a:ext cx="2014847"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Methodology</a:t>
            </a:r>
          </a:p>
        </p:txBody>
      </p:sp>
      <p:cxnSp>
        <p:nvCxnSpPr>
          <p:cNvPr id="3" name="Straight Connector 2">
            <a:extLst>
              <a:ext uri="{FF2B5EF4-FFF2-40B4-BE49-F238E27FC236}">
                <a16:creationId xmlns:a16="http://schemas.microsoft.com/office/drawing/2014/main" id="{AB637D27-D350-9719-79EF-4D2C5021CC61}"/>
              </a:ext>
            </a:extLst>
          </p:cNvPr>
          <p:cNvCxnSpPr/>
          <p:nvPr/>
        </p:nvCxnSpPr>
        <p:spPr>
          <a:xfrm>
            <a:off x="48987" y="778063"/>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31B5C48-F89A-D8BB-FEED-CBEE32D4D135}"/>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91536BF6-802C-3438-8D02-6701AE2E2F92}"/>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FEB9C5-2BAF-6FB3-D2EA-C4ADCE997795}"/>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D817D7D-5250-B97E-7983-923DCC5BA72E}"/>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D366ACF-1F35-0A32-E4AB-74C57FC70200}"/>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ctangle 4">
            <a:extLst>
              <a:ext uri="{FF2B5EF4-FFF2-40B4-BE49-F238E27FC236}">
                <a16:creationId xmlns:a16="http://schemas.microsoft.com/office/drawing/2014/main" id="{020DBDB3-F85A-2E35-B004-1D76CD95D596}"/>
              </a:ext>
            </a:extLst>
          </p:cNvPr>
          <p:cNvSpPr>
            <a:spLocks noChangeArrowheads="1"/>
          </p:cNvSpPr>
          <p:nvPr/>
        </p:nvSpPr>
        <p:spPr bwMode="auto">
          <a:xfrm>
            <a:off x="254856" y="1344254"/>
            <a:ext cx="1164898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66675" algn="just" defTabSz="914400">
              <a:buSzPct val="110000"/>
            </a:pPr>
            <a:r>
              <a:rPr kumimoji="0" lang="en-US" altLang="en-US" sz="1600" b="1" i="0" u="none" strike="noStrike" cap="none" normalizeH="0" baseline="0">
                <a:ln>
                  <a:noFill/>
                </a:ln>
                <a:solidFill>
                  <a:srgbClr val="000000"/>
                </a:solidFill>
                <a:effectLst/>
                <a:latin typeface="Century Gothic"/>
                <a:ea typeface="Century Gothic" panose="020B0502020202020204" pitchFamily="34" charset="0"/>
                <a:cs typeface="Century Gothic" panose="020B0502020202020204" pitchFamily="34" charset="0"/>
              </a:rPr>
              <a:t>An online self-completion </a:t>
            </a:r>
            <a:r>
              <a:rPr kumimoji="0" lang="en-US" altLang="en-US" sz="1600" b="1" i="0" u="none" strike="noStrike" cap="none" normalizeH="0" baseline="0">
                <a:ln>
                  <a:noFill/>
                </a:ln>
                <a:effectLst/>
                <a:latin typeface="Century Gothic"/>
                <a:ea typeface="Century Gothic" panose="020B0502020202020204" pitchFamily="34" charset="0"/>
                <a:cs typeface="Century Gothic" panose="020B0502020202020204" pitchFamily="34" charset="0"/>
              </a:rPr>
              <a:t>survey of partners/business owners and solicitors who </a:t>
            </a:r>
            <a:r>
              <a:rPr lang="en-US" altLang="en-US" sz="1600" b="1">
                <a:latin typeface="Century Gothic"/>
                <a:ea typeface="Century Gothic" panose="020B0502020202020204" pitchFamily="34" charset="0"/>
                <a:cs typeface="Century Gothic" panose="020B0502020202020204" pitchFamily="34" charset="0"/>
              </a:rPr>
              <a:t>were not partners/business owners (but with at least five years PQE) </a:t>
            </a:r>
            <a:r>
              <a:rPr kumimoji="0" lang="en-US" altLang="en-US" sz="1600" b="1" i="0" u="none" strike="noStrike" cap="none" normalizeH="0" baseline="0">
                <a:ln>
                  <a:noFill/>
                </a:ln>
                <a:solidFill>
                  <a:srgbClr val="000000"/>
                </a:solidFill>
                <a:effectLst/>
                <a:latin typeface="Century Gothic"/>
                <a:ea typeface="Century Gothic" panose="020B0502020202020204" pitchFamily="34" charset="0"/>
                <a:cs typeface="Century Gothic" panose="020B0502020202020204" pitchFamily="34" charset="0"/>
              </a:rPr>
              <a:t>working within smaller practices (&lt;40 </a:t>
            </a:r>
            <a:r>
              <a:rPr lang="en-US" altLang="en-US" sz="1600" b="1">
                <a:solidFill>
                  <a:srgbClr val="000000"/>
                </a:solidFill>
                <a:latin typeface="Century Gothic"/>
                <a:ea typeface="Century Gothic" panose="020B0502020202020204" pitchFamily="34" charset="0"/>
                <a:cs typeface="Century Gothic" panose="020B0502020202020204" pitchFamily="34" charset="0"/>
              </a:rPr>
              <a:t>solicitors</a:t>
            </a:r>
            <a:r>
              <a:rPr kumimoji="0" lang="en-US" altLang="en-US" sz="1600" b="1" i="0" u="none" strike="noStrike" cap="none" normalizeH="0" baseline="0">
                <a:ln>
                  <a:noFill/>
                </a:ln>
                <a:solidFill>
                  <a:srgbClr val="000000"/>
                </a:solidFill>
                <a:effectLst/>
                <a:latin typeface="Century Gothic"/>
                <a:ea typeface="Century Gothic" panose="020B0502020202020204" pitchFamily="34" charset="0"/>
                <a:cs typeface="Century Gothic" panose="020B0502020202020204" pitchFamily="34" charset="0"/>
              </a:rPr>
              <a:t>)</a:t>
            </a:r>
          </a:p>
          <a:p>
            <a:pPr marL="66675" algn="just" defTabSz="914400">
              <a:buSzPct val="110000"/>
            </a:pPr>
            <a:endParaRPr lang="en-US" altLang="en-US" sz="1600" bmk="">
              <a:solidFill>
                <a:srgbClr val="000000"/>
              </a:solidFill>
              <a:latin typeface="Century Gothic" panose="020B0502020202020204" pitchFamily="34" charset="0"/>
              <a:ea typeface="Times New Roman" panose="02020603050405020304" pitchFamily="18" charset="0"/>
            </a:endParaRPr>
          </a:p>
          <a:p>
            <a:pPr marL="352425" indent="-285750" algn="just" defTabSz="914400">
              <a:buSzPct val="110000"/>
              <a:buFont typeface="Wingdings" panose="05000000000000000000" pitchFamily="2" charset="2"/>
              <a:buChar char="§"/>
            </a:pPr>
            <a:r>
              <a:rPr lang="en-GB" altLang="en-US" sz="1400" bmk="">
                <a:solidFill>
                  <a:srgbClr val="000000"/>
                </a:solidFill>
                <a:latin typeface="Century Gothic" panose="020B0502020202020204" pitchFamily="34" charset="0"/>
                <a:ea typeface="Times New Roman" panose="02020603050405020304" pitchFamily="18" charset="0"/>
              </a:rPr>
              <a:t>In total 2,543 </a:t>
            </a:r>
            <a:r>
              <a:rPr lang="en-GB" altLang="en-US" sz="1400" bmk="">
                <a:latin typeface="Century Gothic" panose="020B0502020202020204" pitchFamily="34" charset="0"/>
                <a:ea typeface="Times New Roman" panose="02020603050405020304" pitchFamily="18" charset="0"/>
              </a:rPr>
              <a:t>solicitors</a:t>
            </a:r>
            <a:r>
              <a:rPr lang="en-GB" altLang="en-US" sz="1400" bmk="">
                <a:solidFill>
                  <a:srgbClr val="FF0000"/>
                </a:solidFill>
                <a:latin typeface="Century Gothic" panose="020B0502020202020204" pitchFamily="34" charset="0"/>
                <a:ea typeface="Times New Roman" panose="02020603050405020304" pitchFamily="18" charset="0"/>
              </a:rPr>
              <a:t> </a:t>
            </a:r>
            <a:r>
              <a:rPr lang="en-GB" altLang="en-US" sz="1400" bmk="">
                <a:solidFill>
                  <a:srgbClr val="000000"/>
                </a:solidFill>
                <a:latin typeface="Century Gothic" panose="020B0502020202020204" pitchFamily="34" charset="0"/>
                <a:ea typeface="Times New Roman" panose="02020603050405020304" pitchFamily="18" charset="0"/>
              </a:rPr>
              <a:t>were sent the survey via email, and </a:t>
            </a:r>
            <a:r>
              <a:rPr lang="en-GB" altLang="en-US" sz="1400" b="1" bmk="">
                <a:solidFill>
                  <a:srgbClr val="000000"/>
                </a:solidFill>
                <a:latin typeface="Century Gothic" panose="020B0502020202020204" pitchFamily="34" charset="0"/>
                <a:ea typeface="Times New Roman" panose="02020603050405020304" pitchFamily="18" charset="0"/>
              </a:rPr>
              <a:t>421</a:t>
            </a:r>
            <a:r>
              <a:rPr lang="en-GB" altLang="en-US" sz="1400" b="1" bmk="">
                <a:latin typeface="Century Gothic" panose="020B0502020202020204" pitchFamily="34" charset="0"/>
                <a:ea typeface="Times New Roman" panose="02020603050405020304" pitchFamily="18" charset="0"/>
              </a:rPr>
              <a:t> solicitors </a:t>
            </a:r>
            <a:r>
              <a:rPr lang="en-GB" altLang="en-US" sz="1400" bmk="">
                <a:solidFill>
                  <a:srgbClr val="000000"/>
                </a:solidFill>
                <a:latin typeface="Century Gothic" panose="020B0502020202020204" pitchFamily="34" charset="0"/>
                <a:ea typeface="Times New Roman" panose="02020603050405020304" pitchFamily="18" charset="0"/>
              </a:rPr>
              <a:t>participated in the survey, between January and February 2025</a:t>
            </a:r>
          </a:p>
          <a:p>
            <a:pPr marL="352425" indent="-285750" algn="just" defTabSz="914400">
              <a:buSzPct val="110000"/>
              <a:buFont typeface="Wingdings" panose="05000000000000000000" pitchFamily="2" charset="2"/>
              <a:buChar char="§"/>
            </a:pPr>
            <a:endParaRPr lang="en-GB" altLang="en-US" sz="1400" bmk="">
              <a:solidFill>
                <a:srgbClr val="000000"/>
              </a:solidFill>
              <a:latin typeface="Century Gothic" panose="020B0502020202020204" pitchFamily="34" charset="0"/>
              <a:ea typeface="Times New Roman" panose="02020603050405020304" pitchFamily="18" charset="0"/>
            </a:endParaRPr>
          </a:p>
          <a:p>
            <a:pPr marL="352425" indent="-285750" algn="just" defTabSz="914400">
              <a:buSzPct val="110000"/>
              <a:buFont typeface="Wingdings" panose="05000000000000000000" pitchFamily="2" charset="2"/>
              <a:buChar char="§"/>
            </a:pPr>
            <a:r>
              <a:rPr lang="en-GB" altLang="en-US" sz="1400" bmk="">
                <a:solidFill>
                  <a:srgbClr val="000000"/>
                </a:solidFill>
                <a:latin typeface="Century Gothic" panose="020B0502020202020204" pitchFamily="34" charset="0"/>
                <a:ea typeface="Times New Roman" panose="02020603050405020304" pitchFamily="18" charset="0"/>
              </a:rPr>
              <a:t>The survey achieved a </a:t>
            </a:r>
            <a:r>
              <a:rPr lang="en-GB" altLang="en-US" sz="1400" b="1" bmk="">
                <a:solidFill>
                  <a:srgbClr val="000000"/>
                </a:solidFill>
                <a:latin typeface="Century Gothic" panose="020B0502020202020204" pitchFamily="34" charset="0"/>
                <a:ea typeface="Times New Roman" panose="02020603050405020304" pitchFamily="18" charset="0"/>
              </a:rPr>
              <a:t>response rate of 17%</a:t>
            </a:r>
          </a:p>
          <a:p>
            <a:pPr marL="352425" indent="-285750" algn="just" defTabSz="914400">
              <a:buSzPct val="110000"/>
              <a:buFont typeface="Wingdings" panose="05000000000000000000" pitchFamily="2" charset="2"/>
              <a:buChar char="§"/>
            </a:pPr>
            <a:endParaRPr lang="en-GB" altLang="en-US" sz="1400" bmk="">
              <a:solidFill>
                <a:srgbClr val="000000"/>
              </a:solidFill>
              <a:latin typeface="Century Gothic" panose="020B0502020202020204" pitchFamily="34" charset="0"/>
              <a:ea typeface="Times New Roman" panose="02020603050405020304" pitchFamily="18" charset="0"/>
            </a:endParaRPr>
          </a:p>
          <a:p>
            <a:pPr marL="352425" indent="-285750" algn="just" defTabSz="914400">
              <a:buSzPct val="110000"/>
              <a:buFont typeface="Wingdings" panose="05000000000000000000" pitchFamily="2" charset="2"/>
              <a:buChar char="§"/>
            </a:pPr>
            <a:r>
              <a:rPr lang="en-GB" altLang="en-US" sz="1400" bmk="">
                <a:solidFill>
                  <a:srgbClr val="000000"/>
                </a:solidFill>
                <a:latin typeface="Century Gothic" panose="020B0502020202020204" pitchFamily="34" charset="0"/>
                <a:ea typeface="Times New Roman" panose="02020603050405020304" pitchFamily="18" charset="0"/>
              </a:rPr>
              <a:t>The range of member types allowed a spread of different profiles relating to:</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Age</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Gender</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Role</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Location and rurality</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Practice type</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PQE years</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Number of solicitors in practice</a:t>
            </a:r>
          </a:p>
          <a:p>
            <a:pPr marL="809625" lvl="1" indent="-285750" algn="just">
              <a:buSzPct val="110000"/>
              <a:buFont typeface="Wingdings" panose="05000000000000000000" pitchFamily="2" charset="2"/>
              <a:buChar char="§"/>
            </a:pPr>
            <a:r>
              <a:rPr lang="en-GB" altLang="en-US" sz="1400" bmk="">
                <a:latin typeface="Century Gothic" panose="020B0502020202020204" pitchFamily="34" charset="0"/>
                <a:ea typeface="Times New Roman" panose="02020603050405020304" pitchFamily="18" charset="0"/>
              </a:rPr>
              <a:t>Area of practice</a:t>
            </a:r>
          </a:p>
          <a:p>
            <a:pPr marL="66675" algn="just">
              <a:buSzPct val="110000"/>
            </a:pPr>
            <a:endParaRPr lang="en-GB" altLang="en-US" sz="1400" bmk="">
              <a:latin typeface="Century Gothic" panose="020B0502020202020204" pitchFamily="34" charset="0"/>
              <a:ea typeface="Times New Roman" panose="02020603050405020304" pitchFamily="18" charset="0"/>
            </a:endParaRPr>
          </a:p>
          <a:p>
            <a:pPr marL="66675" algn="just">
              <a:buSzPct val="110000"/>
            </a:pPr>
            <a:endParaRPr lang="en-GB" altLang="en-US" sz="1400" bmk="">
              <a:latin typeface="Century Gothic" panose="020B0502020202020204" pitchFamily="34" charset="0"/>
              <a:ea typeface="Times New Roman" panose="02020603050405020304" pitchFamily="18" charset="0"/>
            </a:endParaRPr>
          </a:p>
          <a:p>
            <a:pPr marL="66675" algn="just">
              <a:buSzPct val="110000"/>
            </a:pPr>
            <a:r>
              <a:rPr lang="en-GB" altLang="en-US" sz="1400" i="1" bmk="">
                <a:latin typeface="Century Gothic" panose="020B0502020202020204" pitchFamily="34" charset="0"/>
                <a:ea typeface="Times New Roman" panose="02020603050405020304" pitchFamily="18" charset="0"/>
              </a:rPr>
              <a:t>N.B: Significant findings have been highlighted throughout this report with percentages in either green (significantly higher than total) or red (significantly lower than total). </a:t>
            </a:r>
          </a:p>
        </p:txBody>
      </p:sp>
    </p:spTree>
    <p:extLst>
      <p:ext uri="{BB962C8B-B14F-4D97-AF65-F5344CB8AC3E}">
        <p14:creationId xmlns:p14="http://schemas.microsoft.com/office/powerpoint/2010/main" val="233553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CF12E-8CBB-28CE-8ADA-B7FB6D00C8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61C0E5-79B7-D4C5-A142-0FC415E88738}"/>
              </a:ext>
            </a:extLst>
          </p:cNvPr>
          <p:cNvSpPr txBox="1"/>
          <p:nvPr/>
        </p:nvSpPr>
        <p:spPr>
          <a:xfrm>
            <a:off x="0" y="165522"/>
            <a:ext cx="4298100"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Sample Breakdown (n=421)</a:t>
            </a:r>
          </a:p>
        </p:txBody>
      </p:sp>
      <p:cxnSp>
        <p:nvCxnSpPr>
          <p:cNvPr id="3" name="Straight Connector 2">
            <a:extLst>
              <a:ext uri="{FF2B5EF4-FFF2-40B4-BE49-F238E27FC236}">
                <a16:creationId xmlns:a16="http://schemas.microsoft.com/office/drawing/2014/main" id="{C2E2A2E4-D0E8-103C-A82A-DA3D8BFF3100}"/>
              </a:ext>
            </a:extLst>
          </p:cNvPr>
          <p:cNvCxnSpPr/>
          <p:nvPr/>
        </p:nvCxnSpPr>
        <p:spPr>
          <a:xfrm>
            <a:off x="48987" y="778063"/>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F065D27-D3AE-33FE-735B-178AB9012F8C}"/>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2B348B98-542C-E45E-2FB2-08926EBC2BD7}"/>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A009820-CB21-1925-732C-0A5CC3CE2A5A}"/>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2803B89-049D-AC29-1C4D-D30EBCF5EBB0}"/>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ECA4F5D-5E87-F457-CE8D-5E827CB6C0AB}"/>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8" name="Chart 7">
            <a:extLst>
              <a:ext uri="{FF2B5EF4-FFF2-40B4-BE49-F238E27FC236}">
                <a16:creationId xmlns:a16="http://schemas.microsoft.com/office/drawing/2014/main" id="{6E24B0BC-0C5E-3975-29B8-DB588047E4D3}"/>
              </a:ext>
            </a:extLst>
          </p:cNvPr>
          <p:cNvGraphicFramePr/>
          <p:nvPr>
            <p:extLst>
              <p:ext uri="{D42A27DB-BD31-4B8C-83A1-F6EECF244321}">
                <p14:modId xmlns:p14="http://schemas.microsoft.com/office/powerpoint/2010/main" val="2887744109"/>
              </p:ext>
            </p:extLst>
          </p:nvPr>
        </p:nvGraphicFramePr>
        <p:xfrm>
          <a:off x="107979" y="924458"/>
          <a:ext cx="2556561" cy="2742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3E7A2A03-E1F6-585F-C16F-68A1EA4C2E8A}"/>
              </a:ext>
            </a:extLst>
          </p:cNvPr>
          <p:cNvGraphicFramePr/>
          <p:nvPr>
            <p:extLst>
              <p:ext uri="{D42A27DB-BD31-4B8C-83A1-F6EECF244321}">
                <p14:modId xmlns:p14="http://schemas.microsoft.com/office/powerpoint/2010/main" val="1215438517"/>
              </p:ext>
            </p:extLst>
          </p:nvPr>
        </p:nvGraphicFramePr>
        <p:xfrm>
          <a:off x="4754382" y="525696"/>
          <a:ext cx="4525670" cy="3268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24CBD568-E16D-99DB-3ECD-337E5F91A359}"/>
              </a:ext>
            </a:extLst>
          </p:cNvPr>
          <p:cNvGraphicFramePr/>
          <p:nvPr>
            <p:extLst>
              <p:ext uri="{D42A27DB-BD31-4B8C-83A1-F6EECF244321}">
                <p14:modId xmlns:p14="http://schemas.microsoft.com/office/powerpoint/2010/main" val="495595455"/>
              </p:ext>
            </p:extLst>
          </p:nvPr>
        </p:nvGraphicFramePr>
        <p:xfrm>
          <a:off x="107979" y="3505107"/>
          <a:ext cx="2556561" cy="30120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AE60360F-B211-BA47-A2A0-CEFA4E858A6C}"/>
              </a:ext>
            </a:extLst>
          </p:cNvPr>
          <p:cNvGraphicFramePr/>
          <p:nvPr>
            <p:extLst>
              <p:ext uri="{D42A27DB-BD31-4B8C-83A1-F6EECF244321}">
                <p14:modId xmlns:p14="http://schemas.microsoft.com/office/powerpoint/2010/main" val="2483537101"/>
              </p:ext>
            </p:extLst>
          </p:nvPr>
        </p:nvGraphicFramePr>
        <p:xfrm>
          <a:off x="2803698" y="753740"/>
          <a:ext cx="2556561" cy="29133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6569289A-30D3-A3B9-DAD6-2EE92ECFAA48}"/>
              </a:ext>
            </a:extLst>
          </p:cNvPr>
          <p:cNvGraphicFramePr/>
          <p:nvPr>
            <p:extLst>
              <p:ext uri="{D42A27DB-BD31-4B8C-83A1-F6EECF244321}">
                <p14:modId xmlns:p14="http://schemas.microsoft.com/office/powerpoint/2010/main" val="955181382"/>
              </p:ext>
            </p:extLst>
          </p:nvPr>
        </p:nvGraphicFramePr>
        <p:xfrm>
          <a:off x="2843028" y="3613586"/>
          <a:ext cx="9222832" cy="3012015"/>
        </p:xfrm>
        <a:graphic>
          <a:graphicData uri="http://schemas.openxmlformats.org/drawingml/2006/chart">
            <c:chart xmlns:c="http://schemas.openxmlformats.org/drawingml/2006/chart" xmlns:r="http://schemas.openxmlformats.org/officeDocument/2006/relationships" r:id="rId7"/>
          </a:graphicData>
        </a:graphic>
      </p:graphicFrame>
      <p:cxnSp>
        <p:nvCxnSpPr>
          <p:cNvPr id="9" name="Straight Connector 8">
            <a:extLst>
              <a:ext uri="{FF2B5EF4-FFF2-40B4-BE49-F238E27FC236}">
                <a16:creationId xmlns:a16="http://schemas.microsoft.com/office/drawing/2014/main" id="{FC1593A3-6389-156F-C952-E03CA3000AC1}"/>
              </a:ext>
            </a:extLst>
          </p:cNvPr>
          <p:cNvCxnSpPr>
            <a:cxnSpLocks/>
          </p:cNvCxnSpPr>
          <p:nvPr/>
        </p:nvCxnSpPr>
        <p:spPr>
          <a:xfrm>
            <a:off x="2724289" y="1183908"/>
            <a:ext cx="0" cy="4986069"/>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092B6991-4060-61B8-0963-67C529185ECD}"/>
              </a:ext>
            </a:extLst>
          </p:cNvPr>
          <p:cNvCxnSpPr>
            <a:cxnSpLocks/>
          </p:cNvCxnSpPr>
          <p:nvPr/>
        </p:nvCxnSpPr>
        <p:spPr>
          <a:xfrm>
            <a:off x="5316765" y="1174076"/>
            <a:ext cx="0" cy="2578393"/>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CF07008-8BAB-4EEB-6210-329F78550283}"/>
              </a:ext>
            </a:extLst>
          </p:cNvPr>
          <p:cNvCxnSpPr>
            <a:cxnSpLocks/>
          </p:cNvCxnSpPr>
          <p:nvPr/>
        </p:nvCxnSpPr>
        <p:spPr>
          <a:xfrm flipH="1">
            <a:off x="2843028" y="3922081"/>
            <a:ext cx="8912191" cy="0"/>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13" name="Chart 12">
            <a:extLst>
              <a:ext uri="{FF2B5EF4-FFF2-40B4-BE49-F238E27FC236}">
                <a16:creationId xmlns:a16="http://schemas.microsoft.com/office/drawing/2014/main" id="{9C782236-0835-CCCB-1300-D040B9B61719}"/>
              </a:ext>
            </a:extLst>
          </p:cNvPr>
          <p:cNvGraphicFramePr/>
          <p:nvPr>
            <p:extLst>
              <p:ext uri="{D42A27DB-BD31-4B8C-83A1-F6EECF244321}">
                <p14:modId xmlns:p14="http://schemas.microsoft.com/office/powerpoint/2010/main" val="686691394"/>
              </p:ext>
            </p:extLst>
          </p:nvPr>
        </p:nvGraphicFramePr>
        <p:xfrm>
          <a:off x="5296194" y="474687"/>
          <a:ext cx="6787827" cy="3373494"/>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a:extLst>
              <a:ext uri="{FF2B5EF4-FFF2-40B4-BE49-F238E27FC236}">
                <a16:creationId xmlns:a16="http://schemas.microsoft.com/office/drawing/2014/main" id="{EF07281A-161E-6107-4AB5-B696E2EBBECA}"/>
              </a:ext>
            </a:extLst>
          </p:cNvPr>
          <p:cNvSpPr txBox="1"/>
          <p:nvPr/>
        </p:nvSpPr>
        <p:spPr>
          <a:xfrm>
            <a:off x="-1" y="6568463"/>
            <a:ext cx="11976042"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Female, n= 213; Male, n= 208, under 35, n= 27; 35-44; n= 89, 45-54; n= 113; 55-64, n= 132; 65 and over, n= 60; Stirling, n= 25; Perth, n= 16; Inverness, n= 40; Hamilton, n= 23; Haddington, n= 6; Greenock, n= 33; Glasgow, n= 84; Edinburgh, n= 71; Dunfermline, n= 17; Dundee, n= 18; Dumfries, n= 34; Dumbarton, n= 15; Aberdeen, n= 39; 11 and more, n= 88; 10 and under, n= 333; Partners &amp; Business Owners, n= 298; Solicitors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n= 197; Sole Owner/Practitioner, n= 95; Associate or Senior Associate, n= 65; Solicitor or Senior Solicitor, n= 41; Legal Director or Consultant, n= 17  </a:t>
            </a:r>
            <a:endParaRPr lang="en-GB" sz="600">
              <a:latin typeface="Century Gothic" panose="020B0502020202020204" pitchFamily="34" charset="0"/>
            </a:endParaRPr>
          </a:p>
        </p:txBody>
      </p:sp>
      <p:sp>
        <p:nvSpPr>
          <p:cNvPr id="18" name="TextBox 17">
            <a:extLst>
              <a:ext uri="{FF2B5EF4-FFF2-40B4-BE49-F238E27FC236}">
                <a16:creationId xmlns:a16="http://schemas.microsoft.com/office/drawing/2014/main" id="{EDC23339-0780-4F35-002E-9718B1F7C1DA}"/>
              </a:ext>
            </a:extLst>
          </p:cNvPr>
          <p:cNvSpPr txBox="1"/>
          <p:nvPr/>
        </p:nvSpPr>
        <p:spPr>
          <a:xfrm>
            <a:off x="9797015" y="76201"/>
            <a:ext cx="2394985" cy="1546577"/>
          </a:xfrm>
          <a:prstGeom prst="rect">
            <a:avLst/>
          </a:prstGeom>
          <a:solidFill>
            <a:schemeClr val="bg1">
              <a:lumMod val="95000"/>
            </a:schemeClr>
          </a:solidFill>
        </p:spPr>
        <p:txBody>
          <a:bodyPr wrap="square" rtlCol="0">
            <a:spAutoFit/>
          </a:bodyPr>
          <a:lstStyle/>
          <a:p>
            <a:pPr algn="just"/>
            <a:r>
              <a:rPr lang="en-GB" sz="1050">
                <a:latin typeface="Century Gothic" panose="020B0502020202020204" pitchFamily="34" charset="0"/>
              </a:rPr>
              <a:t>N.B: The roles were grouped into two key audiences: Partners &amp; Business Owners (71%) and Solicitors (not partners or business owners) (29%). The survey was routed based on the roles provided by respondents, with each group receiving a relevant set of questions.</a:t>
            </a:r>
          </a:p>
        </p:txBody>
      </p:sp>
    </p:spTree>
    <p:extLst>
      <p:ext uri="{BB962C8B-B14F-4D97-AF65-F5344CB8AC3E}">
        <p14:creationId xmlns:p14="http://schemas.microsoft.com/office/powerpoint/2010/main" val="364701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CFCE4-CE55-6891-3366-3DC1761F5F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773E3A-72A9-EA57-5FF5-670EB1705349}"/>
              </a:ext>
            </a:extLst>
          </p:cNvPr>
          <p:cNvSpPr txBox="1"/>
          <p:nvPr/>
        </p:nvSpPr>
        <p:spPr>
          <a:xfrm>
            <a:off x="16654" y="76201"/>
            <a:ext cx="12192001" cy="1200329"/>
          </a:xfrm>
          <a:prstGeom prst="rect">
            <a:avLst/>
          </a:prstGeom>
          <a:noFill/>
        </p:spPr>
        <p:txBody>
          <a:bodyPr wrap="square" rtlCol="0">
            <a:spAutoFit/>
          </a:bodyPr>
          <a:lstStyle/>
          <a:p>
            <a:r>
              <a:rPr lang="en-GB" sz="2400">
                <a:solidFill>
                  <a:srgbClr val="002063"/>
                </a:solidFill>
                <a:latin typeface="Abadi Extra Light" panose="020B0204020104020204" pitchFamily="34" charset="0"/>
              </a:rPr>
              <a:t>Most respondents were either fully office-based (45%) or hybrid working (43%). Partners were significantly more likely to be fully office-based. Sole owners/practitioners were significantly more likely to be fully-remote based.</a:t>
            </a:r>
            <a:endParaRPr lang="en-GB" sz="2400" strike="sngStrike"/>
          </a:p>
        </p:txBody>
      </p:sp>
      <p:grpSp>
        <p:nvGrpSpPr>
          <p:cNvPr id="12" name="Group 11">
            <a:extLst>
              <a:ext uri="{FF2B5EF4-FFF2-40B4-BE49-F238E27FC236}">
                <a16:creationId xmlns:a16="http://schemas.microsoft.com/office/drawing/2014/main" id="{C95A5924-0715-6380-C834-A46D784E2002}"/>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574F087F-4B94-178D-357B-9D4137B308BE}"/>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D8992BF-BA54-38F7-996F-A29B299E8C6F}"/>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462C912-6311-1769-D8E8-1B3FDBE6648B}"/>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E4DF08A-9D9D-C49F-DBB4-141C207024F4}"/>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6" name="Chart 5">
            <a:extLst>
              <a:ext uri="{FF2B5EF4-FFF2-40B4-BE49-F238E27FC236}">
                <a16:creationId xmlns:a16="http://schemas.microsoft.com/office/drawing/2014/main" id="{28CB9E79-863C-3793-41C3-66FC8679BF9B}"/>
              </a:ext>
            </a:extLst>
          </p:cNvPr>
          <p:cNvGraphicFramePr/>
          <p:nvPr>
            <p:extLst>
              <p:ext uri="{D42A27DB-BD31-4B8C-83A1-F6EECF244321}">
                <p14:modId xmlns:p14="http://schemas.microsoft.com/office/powerpoint/2010/main" val="2001960084"/>
              </p:ext>
            </p:extLst>
          </p:nvPr>
        </p:nvGraphicFramePr>
        <p:xfrm>
          <a:off x="388927" y="1555471"/>
          <a:ext cx="11380838" cy="49976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B47DEF4-5E7A-4345-F470-90BD0BA654D7}"/>
              </a:ext>
            </a:extLst>
          </p:cNvPr>
          <p:cNvSpPr txBox="1"/>
          <p:nvPr/>
        </p:nvSpPr>
        <p:spPr>
          <a:xfrm>
            <a:off x="-1" y="6673330"/>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a:t>
            </a:r>
            <a:endParaRPr lang="en-GB" sz="600">
              <a:latin typeface="Century Gothic" panose="020B0502020202020204" pitchFamily="34" charset="0"/>
            </a:endParaRPr>
          </a:p>
        </p:txBody>
      </p:sp>
    </p:spTree>
    <p:extLst>
      <p:ext uri="{BB962C8B-B14F-4D97-AF65-F5344CB8AC3E}">
        <p14:creationId xmlns:p14="http://schemas.microsoft.com/office/powerpoint/2010/main" val="76866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305676B6-1012-7939-E447-B65D303A4C9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426DA2-C046-473F-D8ED-A8A99175EE9A}"/>
              </a:ext>
            </a:extLst>
          </p:cNvPr>
          <p:cNvSpPr txBox="1"/>
          <p:nvPr/>
        </p:nvSpPr>
        <p:spPr>
          <a:xfrm>
            <a:off x="589726" y="3105834"/>
            <a:ext cx="1101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1: Setting the Scene - Opportunities &amp; Challenges</a:t>
            </a:r>
          </a:p>
        </p:txBody>
      </p:sp>
    </p:spTree>
    <p:extLst>
      <p:ext uri="{BB962C8B-B14F-4D97-AF65-F5344CB8AC3E}">
        <p14:creationId xmlns:p14="http://schemas.microsoft.com/office/powerpoint/2010/main" val="420824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792A4-3AE0-2E86-A35E-0ACCFFCD52B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B71A4C0-3BC7-3649-0D9E-E312CE9DF6BB}"/>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E4C58A9B-819E-6545-0325-EEE95D4DEAE2}"/>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6D2DA2-0B64-A885-8228-473817804664}"/>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AB495A5-71FB-EAA2-D7F1-4123B9058371}"/>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93FAE83-FDBC-901A-2395-50B7137B68AF}"/>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712ED3D6-C849-E249-CF70-DB9997B2D90B}"/>
              </a:ext>
            </a:extLst>
          </p:cNvPr>
          <p:cNvSpPr txBox="1"/>
          <p:nvPr/>
        </p:nvSpPr>
        <p:spPr>
          <a:xfrm>
            <a:off x="1" y="84354"/>
            <a:ext cx="12192000" cy="923330"/>
          </a:xfrm>
          <a:prstGeom prst="rect">
            <a:avLst/>
          </a:prstGeom>
          <a:noFill/>
        </p:spPr>
        <p:txBody>
          <a:bodyPr wrap="square" rtlCol="0">
            <a:spAutoFit/>
          </a:bodyPr>
          <a:lstStyle/>
          <a:p>
            <a:r>
              <a:rPr lang="en-GB">
                <a:solidFill>
                  <a:srgbClr val="002063"/>
                </a:solidFill>
                <a:latin typeface="Abadi Extra Light" panose="020B0204020104020204" pitchFamily="34" charset="0"/>
              </a:rPr>
              <a:t>Opinion about the future of smaller practices was mixed. Overall, </a:t>
            </a:r>
            <a:r>
              <a:rPr lang="en-GB" b="1">
                <a:solidFill>
                  <a:srgbClr val="002063"/>
                </a:solidFill>
                <a:latin typeface="Abadi Extra Light" panose="020B0204020104020204" pitchFamily="34" charset="0"/>
              </a:rPr>
              <a:t>39% felt optimistic about the future </a:t>
            </a:r>
            <a:r>
              <a:rPr lang="en-GB">
                <a:solidFill>
                  <a:srgbClr val="002063"/>
                </a:solidFill>
                <a:latin typeface="Abadi Extra Light" panose="020B0204020104020204" pitchFamily="34" charset="0"/>
              </a:rPr>
              <a:t>for smaller practices and the sector, irrespective of role. But </a:t>
            </a:r>
            <a:r>
              <a:rPr lang="en-GB" b="1">
                <a:solidFill>
                  <a:srgbClr val="002063"/>
                </a:solidFill>
                <a:latin typeface="Abadi Extra Light" panose="020B0204020104020204" pitchFamily="34" charset="0"/>
              </a:rPr>
              <a:t>38% were pessimistic</a:t>
            </a:r>
            <a:r>
              <a:rPr lang="en-GB">
                <a:solidFill>
                  <a:srgbClr val="002063"/>
                </a:solidFill>
                <a:latin typeface="Abadi Extra Light" panose="020B0204020104020204" pitchFamily="34" charset="0"/>
              </a:rPr>
              <a:t>. Practices with 10 solicitors or fewer were a little more optimistic than those with more solicitors. Sole owners and practitioners were most likely to be very pessimistic vs total. </a:t>
            </a:r>
          </a:p>
        </p:txBody>
      </p:sp>
      <p:graphicFrame>
        <p:nvGraphicFramePr>
          <p:cNvPr id="12" name="Chart 11">
            <a:extLst>
              <a:ext uri="{FF2B5EF4-FFF2-40B4-BE49-F238E27FC236}">
                <a16:creationId xmlns:a16="http://schemas.microsoft.com/office/drawing/2014/main" id="{2D943332-4814-7E78-1B55-6F8CFB78EF71}"/>
              </a:ext>
            </a:extLst>
          </p:cNvPr>
          <p:cNvGraphicFramePr/>
          <p:nvPr>
            <p:extLst>
              <p:ext uri="{D42A27DB-BD31-4B8C-83A1-F6EECF244321}">
                <p14:modId xmlns:p14="http://schemas.microsoft.com/office/powerpoint/2010/main" val="3053618394"/>
              </p:ext>
            </p:extLst>
          </p:nvPr>
        </p:nvGraphicFramePr>
        <p:xfrm>
          <a:off x="300948" y="1491957"/>
          <a:ext cx="11384691" cy="5014451"/>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FE5D4673-282F-DC14-1C5B-97C6FC431CAB}"/>
              </a:ext>
            </a:extLst>
          </p:cNvPr>
          <p:cNvCxnSpPr>
            <a:cxnSpLocks/>
          </p:cNvCxnSpPr>
          <p:nvPr/>
        </p:nvCxnSpPr>
        <p:spPr>
          <a:xfrm>
            <a:off x="9309497" y="2241843"/>
            <a:ext cx="0" cy="2748367"/>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AEC23C7-CD2C-EC02-1DB1-F6FA6449BDC0}"/>
              </a:ext>
            </a:extLst>
          </p:cNvPr>
          <p:cNvSpPr txBox="1"/>
          <p:nvPr/>
        </p:nvSpPr>
        <p:spPr>
          <a:xfrm>
            <a:off x="-1" y="6580997"/>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partners or business owners)</a:t>
            </a:r>
            <a:r>
              <a:rPr lang="en-US" sz="600">
                <a:latin typeface="Century Gothic" panose="020B0502020202020204" pitchFamily="34" charset="0"/>
              </a:rPr>
              <a:t>, n= 123; Partner &amp; Business Owner, n= 298; Associate or Senior Associate, n= 65; Legal Director or Consultant, n= 17; Partner (where there are at least 2 partners in the practice unit), n= 197; Sole Owner/Practitioner, n= 95; Solicitor or Senior Solicitor, n= 41; 10 solicitors or fewer, n= 333; 11 solicitors or more, n= 89</a:t>
            </a:r>
            <a:endParaRPr lang="en-GB" sz="600">
              <a:latin typeface="Century Gothic" panose="020B0502020202020204" pitchFamily="34" charset="0"/>
            </a:endParaRPr>
          </a:p>
        </p:txBody>
      </p:sp>
    </p:spTree>
    <p:extLst>
      <p:ext uri="{BB962C8B-B14F-4D97-AF65-F5344CB8AC3E}">
        <p14:creationId xmlns:p14="http://schemas.microsoft.com/office/powerpoint/2010/main" val="121848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03E849-301E-E970-09F9-75D75B260D3A}"/>
              </a:ext>
            </a:extLst>
          </p:cNvPr>
          <p:cNvGrpSpPr/>
          <p:nvPr/>
        </p:nvGrpSpPr>
        <p:grpSpPr>
          <a:xfrm>
            <a:off x="-1" y="2"/>
            <a:ext cx="12192001" cy="76201"/>
            <a:chOff x="0" y="306914"/>
            <a:chExt cx="9906000" cy="114304"/>
          </a:xfrm>
        </p:grpSpPr>
        <p:sp>
          <p:nvSpPr>
            <p:cNvPr id="3" name="Rectangle 2">
              <a:extLst>
                <a:ext uri="{FF2B5EF4-FFF2-40B4-BE49-F238E27FC236}">
                  <a16:creationId xmlns:a16="http://schemas.microsoft.com/office/drawing/2014/main" id="{CB6DE329-63F1-AE54-5363-8F1DA30E3DB8}"/>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682B540-7785-B1B8-296A-FB7A8B46DDE0}"/>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91608F8-D97B-AD72-A4C8-2ABB29BD56B6}"/>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DEE33F4-AC27-D401-5A7A-86FFBE4563FB}"/>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319ABBF8-E614-CC89-CCF1-7DE78D074DBA}"/>
              </a:ext>
            </a:extLst>
          </p:cNvPr>
          <p:cNvSpPr txBox="1"/>
          <p:nvPr/>
        </p:nvSpPr>
        <p:spPr>
          <a:xfrm>
            <a:off x="-16653" y="76201"/>
            <a:ext cx="12192000" cy="923330"/>
          </a:xfrm>
          <a:prstGeom prst="rect">
            <a:avLst/>
          </a:prstGeom>
          <a:noFill/>
        </p:spPr>
        <p:txBody>
          <a:bodyPr wrap="square" rtlCol="0">
            <a:spAutoFit/>
          </a:bodyPr>
          <a:lstStyle/>
          <a:p>
            <a:r>
              <a:rPr lang="en-GB">
                <a:solidFill>
                  <a:srgbClr val="002063"/>
                </a:solidFill>
                <a:latin typeface="Abadi Extra Light" panose="020B0204020104020204" pitchFamily="34" charset="0"/>
              </a:rPr>
              <a:t>Practices offering legal aid were significantly more likely to be very pessimistic about the future of smaller practices (19%) than those who were not offering legal aid (5%). Non-legal aid practices were significantly more optimistic about the future, with 48% of respondents being either very or somewhat optimistic, compared to 29% of legal aid practices. </a:t>
            </a:r>
          </a:p>
        </p:txBody>
      </p:sp>
      <p:graphicFrame>
        <p:nvGraphicFramePr>
          <p:cNvPr id="10" name="Chart 9">
            <a:extLst>
              <a:ext uri="{FF2B5EF4-FFF2-40B4-BE49-F238E27FC236}">
                <a16:creationId xmlns:a16="http://schemas.microsoft.com/office/drawing/2014/main" id="{BB307305-C216-5D00-2C14-323D51A7F128}"/>
              </a:ext>
            </a:extLst>
          </p:cNvPr>
          <p:cNvGraphicFramePr/>
          <p:nvPr>
            <p:extLst>
              <p:ext uri="{D42A27DB-BD31-4B8C-83A1-F6EECF244321}">
                <p14:modId xmlns:p14="http://schemas.microsoft.com/office/powerpoint/2010/main" val="2276718607"/>
              </p:ext>
            </p:extLst>
          </p:nvPr>
        </p:nvGraphicFramePr>
        <p:xfrm>
          <a:off x="387001" y="1639440"/>
          <a:ext cx="11384691" cy="50144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5565855-E5FE-F3B6-9CCC-E79C1787E52C}"/>
              </a:ext>
            </a:extLst>
          </p:cNvPr>
          <p:cNvSpPr txBox="1"/>
          <p:nvPr/>
        </p:nvSpPr>
        <p:spPr>
          <a:xfrm>
            <a:off x="-1" y="6653891"/>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a:t>
            </a:r>
            <a:r>
              <a:rPr lang="en-GB" sz="600">
                <a:latin typeface="Century Gothic" panose="020B0502020202020204" pitchFamily="34" charset="0"/>
              </a:rPr>
              <a:t>Legal Aid Practices, n=192; Non-Legal Aid Practices, n=229</a:t>
            </a:r>
          </a:p>
        </p:txBody>
      </p:sp>
    </p:spTree>
    <p:extLst>
      <p:ext uri="{BB962C8B-B14F-4D97-AF65-F5344CB8AC3E}">
        <p14:creationId xmlns:p14="http://schemas.microsoft.com/office/powerpoint/2010/main" val="375213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4A25-DFDA-6DEA-9446-15BC989961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CACE32-D8DE-0320-7CB3-480BE65769EF}"/>
              </a:ext>
            </a:extLst>
          </p:cNvPr>
          <p:cNvSpPr txBox="1"/>
          <p:nvPr/>
        </p:nvSpPr>
        <p:spPr>
          <a:xfrm>
            <a:off x="0" y="53637"/>
            <a:ext cx="11836334"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Thinking about the next five years, what do you see as the </a:t>
            </a:r>
            <a:r>
              <a:rPr lang="en-GB" b="1" u="sng">
                <a:solidFill>
                  <a:srgbClr val="002063"/>
                </a:solidFill>
                <a:latin typeface="Abadi Extra Light" panose="020B0204020104020204" pitchFamily="34" charset="0"/>
              </a:rPr>
              <a:t>biggest opportunities </a:t>
            </a:r>
            <a:r>
              <a:rPr lang="en-GB" b="1">
                <a:solidFill>
                  <a:srgbClr val="002063"/>
                </a:solidFill>
                <a:latin typeface="Abadi Extra Light" panose="020B0204020104020204" pitchFamily="34" charset="0"/>
              </a:rPr>
              <a:t>for smaller practices and the sector, if any?</a:t>
            </a:r>
          </a:p>
          <a:p>
            <a:r>
              <a:rPr lang="en-GB">
                <a:solidFill>
                  <a:srgbClr val="002063"/>
                </a:solidFill>
                <a:latin typeface="Abadi Extra Light" panose="020B0204020104020204" pitchFamily="34" charset="0"/>
              </a:rPr>
              <a:t>Thematic analysis of survey open-ended responses and interview comments</a:t>
            </a:r>
          </a:p>
        </p:txBody>
      </p:sp>
      <p:grpSp>
        <p:nvGrpSpPr>
          <p:cNvPr id="7" name="Group 6">
            <a:extLst>
              <a:ext uri="{FF2B5EF4-FFF2-40B4-BE49-F238E27FC236}">
                <a16:creationId xmlns:a16="http://schemas.microsoft.com/office/drawing/2014/main" id="{38C57252-6F19-86C7-356A-2B9B7CD4CC16}"/>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36D379C6-EF0D-4E89-F95E-9FAA1525CFDD}"/>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397AD64-AABE-F2B0-FB69-C4D39C334F80}"/>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FEB706-83BF-551C-BE0C-FE7BA4E2D54C}"/>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6DEEDFB-B94C-E508-BEE4-B8E31844ECD7}"/>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BC2669ED-50BE-1AF5-5CCE-7DC36E524B22}"/>
              </a:ext>
            </a:extLst>
          </p:cNvPr>
          <p:cNvSpPr/>
          <p:nvPr/>
        </p:nvSpPr>
        <p:spPr>
          <a:xfrm>
            <a:off x="285333" y="1016213"/>
            <a:ext cx="6292448" cy="5382128"/>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GB" sz="1400" b="1">
                <a:solidFill>
                  <a:srgbClr val="002060"/>
                </a:solidFill>
                <a:latin typeface="Century Gothic" panose="020B0502020202020204" pitchFamily="34" charset="0"/>
              </a:rPr>
              <a:t>Offering personalised service: </a:t>
            </a:r>
            <a:r>
              <a:rPr lang="en-GB" sz="1400">
                <a:solidFill>
                  <a:srgbClr val="002060"/>
                </a:solidFill>
                <a:latin typeface="Century Gothic" panose="020B0502020202020204" pitchFamily="34" charset="0"/>
              </a:rPr>
              <a:t>smaller </a:t>
            </a:r>
            <a:r>
              <a:rPr lang="en-GB" sz="1400">
                <a:solidFill>
                  <a:srgbClr val="002063"/>
                </a:solidFill>
                <a:latin typeface="Century Gothic" panose="020B0502020202020204" pitchFamily="34" charset="0"/>
              </a:rPr>
              <a:t>practices had a </a:t>
            </a:r>
            <a:r>
              <a:rPr lang="en-GB" sz="1400">
                <a:solidFill>
                  <a:srgbClr val="002060"/>
                </a:solidFill>
                <a:latin typeface="Century Gothic" panose="020B0502020202020204" pitchFamily="34" charset="0"/>
              </a:rPr>
              <a:t>competitive advantage by offering a more tailored, face-to-face approach when compared to the perceived impersonal, corporate style of larger practices</a:t>
            </a:r>
          </a:p>
          <a:p>
            <a:endParaRPr lang="en-GB" sz="1400">
              <a:solidFill>
                <a:srgbClr val="002060"/>
              </a:solidFill>
              <a:latin typeface="Century Gothic" panose="020B0502020202020204" pitchFamily="34" charset="0"/>
            </a:endParaRPr>
          </a:p>
          <a:p>
            <a:pPr marL="285750" indent="-285750">
              <a:buFont typeface="Wingdings" panose="05000000000000000000" pitchFamily="2" charset="2"/>
              <a:buChar char="§"/>
            </a:pPr>
            <a:r>
              <a:rPr lang="en-GB" sz="1400" b="1">
                <a:solidFill>
                  <a:srgbClr val="002060"/>
                </a:solidFill>
                <a:latin typeface="Century Gothic" panose="020B0502020202020204" pitchFamily="34" charset="0"/>
              </a:rPr>
              <a:t>Technology</a:t>
            </a:r>
            <a:r>
              <a:rPr lang="en-GB" sz="1400">
                <a:solidFill>
                  <a:srgbClr val="002060"/>
                </a:solidFill>
                <a:latin typeface="Century Gothic" panose="020B0502020202020204" pitchFamily="34" charset="0"/>
              </a:rPr>
              <a:t>: integrating technology could improve efficiency, managing workloads, and has the potential to offer a nice work culture </a:t>
            </a:r>
            <a:r>
              <a:rPr lang="en-GB" sz="1400">
                <a:solidFill>
                  <a:srgbClr val="002060"/>
                </a:solidFill>
                <a:latin typeface="Century Gothic" panose="020B0502020202020204" pitchFamily="34" charset="0"/>
                <a:sym typeface="Wingdings" panose="05000000000000000000" pitchFamily="2" charset="2"/>
              </a:rPr>
              <a:t> but more training is required here first</a:t>
            </a:r>
            <a:endParaRPr lang="en-GB" sz="1400">
              <a:solidFill>
                <a:srgbClr val="002060"/>
              </a:solidFill>
              <a:latin typeface="Century Gothic" panose="020B0502020202020204" pitchFamily="34" charset="0"/>
            </a:endParaRPr>
          </a:p>
          <a:p>
            <a:endParaRPr lang="en-GB" sz="1400">
              <a:solidFill>
                <a:srgbClr val="002060"/>
              </a:solidFill>
              <a:latin typeface="Century Gothic" panose="020B0502020202020204" pitchFamily="34" charset="0"/>
            </a:endParaRPr>
          </a:p>
          <a:p>
            <a:pPr marL="285750" indent="-285750">
              <a:buFont typeface="Wingdings" panose="05000000000000000000" pitchFamily="2" charset="2"/>
              <a:buChar char="§"/>
            </a:pPr>
            <a:r>
              <a:rPr lang="en-GB" sz="1400" b="1">
                <a:solidFill>
                  <a:srgbClr val="002060"/>
                </a:solidFill>
                <a:latin typeface="Century Gothic" panose="020B0502020202020204" pitchFamily="34" charset="0"/>
              </a:rPr>
              <a:t>Competitive fees: </a:t>
            </a:r>
            <a:r>
              <a:rPr lang="en-GB" sz="1400">
                <a:solidFill>
                  <a:srgbClr val="002060"/>
                </a:solidFill>
                <a:latin typeface="Century Gothic" panose="020B0502020202020204" pitchFamily="34" charset="0"/>
              </a:rPr>
              <a:t>ability to offer high quality advice at lower prices than bigger firms due to lower overhead costs. </a:t>
            </a:r>
          </a:p>
          <a:p>
            <a:endParaRPr lang="en-GB" sz="1400">
              <a:solidFill>
                <a:srgbClr val="002060"/>
              </a:solidFill>
              <a:latin typeface="Century Gothic" panose="020B0502020202020204" pitchFamily="34" charset="0"/>
            </a:endParaRPr>
          </a:p>
          <a:p>
            <a:pPr marL="285750" indent="-285750">
              <a:buFont typeface="Wingdings" panose="05000000000000000000" pitchFamily="2" charset="2"/>
              <a:buChar char="§"/>
            </a:pPr>
            <a:r>
              <a:rPr lang="en-GB" sz="1400" b="1">
                <a:solidFill>
                  <a:srgbClr val="002060"/>
                </a:solidFill>
                <a:latin typeface="Century Gothic" panose="020B0502020202020204" pitchFamily="34" charset="0"/>
              </a:rPr>
              <a:t>Staff retention</a:t>
            </a:r>
            <a:r>
              <a:rPr lang="en-GB" sz="1400">
                <a:solidFill>
                  <a:srgbClr val="002060"/>
                </a:solidFill>
                <a:latin typeface="Century Gothic" panose="020B0502020202020204" pitchFamily="34" charset="0"/>
              </a:rPr>
              <a:t>: if smaller practices can offer more flexible working environment than staff may be more likely to stay </a:t>
            </a:r>
            <a:r>
              <a:rPr lang="en-GB" sz="1400">
                <a:solidFill>
                  <a:srgbClr val="002060"/>
                </a:solidFill>
                <a:latin typeface="Century Gothic" panose="020B0502020202020204" pitchFamily="34" charset="0"/>
                <a:sym typeface="Wingdings" panose="05000000000000000000" pitchFamily="2" charset="2"/>
              </a:rPr>
              <a:t> office culture deemed nicer than larger practices</a:t>
            </a:r>
            <a:endParaRPr lang="en-GB" sz="1400">
              <a:solidFill>
                <a:srgbClr val="002060"/>
              </a:solidFill>
              <a:latin typeface="Century Gothic" panose="020B0502020202020204" pitchFamily="34" charset="0"/>
            </a:endParaRPr>
          </a:p>
          <a:p>
            <a:endParaRPr lang="en-GB" sz="1400">
              <a:solidFill>
                <a:srgbClr val="002060"/>
              </a:solidFill>
              <a:latin typeface="Century Gothic" panose="020B0502020202020204" pitchFamily="34" charset="0"/>
            </a:endParaRPr>
          </a:p>
          <a:p>
            <a:pPr marL="285750" indent="-285750">
              <a:buFont typeface="Wingdings" panose="05000000000000000000" pitchFamily="2" charset="2"/>
              <a:buChar char="§"/>
            </a:pPr>
            <a:r>
              <a:rPr lang="en-GB" sz="1400" b="1">
                <a:solidFill>
                  <a:srgbClr val="002060"/>
                </a:solidFill>
                <a:latin typeface="Century Gothic" panose="020B0502020202020204" pitchFamily="34" charset="0"/>
              </a:rPr>
              <a:t>Mergers:</a:t>
            </a:r>
            <a:r>
              <a:rPr lang="en-GB" sz="1400">
                <a:solidFill>
                  <a:srgbClr val="002060"/>
                </a:solidFill>
                <a:latin typeface="Century Gothic" panose="020B0502020202020204" pitchFamily="34" charset="0"/>
              </a:rPr>
              <a:t> a lot of smaller practices may merge to become larger ones </a:t>
            </a:r>
            <a:r>
              <a:rPr lang="en-GB" sz="1400">
                <a:solidFill>
                  <a:srgbClr val="002060"/>
                </a:solidFill>
                <a:latin typeface="Century Gothic" panose="020B0502020202020204" pitchFamily="34" charset="0"/>
                <a:sym typeface="Wingdings" panose="05000000000000000000" pitchFamily="2" charset="2"/>
              </a:rPr>
              <a:t> this is seen as both an opportunity for growth but also a challenge</a:t>
            </a:r>
            <a:endParaRPr lang="en-GB" sz="1400">
              <a:solidFill>
                <a:srgbClr val="002060"/>
              </a:solidFill>
              <a:latin typeface="Century Gothic" panose="020B0502020202020204" pitchFamily="34" charset="0"/>
            </a:endParaRPr>
          </a:p>
          <a:p>
            <a:endParaRPr lang="en-GB" sz="1400">
              <a:solidFill>
                <a:srgbClr val="002060"/>
              </a:solidFill>
              <a:latin typeface="Century Gothic" panose="020B0502020202020204" pitchFamily="34" charset="0"/>
            </a:endParaRPr>
          </a:p>
          <a:p>
            <a:pPr marL="285750" indent="-285750">
              <a:buFont typeface="Wingdings" panose="05000000000000000000" pitchFamily="2" charset="2"/>
              <a:buChar char="§"/>
            </a:pPr>
            <a:r>
              <a:rPr lang="en-GB" sz="1400" b="1">
                <a:solidFill>
                  <a:srgbClr val="002060"/>
                </a:solidFill>
                <a:latin typeface="Century Gothic" panose="020B0502020202020204" pitchFamily="34" charset="0"/>
              </a:rPr>
              <a:t>Specialism: </a:t>
            </a:r>
            <a:r>
              <a:rPr lang="en-GB" sz="1400">
                <a:solidFill>
                  <a:srgbClr val="002060"/>
                </a:solidFill>
                <a:latin typeface="Century Gothic" panose="020B0502020202020204" pitchFamily="34" charset="0"/>
              </a:rPr>
              <a:t>providing niche services and offer services which are of less interest to larger practices</a:t>
            </a:r>
          </a:p>
        </p:txBody>
      </p:sp>
      <p:grpSp>
        <p:nvGrpSpPr>
          <p:cNvPr id="4" name="Group 3">
            <a:extLst>
              <a:ext uri="{FF2B5EF4-FFF2-40B4-BE49-F238E27FC236}">
                <a16:creationId xmlns:a16="http://schemas.microsoft.com/office/drawing/2014/main" id="{8B5141C0-E83A-B826-77BF-307C2C4AF4AC}"/>
              </a:ext>
            </a:extLst>
          </p:cNvPr>
          <p:cNvGrpSpPr/>
          <p:nvPr/>
        </p:nvGrpSpPr>
        <p:grpSpPr>
          <a:xfrm>
            <a:off x="6816767" y="1016212"/>
            <a:ext cx="5112774" cy="5551207"/>
            <a:chOff x="6971070" y="798733"/>
            <a:chExt cx="4473679" cy="5353659"/>
          </a:xfrm>
          <a:solidFill>
            <a:srgbClr val="002063"/>
          </a:solidFill>
        </p:grpSpPr>
        <p:sp>
          <p:nvSpPr>
            <p:cNvPr id="6" name="Rectangle 5">
              <a:extLst>
                <a:ext uri="{FF2B5EF4-FFF2-40B4-BE49-F238E27FC236}">
                  <a16:creationId xmlns:a16="http://schemas.microsoft.com/office/drawing/2014/main" id="{1970C054-BAAF-3F5E-A720-EE365BDB9D8A}"/>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“Local, approachable, dedicated solicitors should use this to their advantage for clients in the area they practice. A push in marketing the benefits of on your doorstep solicitors will be attractive to those not looking to pay the big firm fees.”</a:t>
              </a:r>
            </a:p>
          </p:txBody>
        </p:sp>
        <p:sp>
          <p:nvSpPr>
            <p:cNvPr id="12" name="Rectangle 11">
              <a:extLst>
                <a:ext uri="{FF2B5EF4-FFF2-40B4-BE49-F238E27FC236}">
                  <a16:creationId xmlns:a16="http://schemas.microsoft.com/office/drawing/2014/main" id="{B09BB503-7A02-8CAD-E559-5A0D9DBEF516}"/>
                </a:ext>
              </a:extLst>
            </p:cNvPr>
            <p:cNvSpPr/>
            <p:nvPr/>
          </p:nvSpPr>
          <p:spPr>
            <a:xfrm>
              <a:off x="6971070" y="2121948"/>
              <a:ext cx="4473678" cy="13206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I think that there's certainly still a very high demand for the sort of work that we do and the client base that we have seem to want to deal with a firm that's local to them, and they can actually speak to the solicitors working on their case.”  </a:t>
              </a:r>
            </a:p>
          </p:txBody>
        </p:sp>
        <p:sp>
          <p:nvSpPr>
            <p:cNvPr id="13" name="Rectangle 12">
              <a:extLst>
                <a:ext uri="{FF2B5EF4-FFF2-40B4-BE49-F238E27FC236}">
                  <a16:creationId xmlns:a16="http://schemas.microsoft.com/office/drawing/2014/main" id="{F0B49BA8-AEE4-F66E-ED5D-5DB2F6EF11A8}"/>
                </a:ext>
              </a:extLst>
            </p:cNvPr>
            <p:cNvSpPr/>
            <p:nvPr/>
          </p:nvSpPr>
          <p:spPr>
            <a:xfrm>
              <a:off x="6971071" y="353701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The smaller firms provide a niche skill in particular areas of law.  This demand will always remain.”</a:t>
              </a:r>
              <a:endParaRPr lang="en-GB" sz="120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F23B98D2-70FB-3A07-2652-500DF3835D72}"/>
                </a:ext>
              </a:extLst>
            </p:cNvPr>
            <p:cNvSpPr/>
            <p:nvPr/>
          </p:nvSpPr>
          <p:spPr>
            <a:xfrm>
              <a:off x="6971071" y="490615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panose="020B0502020202020204" pitchFamily="34" charset="0"/>
                </a:rPr>
                <a:t>“I think that there is still place for Scottish firms and they are usually smaller firms. I think people don’t always want to instruct the big huge firms on matters. I think probably there’s a perception that our fees are lower”</a:t>
              </a:r>
              <a:endParaRPr lang="en-GB" sz="1200">
                <a:solidFill>
                  <a:schemeClr val="bg1"/>
                </a:solidFill>
                <a:latin typeface="Century Gothic" panose="020B0502020202020204" pitchFamily="34" charset="0"/>
              </a:endParaRPr>
            </a:p>
          </p:txBody>
        </p:sp>
      </p:grpSp>
      <p:sp>
        <p:nvSpPr>
          <p:cNvPr id="5" name="TextBox 4">
            <a:extLst>
              <a:ext uri="{FF2B5EF4-FFF2-40B4-BE49-F238E27FC236}">
                <a16:creationId xmlns:a16="http://schemas.microsoft.com/office/drawing/2014/main" id="{DD0445AA-1125-DCC4-A242-09C8DE41A1F6}"/>
              </a:ext>
            </a:extLst>
          </p:cNvPr>
          <p:cNvSpPr txBox="1"/>
          <p:nvPr/>
        </p:nvSpPr>
        <p:spPr>
          <a:xfrm>
            <a:off x="114433" y="6619697"/>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192892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48CA-C4BA-5003-CA5B-ECABB319C6B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A29316-EAC5-45A9-FFB3-FEB40ADC8F48}"/>
              </a:ext>
            </a:extLst>
          </p:cNvPr>
          <p:cNvSpPr txBox="1"/>
          <p:nvPr/>
        </p:nvSpPr>
        <p:spPr>
          <a:xfrm>
            <a:off x="21369" y="51846"/>
            <a:ext cx="11807959" cy="923330"/>
          </a:xfrm>
          <a:prstGeom prst="rect">
            <a:avLst/>
          </a:prstGeom>
          <a:noFill/>
        </p:spPr>
        <p:txBody>
          <a:bodyPr wrap="square" rtlCol="0">
            <a:spAutoFit/>
          </a:bodyPr>
          <a:lstStyle/>
          <a:p>
            <a:r>
              <a:rPr lang="en-GB" b="1">
                <a:solidFill>
                  <a:srgbClr val="002063"/>
                </a:solidFill>
                <a:latin typeface="Abadi Extra Light" panose="020B0204020104020204" pitchFamily="34" charset="0"/>
              </a:rPr>
              <a:t>And again, thinking about the next five years, what do you see as the </a:t>
            </a:r>
            <a:r>
              <a:rPr lang="en-GB" b="1" u="sng">
                <a:solidFill>
                  <a:srgbClr val="002063"/>
                </a:solidFill>
                <a:latin typeface="Abadi Extra Light" panose="020B0204020104020204" pitchFamily="34" charset="0"/>
              </a:rPr>
              <a:t>biggest threats and/or challenges</a:t>
            </a:r>
            <a:r>
              <a:rPr lang="en-GB" b="1">
                <a:solidFill>
                  <a:srgbClr val="002063"/>
                </a:solidFill>
                <a:latin typeface="Abadi Extra Light" panose="020B0204020104020204" pitchFamily="34" charset="0"/>
              </a:rPr>
              <a:t> to smaller practices and the sector?</a:t>
            </a:r>
          </a:p>
          <a:p>
            <a:r>
              <a:rPr lang="en-GB">
                <a:solidFill>
                  <a:srgbClr val="002063"/>
                </a:solidFill>
                <a:latin typeface="Abadi Extra Light" panose="020B0204020104020204" pitchFamily="34" charset="0"/>
              </a:rPr>
              <a:t>Thematic analysis of survey open-ended responses and interview comments</a:t>
            </a:r>
          </a:p>
        </p:txBody>
      </p:sp>
      <p:grpSp>
        <p:nvGrpSpPr>
          <p:cNvPr id="7" name="Group 6">
            <a:extLst>
              <a:ext uri="{FF2B5EF4-FFF2-40B4-BE49-F238E27FC236}">
                <a16:creationId xmlns:a16="http://schemas.microsoft.com/office/drawing/2014/main" id="{407E1F4D-9C6C-2E94-724A-61EA3A404944}"/>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D9C4A1D3-ACED-1EF2-5787-35D44C55EF26}"/>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D1DCCD6-B337-2256-E76F-17F6A6855CE6}"/>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F07929E-0C44-5F1C-D3DC-9FA245D6DDB5}"/>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0539CB6-BBD0-15E6-217F-EB0788480A4A}"/>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75F41ED0-8E9D-59B0-EDF3-8888BAD34F29}"/>
              </a:ext>
            </a:extLst>
          </p:cNvPr>
          <p:cNvSpPr/>
          <p:nvPr/>
        </p:nvSpPr>
        <p:spPr>
          <a:xfrm>
            <a:off x="257418" y="1204341"/>
            <a:ext cx="7764586" cy="5383272"/>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anose="05000000000000000000" pitchFamily="2" charset="2"/>
              <a:buChar char="§"/>
            </a:pPr>
            <a:r>
              <a:rPr lang="en-GB" sz="1200" b="1" dirty="0">
                <a:solidFill>
                  <a:srgbClr val="002060"/>
                </a:solidFill>
                <a:latin typeface="Century Gothic" panose="020B0502020202020204" pitchFamily="34" charset="0"/>
              </a:rPr>
              <a:t>Competition </a:t>
            </a:r>
            <a:r>
              <a:rPr lang="en-GB" sz="1200" b="1" dirty="0">
                <a:solidFill>
                  <a:srgbClr val="002063"/>
                </a:solidFill>
                <a:latin typeface="Century Gothic" panose="020B0502020202020204" pitchFamily="34" charset="0"/>
              </a:rPr>
              <a:t>with larger practices</a:t>
            </a:r>
            <a:r>
              <a:rPr lang="en-GB" sz="1200" b="1" dirty="0">
                <a:solidFill>
                  <a:srgbClr val="002060"/>
                </a:solidFill>
                <a:latin typeface="Century Gothic" panose="020B0502020202020204" pitchFamily="34" charset="0"/>
              </a:rPr>
              <a:t>: </a:t>
            </a:r>
            <a:r>
              <a:rPr lang="en-GB" sz="1200" dirty="0">
                <a:solidFill>
                  <a:srgbClr val="002063"/>
                </a:solidFill>
                <a:latin typeface="Century Gothic" panose="020B0502020202020204" pitchFamily="34" charset="0"/>
                <a:cs typeface="Calibri Light" panose="020F0302020204030204" pitchFamily="34" charset="0"/>
                <a:sym typeface="Wingdings" panose="05000000000000000000" pitchFamily="2" charset="2"/>
              </a:rPr>
              <a:t>these practices were described as absorbing smaller practices, offering higher salaries that smaller practices could not match, making it difficult for smaller practices to stay competitive in terms of both services and costs.</a:t>
            </a:r>
            <a:endParaRPr lang="en-GB" sz="1200" b="1" dirty="0">
              <a:solidFill>
                <a:srgbClr val="002063"/>
              </a:solidFill>
              <a:latin typeface="Century Gothic" panose="020B0502020202020204" pitchFamily="34" charset="0"/>
            </a:endParaRPr>
          </a:p>
          <a:p>
            <a:pPr marL="285750" indent="-285750">
              <a:spcAft>
                <a:spcPts val="1200"/>
              </a:spcAft>
              <a:buFont typeface="Wingdings" panose="05000000000000000000" pitchFamily="2" charset="2"/>
              <a:buChar char="§"/>
            </a:pPr>
            <a:r>
              <a:rPr lang="en-GB" sz="1200" b="1" dirty="0">
                <a:solidFill>
                  <a:srgbClr val="002060"/>
                </a:solidFill>
                <a:latin typeface="Century Gothic" panose="020B0502020202020204" pitchFamily="34" charset="0"/>
              </a:rPr>
              <a:t>Regulatory and compliance burdens: </a:t>
            </a:r>
            <a:r>
              <a:rPr lang="en-GB" sz="1200" dirty="0">
                <a:solidFill>
                  <a:srgbClr val="002060"/>
                </a:solidFill>
                <a:latin typeface="Century Gothic" panose="020B0502020202020204" pitchFamily="34" charset="0"/>
              </a:rPr>
              <a:t>t</a:t>
            </a:r>
            <a:r>
              <a:rPr lang="en-GB" sz="1200" b="0" i="0" dirty="0">
                <a:solidFill>
                  <a:srgbClr val="002060"/>
                </a:solidFill>
                <a:effectLst/>
                <a:latin typeface="Century Gothic" panose="020B0502020202020204" pitchFamily="34" charset="0"/>
              </a:rPr>
              <a:t>here was a significant concern about the increasing regulatory and compliance </a:t>
            </a:r>
            <a:r>
              <a:rPr lang="en-GB" sz="1200" b="0" i="0" dirty="0">
                <a:solidFill>
                  <a:srgbClr val="002063"/>
                </a:solidFill>
                <a:effectLst/>
                <a:latin typeface="Century Gothic" panose="020B0502020202020204" pitchFamily="34" charset="0"/>
              </a:rPr>
              <a:t>requirements. Smaller practices found it challenging </a:t>
            </a:r>
            <a:r>
              <a:rPr lang="en-GB" sz="1200" b="0" i="0" dirty="0">
                <a:solidFill>
                  <a:srgbClr val="002060"/>
                </a:solidFill>
                <a:effectLst/>
                <a:latin typeface="Century Gothic" panose="020B0502020202020204" pitchFamily="34" charset="0"/>
              </a:rPr>
              <a:t>to keep up with these demands, which could be time-consuming and costly.</a:t>
            </a:r>
            <a:endParaRPr lang="en-GB" sz="1200" b="1" dirty="0">
              <a:solidFill>
                <a:srgbClr val="002060"/>
              </a:solidFill>
              <a:latin typeface="Century Gothic" panose="020B0502020202020204" pitchFamily="34" charset="0"/>
            </a:endParaRPr>
          </a:p>
          <a:p>
            <a:pPr marL="285750" indent="-285750">
              <a:spcAft>
                <a:spcPts val="1200"/>
              </a:spcAft>
              <a:buFont typeface="Wingdings" panose="05000000000000000000" pitchFamily="2" charset="2"/>
              <a:buChar char="§"/>
            </a:pPr>
            <a:r>
              <a:rPr lang="en-GB" sz="1200" b="1" dirty="0">
                <a:solidFill>
                  <a:srgbClr val="002060"/>
                </a:solidFill>
                <a:latin typeface="Century Gothic" panose="020B0502020202020204" pitchFamily="34" charset="0"/>
              </a:rPr>
              <a:t>Recruitment and retention: </a:t>
            </a:r>
            <a:r>
              <a:rPr lang="en-GB" sz="1200" dirty="0">
                <a:solidFill>
                  <a:srgbClr val="002060"/>
                </a:solidFill>
                <a:latin typeface="Century Gothic" panose="020B0502020202020204" pitchFamily="34" charset="0"/>
              </a:rPr>
              <a:t>a</a:t>
            </a:r>
            <a:r>
              <a:rPr lang="en-GB" sz="1200" b="0" i="0" dirty="0">
                <a:solidFill>
                  <a:srgbClr val="002060"/>
                </a:solidFill>
                <a:effectLst/>
                <a:latin typeface="Century Gothic" panose="020B0502020202020204" pitchFamily="34" charset="0"/>
              </a:rPr>
              <a:t>ttracting and retaining qualified staff was a major issue. Larger practices can offer higher salaries and better benefits, making it difficult for smaller practices to compete</a:t>
            </a:r>
            <a:r>
              <a:rPr lang="en-GB" sz="1200" dirty="0">
                <a:solidFill>
                  <a:srgbClr val="002060"/>
                </a:solidFill>
                <a:latin typeface="Century Gothic" panose="020B0502020202020204" pitchFamily="34" charset="0"/>
              </a:rPr>
              <a:t>, made more difficult with </a:t>
            </a:r>
            <a:r>
              <a:rPr lang="en-GB" sz="1200" b="0" i="0" dirty="0">
                <a:solidFill>
                  <a:srgbClr val="002060"/>
                </a:solidFill>
                <a:effectLst/>
                <a:latin typeface="Century Gothic" panose="020B0502020202020204" pitchFamily="34" charset="0"/>
              </a:rPr>
              <a:t>the aging workforce and the lack of younger solicitors wanting to join smaller practices. </a:t>
            </a:r>
          </a:p>
          <a:p>
            <a:pPr marL="285750" indent="-285750">
              <a:spcAft>
                <a:spcPts val="1200"/>
              </a:spcAft>
              <a:buFont typeface="Wingdings" panose="05000000000000000000" pitchFamily="2" charset="2"/>
              <a:buChar char="§"/>
            </a:pPr>
            <a:r>
              <a:rPr lang="en-GB" sz="1200" b="1" dirty="0">
                <a:solidFill>
                  <a:srgbClr val="002060"/>
                </a:solidFill>
                <a:latin typeface="Century Gothic" panose="020B0502020202020204" pitchFamily="34" charset="0"/>
              </a:rPr>
              <a:t>Technological challenges: </a:t>
            </a:r>
            <a:r>
              <a:rPr lang="en-GB" sz="1200" dirty="0">
                <a:solidFill>
                  <a:srgbClr val="002060"/>
                </a:solidFill>
                <a:latin typeface="Century Gothic" panose="020B0502020202020204" pitchFamily="34" charset="0"/>
              </a:rPr>
              <a:t>t</a:t>
            </a:r>
            <a:r>
              <a:rPr lang="en-GB" sz="1200" b="0" i="0" dirty="0">
                <a:solidFill>
                  <a:srgbClr val="002060"/>
                </a:solidFill>
                <a:effectLst/>
                <a:latin typeface="Century Gothic" panose="020B0502020202020204" pitchFamily="34" charset="0"/>
              </a:rPr>
              <a:t>he cost of keeping up with technological advancements, including AI and other legal tech, was a significant challenge. Smaller practices may struggle to afford these technologies, which can impact their competitiveness.</a:t>
            </a:r>
            <a:r>
              <a:rPr lang="en-GB" sz="1200" b="1" dirty="0">
                <a:solidFill>
                  <a:srgbClr val="002060"/>
                </a:solidFill>
                <a:latin typeface="Century Gothic" panose="020B0502020202020204" pitchFamily="34" charset="0"/>
              </a:rPr>
              <a:t> </a:t>
            </a:r>
            <a:r>
              <a:rPr lang="en-GB" sz="1200" b="0" i="0" dirty="0">
                <a:solidFill>
                  <a:srgbClr val="002060"/>
                </a:solidFill>
                <a:effectLst/>
                <a:latin typeface="Century Gothic" panose="020B0502020202020204" pitchFamily="34" charset="0"/>
              </a:rPr>
              <a:t>The threat of cyber-attacks and the rising costs associated with cybersecurity measures </a:t>
            </a:r>
            <a:r>
              <a:rPr lang="en-GB" sz="1200" dirty="0">
                <a:solidFill>
                  <a:srgbClr val="002060"/>
                </a:solidFill>
                <a:latin typeface="Century Gothic" panose="020B0502020202020204" pitchFamily="34" charset="0"/>
              </a:rPr>
              <a:t>were</a:t>
            </a:r>
            <a:r>
              <a:rPr lang="en-GB" sz="1200" b="0" i="0" dirty="0">
                <a:solidFill>
                  <a:srgbClr val="002060"/>
                </a:solidFill>
                <a:effectLst/>
                <a:latin typeface="Century Gothic" panose="020B0502020202020204" pitchFamily="34" charset="0"/>
              </a:rPr>
              <a:t> also significant concerns. </a:t>
            </a:r>
          </a:p>
          <a:p>
            <a:pPr marL="285750" indent="-285750">
              <a:spcAft>
                <a:spcPts val="1200"/>
              </a:spcAft>
              <a:buFont typeface="Wingdings" panose="05000000000000000000" pitchFamily="2" charset="2"/>
              <a:buChar char="§"/>
            </a:pPr>
            <a:r>
              <a:rPr lang="en-GB" sz="1200" b="1" dirty="0">
                <a:solidFill>
                  <a:srgbClr val="002060"/>
                </a:solidFill>
                <a:latin typeface="Century Gothic" panose="020B0502020202020204" pitchFamily="34" charset="0"/>
              </a:rPr>
              <a:t>Economic pressures: </a:t>
            </a:r>
            <a:r>
              <a:rPr lang="en-GB" sz="1200" dirty="0">
                <a:solidFill>
                  <a:srgbClr val="002060"/>
                </a:solidFill>
                <a:latin typeface="Century Gothic" panose="020B0502020202020204" pitchFamily="34" charset="0"/>
              </a:rPr>
              <a:t>o</a:t>
            </a:r>
            <a:r>
              <a:rPr lang="en-GB" sz="1200" b="0" i="0" dirty="0">
                <a:solidFill>
                  <a:srgbClr val="002060"/>
                </a:solidFill>
                <a:effectLst/>
                <a:latin typeface="Century Gothic" panose="020B0502020202020204" pitchFamily="34" charset="0"/>
              </a:rPr>
              <a:t>ngoing economic instability, high running costs, and taxes were seen as major threats. Smaller practices were particularly vulnerable to economic downturns and rising costs.</a:t>
            </a:r>
            <a:endParaRPr lang="en-GB" sz="1200" b="1" dirty="0">
              <a:solidFill>
                <a:srgbClr val="002060"/>
              </a:solidFill>
              <a:latin typeface="Century Gothic" panose="020B0502020202020204" pitchFamily="34" charset="0"/>
            </a:endParaRPr>
          </a:p>
          <a:p>
            <a:pPr marL="285750" indent="-285750">
              <a:spcAft>
                <a:spcPts val="1200"/>
              </a:spcAft>
              <a:buFont typeface="Wingdings" panose="05000000000000000000" pitchFamily="2" charset="2"/>
              <a:buChar char="§"/>
            </a:pPr>
            <a:r>
              <a:rPr lang="en-GB" sz="1200" b="1" dirty="0">
                <a:solidFill>
                  <a:srgbClr val="002060"/>
                </a:solidFill>
                <a:latin typeface="Century Gothic" panose="020B0502020202020204" pitchFamily="34" charset="0"/>
              </a:rPr>
              <a:t>Legal Aid and funding issues: </a:t>
            </a:r>
            <a:r>
              <a:rPr lang="en-GB" sz="1200" dirty="0">
                <a:solidFill>
                  <a:srgbClr val="002060"/>
                </a:solidFill>
                <a:latin typeface="Century Gothic" panose="020B0502020202020204" pitchFamily="34" charset="0"/>
              </a:rPr>
              <a:t>t</a:t>
            </a:r>
            <a:r>
              <a:rPr lang="en-GB" sz="1200" b="0" i="0" dirty="0">
                <a:solidFill>
                  <a:srgbClr val="002060"/>
                </a:solidFill>
                <a:effectLst/>
                <a:latin typeface="Century Gothic" panose="020B0502020202020204" pitchFamily="34" charset="0"/>
              </a:rPr>
              <a:t>he decline in legal aid funding and the financial pressures associated with it were highlighted. This was particularly challenging for practices that relied heavily on legal aid work.</a:t>
            </a:r>
            <a:endParaRPr lang="en-GB" sz="1200" b="1" dirty="0">
              <a:solidFill>
                <a:srgbClr val="002060"/>
              </a:solidFill>
              <a:latin typeface="Century Gothic" panose="020B0502020202020204" pitchFamily="34" charset="0"/>
            </a:endParaRPr>
          </a:p>
          <a:p>
            <a:pPr marL="285750" indent="-285750">
              <a:spcAft>
                <a:spcPts val="1200"/>
              </a:spcAft>
              <a:buFont typeface="Wingdings" panose="05000000000000000000" pitchFamily="2" charset="2"/>
              <a:buChar char="§"/>
            </a:pPr>
            <a:r>
              <a:rPr lang="en-GB" sz="1200" b="1" dirty="0">
                <a:solidFill>
                  <a:srgbClr val="002060"/>
                </a:solidFill>
                <a:latin typeface="Century Gothic" panose="020B0502020202020204" pitchFamily="34" charset="0"/>
              </a:rPr>
              <a:t>Client expectations and competition: </a:t>
            </a:r>
            <a:r>
              <a:rPr lang="en-GB" sz="1200" dirty="0">
                <a:solidFill>
                  <a:srgbClr val="002060"/>
                </a:solidFill>
                <a:latin typeface="Century Gothic" panose="020B0502020202020204" pitchFamily="34" charset="0"/>
              </a:rPr>
              <a:t>t</a:t>
            </a:r>
            <a:r>
              <a:rPr lang="en-GB" sz="1200" b="0" i="0" dirty="0">
                <a:solidFill>
                  <a:srgbClr val="002060"/>
                </a:solidFill>
                <a:effectLst/>
                <a:latin typeface="Century Gothic" panose="020B0502020202020204" pitchFamily="34" charset="0"/>
              </a:rPr>
              <a:t>he increasing expectations of clients, coupled with competition from online and AI-driven services, posed a threat to smaller practices. Clients were becoming more cost-conscious and tech-savvy, which can be challenging for traditional practices.</a:t>
            </a:r>
            <a:endParaRPr lang="en-GB" sz="1200" b="1" dirty="0">
              <a:solidFill>
                <a:srgbClr val="002060"/>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7D1CED1F-BD02-400B-B61E-5F7E807E5D51}"/>
              </a:ext>
            </a:extLst>
          </p:cNvPr>
          <p:cNvGrpSpPr/>
          <p:nvPr/>
        </p:nvGrpSpPr>
        <p:grpSpPr>
          <a:xfrm>
            <a:off x="8200103" y="1204340"/>
            <a:ext cx="3734479" cy="5383272"/>
            <a:chOff x="6971070" y="798733"/>
            <a:chExt cx="4473679" cy="5353659"/>
          </a:xfrm>
          <a:solidFill>
            <a:srgbClr val="002063"/>
          </a:solidFill>
        </p:grpSpPr>
        <p:sp>
          <p:nvSpPr>
            <p:cNvPr id="13" name="Rectangle 12">
              <a:extLst>
                <a:ext uri="{FF2B5EF4-FFF2-40B4-BE49-F238E27FC236}">
                  <a16:creationId xmlns:a16="http://schemas.microsoft.com/office/drawing/2014/main" id="{4DD2E75F-2D49-E19E-C65A-BA22CEC1E395}"/>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Big firms are swallowing up the small firms creating a power struggle and leaving small firms having to justify their existence.</a:t>
              </a:r>
              <a:r>
                <a:rPr lang="en-GB" sz="1200">
                  <a:solidFill>
                    <a:schemeClr val="bg1"/>
                  </a:solidFill>
                  <a:latin typeface="Century Gothic" panose="020B0502020202020204" pitchFamily="34" charset="0"/>
                </a:rPr>
                <a:t>.”</a:t>
              </a:r>
            </a:p>
          </p:txBody>
        </p:sp>
        <p:sp>
          <p:nvSpPr>
            <p:cNvPr id="14" name="Rectangle 13">
              <a:extLst>
                <a:ext uri="{FF2B5EF4-FFF2-40B4-BE49-F238E27FC236}">
                  <a16:creationId xmlns:a16="http://schemas.microsoft.com/office/drawing/2014/main" id="{037458D9-B07F-22D0-B85B-43DEE1B842BA}"/>
                </a:ext>
              </a:extLst>
            </p:cNvPr>
            <p:cNvSpPr/>
            <p:nvPr/>
          </p:nvSpPr>
          <p:spPr>
            <a:xfrm>
              <a:off x="6971070" y="2091903"/>
              <a:ext cx="4473678" cy="13206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Compliance issues taking over and not making it worthwhile to keep trading. Larger firms will have teams who deal with this but in smaller practice units it may not be viable to have a person allocated to carry out such tasks.</a:t>
              </a:r>
              <a:r>
                <a:rPr lang="en-GB" sz="1200">
                  <a:solidFill>
                    <a:schemeClr val="bg1"/>
                  </a:solidFill>
                  <a:latin typeface="Century Gothic" panose="020B0502020202020204" pitchFamily="34" charset="0"/>
                </a:rPr>
                <a:t>.”</a:t>
              </a:r>
            </a:p>
          </p:txBody>
        </p:sp>
        <p:sp>
          <p:nvSpPr>
            <p:cNvPr id="15" name="Rectangle 14">
              <a:extLst>
                <a:ext uri="{FF2B5EF4-FFF2-40B4-BE49-F238E27FC236}">
                  <a16:creationId xmlns:a16="http://schemas.microsoft.com/office/drawing/2014/main" id="{0EDF6497-2262-25A5-5DCA-98AA611EBAF2}"/>
                </a:ext>
              </a:extLst>
            </p:cNvPr>
            <p:cNvSpPr/>
            <p:nvPr/>
          </p:nvSpPr>
          <p:spPr>
            <a:xfrm>
              <a:off x="6971071" y="3466907"/>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The threat of cyber-attacks and the rising costs associated with cybersecurity measures are also significant concerns for smaller firms."</a:t>
              </a:r>
            </a:p>
          </p:txBody>
        </p:sp>
        <p:sp>
          <p:nvSpPr>
            <p:cNvPr id="16" name="Rectangle 15">
              <a:extLst>
                <a:ext uri="{FF2B5EF4-FFF2-40B4-BE49-F238E27FC236}">
                  <a16:creationId xmlns:a16="http://schemas.microsoft.com/office/drawing/2014/main" id="{4AC24BB5-B0A3-74AA-06E2-2063F7EAB30C}"/>
                </a:ext>
              </a:extLst>
            </p:cNvPr>
            <p:cNvSpPr/>
            <p:nvPr/>
          </p:nvSpPr>
          <p:spPr>
            <a:xfrm>
              <a:off x="6971071" y="4783252"/>
              <a:ext cx="4473678" cy="13691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Keeps going back to money and we're here to make money and the more time you have to spend not making money is damaging for the business. Any help we could get in the regulatory side would take a lot off a number of plates in the firm, it would allow us to be more focused.”</a:t>
              </a:r>
              <a:endParaRPr lang="en-GB" sz="1200">
                <a:solidFill>
                  <a:schemeClr val="bg1"/>
                </a:solidFill>
                <a:latin typeface="Century Gothic" panose="020B0502020202020204" pitchFamily="34" charset="0"/>
              </a:endParaRPr>
            </a:p>
          </p:txBody>
        </p:sp>
      </p:grpSp>
      <p:sp>
        <p:nvSpPr>
          <p:cNvPr id="2" name="TextBox 1">
            <a:extLst>
              <a:ext uri="{FF2B5EF4-FFF2-40B4-BE49-F238E27FC236}">
                <a16:creationId xmlns:a16="http://schemas.microsoft.com/office/drawing/2014/main" id="{BDF61722-FACB-62FC-8C89-BABDDF9CF83B}"/>
              </a:ext>
            </a:extLst>
          </p:cNvPr>
          <p:cNvSpPr txBox="1"/>
          <p:nvPr/>
        </p:nvSpPr>
        <p:spPr>
          <a:xfrm>
            <a:off x="40563" y="6689305"/>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328993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41F3248C-FFBF-FF8A-41F8-CF1088D933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47D37E-A1D3-B998-36EE-DDCB9671F517}"/>
              </a:ext>
            </a:extLst>
          </p:cNvPr>
          <p:cNvSpPr txBox="1"/>
          <p:nvPr/>
        </p:nvSpPr>
        <p:spPr>
          <a:xfrm>
            <a:off x="2635373" y="3105834"/>
            <a:ext cx="654044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2: Recruitment &amp; Retention</a:t>
            </a:r>
          </a:p>
        </p:txBody>
      </p:sp>
    </p:spTree>
    <p:extLst>
      <p:ext uri="{BB962C8B-B14F-4D97-AF65-F5344CB8AC3E}">
        <p14:creationId xmlns:p14="http://schemas.microsoft.com/office/powerpoint/2010/main" val="257660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ED7C0-D8CC-88CE-741E-0E6F1E93762E}"/>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986360B-F8A5-F626-2C5B-95490703D80C}"/>
              </a:ext>
            </a:extLst>
          </p:cNvPr>
          <p:cNvGraphicFramePr/>
          <p:nvPr>
            <p:extLst>
              <p:ext uri="{D42A27DB-BD31-4B8C-83A1-F6EECF244321}">
                <p14:modId xmlns:p14="http://schemas.microsoft.com/office/powerpoint/2010/main" val="2036610778"/>
              </p:ext>
            </p:extLst>
          </p:nvPr>
        </p:nvGraphicFramePr>
        <p:xfrm>
          <a:off x="180851" y="1299450"/>
          <a:ext cx="11796989" cy="47471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C5473E2-7C9C-8EBF-C154-9BB6AB40E970}"/>
              </a:ext>
            </a:extLst>
          </p:cNvPr>
          <p:cNvSpPr txBox="1"/>
          <p:nvPr/>
        </p:nvSpPr>
        <p:spPr>
          <a:xfrm>
            <a:off x="0" y="76201"/>
            <a:ext cx="12192000" cy="923330"/>
          </a:xfrm>
          <a:prstGeom prst="rect">
            <a:avLst/>
          </a:prstGeom>
          <a:noFill/>
        </p:spPr>
        <p:txBody>
          <a:bodyPr wrap="square" lIns="91440" tIns="45720" rIns="91440" bIns="45720" rtlCol="0" anchor="t">
            <a:spAutoFit/>
          </a:bodyPr>
          <a:lstStyle/>
          <a:p>
            <a:r>
              <a:rPr lang="en-GB" b="1">
                <a:solidFill>
                  <a:srgbClr val="002063"/>
                </a:solidFill>
                <a:latin typeface="Abadi Extra Light"/>
              </a:rPr>
              <a:t>Solicitor Staff Turnover: </a:t>
            </a:r>
            <a:r>
              <a:rPr lang="en-GB">
                <a:solidFill>
                  <a:srgbClr val="002063"/>
                </a:solidFill>
                <a:latin typeface="Abadi Extra Light"/>
              </a:rPr>
              <a:t>Overall, 60% felt the level of employee turnover for solicitor staff was ‘as expected’. Practices with 11 solicitors or more were significantly more likely to state that turnover of solicitor staff was ‘higher than expected’ than those with fewer solicitors. </a:t>
            </a:r>
            <a:endParaRPr lang="en-GB" b="1" strike="sngStrike">
              <a:solidFill>
                <a:srgbClr val="002063"/>
              </a:solidFill>
              <a:highlight>
                <a:srgbClr val="FFFF00"/>
              </a:highlight>
              <a:latin typeface="Abadi Extra Light"/>
            </a:endParaRPr>
          </a:p>
        </p:txBody>
      </p:sp>
      <p:grpSp>
        <p:nvGrpSpPr>
          <p:cNvPr id="7" name="Group 6">
            <a:extLst>
              <a:ext uri="{FF2B5EF4-FFF2-40B4-BE49-F238E27FC236}">
                <a16:creationId xmlns:a16="http://schemas.microsoft.com/office/drawing/2014/main" id="{AC184998-4CD7-C5BC-4BDF-05267E1D7D76}"/>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5CB625DB-13CE-072F-635B-D25991F33464}"/>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19DE118-8577-499F-EFFC-5C5FAAD2A717}"/>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BE3386D-744F-235B-CC77-EA05CE498B67}"/>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1A7D866-BDB9-6978-950F-7F5ED4AD67E5}"/>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 name="Straight Connector 1">
            <a:extLst>
              <a:ext uri="{FF2B5EF4-FFF2-40B4-BE49-F238E27FC236}">
                <a16:creationId xmlns:a16="http://schemas.microsoft.com/office/drawing/2014/main" id="{E2894600-C35D-054D-3659-14699B15811E}"/>
              </a:ext>
            </a:extLst>
          </p:cNvPr>
          <p:cNvCxnSpPr>
            <a:cxnSpLocks/>
          </p:cNvCxnSpPr>
          <p:nvPr/>
        </p:nvCxnSpPr>
        <p:spPr>
          <a:xfrm>
            <a:off x="7217480" y="2157303"/>
            <a:ext cx="0" cy="2847320"/>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5136FE9-3C8C-368D-3229-8099B2FC6311}"/>
              </a:ext>
            </a:extLst>
          </p:cNvPr>
          <p:cNvSpPr txBox="1"/>
          <p:nvPr/>
        </p:nvSpPr>
        <p:spPr>
          <a:xfrm>
            <a:off x="40561" y="6539866"/>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319;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104; Partner &amp; Business Owner, n= 214; Associate or Senior Associate, n= 54; Legal Director or Consultant, n= 14; Partner (where there are at least 2 partners in the practice unit), n= 172; Sole Owner/Practitioner, n= 38; Solicitor or Senior Solicitor, n= 36; 10 solicitors or fewer, n= 235; 11 solicitors or more, n= 84</a:t>
            </a:r>
            <a:endParaRPr lang="en-GB" sz="600">
              <a:latin typeface="Century Gothic" panose="020B0502020202020204" pitchFamily="34" charset="0"/>
            </a:endParaRPr>
          </a:p>
        </p:txBody>
      </p:sp>
      <p:sp>
        <p:nvSpPr>
          <p:cNvPr id="12" name="TextBox 11">
            <a:extLst>
              <a:ext uri="{FF2B5EF4-FFF2-40B4-BE49-F238E27FC236}">
                <a16:creationId xmlns:a16="http://schemas.microsoft.com/office/drawing/2014/main" id="{98F2F46A-8498-1B27-CACD-32C55DA19E15}"/>
              </a:ext>
            </a:extLst>
          </p:cNvPr>
          <p:cNvSpPr txBox="1"/>
          <p:nvPr/>
        </p:nvSpPr>
        <p:spPr>
          <a:xfrm>
            <a:off x="40563" y="6332281"/>
            <a:ext cx="12077567" cy="230832"/>
          </a:xfrm>
          <a:prstGeom prst="rect">
            <a:avLst/>
          </a:prstGeom>
          <a:noFill/>
        </p:spPr>
        <p:txBody>
          <a:bodyPr wrap="square" rtlCol="0">
            <a:spAutoFit/>
          </a:bodyPr>
          <a:lstStyle/>
          <a:p>
            <a:r>
              <a:rPr lang="en-US" sz="900" b="1">
                <a:latin typeface="Century Gothic" panose="020B0502020202020204" pitchFamily="34" charset="0"/>
              </a:rPr>
              <a:t>N.B: </a:t>
            </a:r>
            <a:r>
              <a:rPr lang="en-US" sz="900">
                <a:latin typeface="Century Gothic" panose="020B0502020202020204" pitchFamily="34" charset="0"/>
              </a:rPr>
              <a:t>Those who selected ‘N/A’ have been removed from analysis for this question</a:t>
            </a:r>
            <a:endParaRPr lang="en-GB" sz="900">
              <a:latin typeface="Century Gothic" panose="020B0502020202020204" pitchFamily="34" charset="0"/>
            </a:endParaRPr>
          </a:p>
        </p:txBody>
      </p:sp>
    </p:spTree>
    <p:extLst>
      <p:ext uri="{BB962C8B-B14F-4D97-AF65-F5344CB8AC3E}">
        <p14:creationId xmlns:p14="http://schemas.microsoft.com/office/powerpoint/2010/main" val="200585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16094-75DD-A8FC-D80E-A588918C29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F1D5CD-77AC-1F8E-3253-5608CCBEBCCA}"/>
              </a:ext>
            </a:extLst>
          </p:cNvPr>
          <p:cNvSpPr txBox="1"/>
          <p:nvPr/>
        </p:nvSpPr>
        <p:spPr>
          <a:xfrm>
            <a:off x="0" y="165522"/>
            <a:ext cx="1435008"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Contents</a:t>
            </a:r>
          </a:p>
        </p:txBody>
      </p:sp>
      <p:cxnSp>
        <p:nvCxnSpPr>
          <p:cNvPr id="3" name="Straight Connector 2">
            <a:extLst>
              <a:ext uri="{FF2B5EF4-FFF2-40B4-BE49-F238E27FC236}">
                <a16:creationId xmlns:a16="http://schemas.microsoft.com/office/drawing/2014/main" id="{D38FDE2A-74EF-2FB8-18DE-05E747BE6D50}"/>
              </a:ext>
            </a:extLst>
          </p:cNvPr>
          <p:cNvCxnSpPr/>
          <p:nvPr/>
        </p:nvCxnSpPr>
        <p:spPr>
          <a:xfrm>
            <a:off x="48987" y="778063"/>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08F6C0D-5635-06EC-17A9-E62740EDCB78}"/>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D418A432-18CD-3909-CD9B-983AB60750F3}"/>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D2CDE1C-2051-8F0F-A5A3-4D9EE6C31D22}"/>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2A17565-922D-76F2-339A-9D79F1F355F9}"/>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D0C08E7-FE44-A790-6C34-5F080761C4E5}"/>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9641158-6697-0C51-F93F-B8BF17AFF740}"/>
              </a:ext>
            </a:extLst>
          </p:cNvPr>
          <p:cNvSpPr txBox="1"/>
          <p:nvPr/>
        </p:nvSpPr>
        <p:spPr>
          <a:xfrm>
            <a:off x="595609" y="1639641"/>
            <a:ext cx="11000782" cy="4257576"/>
          </a:xfrm>
          <a:prstGeom prst="rect">
            <a:avLst/>
          </a:prstGeom>
          <a:noFill/>
        </p:spPr>
        <p:txBody>
          <a:bodyPr wrap="square">
            <a:spAutoFit/>
          </a:bodyPr>
          <a:lstStyle/>
          <a:p>
            <a:pPr>
              <a:spcBef>
                <a:spcPts val="600"/>
              </a:spcBef>
              <a:spcAft>
                <a:spcPts val="800"/>
              </a:spcAft>
            </a:pPr>
            <a:r>
              <a:rPr lang="en-GB" sz="1400">
                <a:latin typeface="Century Gothic" panose="020B0502020202020204" pitchFamily="34" charset="0"/>
                <a:cs typeface="Calibri Light" panose="020F0302020204030204" pitchFamily="34" charset="0"/>
              </a:rPr>
              <a:t>Key Findings 										Page 03</a:t>
            </a:r>
          </a:p>
          <a:p>
            <a:pPr>
              <a:spcBef>
                <a:spcPts val="600"/>
              </a:spcBef>
              <a:spcAft>
                <a:spcPts val="800"/>
              </a:spcAft>
            </a:pPr>
            <a:r>
              <a:rPr lang="en-GB" sz="1400">
                <a:latin typeface="Century Gothic" panose="020B0502020202020204" pitchFamily="34" charset="0"/>
                <a:cs typeface="Calibri Light" panose="020F0302020204030204" pitchFamily="34" charset="0"/>
              </a:rPr>
              <a:t>Research Objectives &amp; Methodology								Page 08</a:t>
            </a:r>
          </a:p>
          <a:p>
            <a:pPr>
              <a:spcBef>
                <a:spcPts val="600"/>
              </a:spcBef>
              <a:spcAft>
                <a:spcPts val="800"/>
              </a:spcAft>
            </a:pPr>
            <a:r>
              <a:rPr lang="en-GB" sz="1400">
                <a:latin typeface="Century Gothic" panose="020B0502020202020204" pitchFamily="34" charset="0"/>
                <a:cs typeface="Calibri Light" panose="020F0302020204030204" pitchFamily="34" charset="0"/>
              </a:rPr>
              <a:t>Section 1: Setting the Scene - Opportunities &amp; Challenges 						Page 13</a:t>
            </a:r>
          </a:p>
          <a:p>
            <a:pPr>
              <a:spcBef>
                <a:spcPts val="600"/>
              </a:spcBef>
              <a:spcAft>
                <a:spcPts val="800"/>
              </a:spcAft>
            </a:pPr>
            <a:r>
              <a:rPr lang="en-GB" sz="1400">
                <a:latin typeface="Century Gothic" panose="020B0502020202020204" pitchFamily="34" charset="0"/>
                <a:cs typeface="Calibri Light" panose="020F0302020204030204" pitchFamily="34" charset="0"/>
              </a:rPr>
              <a:t>Section 2: Recruitment &amp; Retention								Page 18</a:t>
            </a:r>
          </a:p>
          <a:p>
            <a:pPr>
              <a:spcBef>
                <a:spcPts val="600"/>
              </a:spcBef>
              <a:spcAft>
                <a:spcPts val="800"/>
              </a:spcAft>
            </a:pPr>
            <a:r>
              <a:rPr lang="en-GB" sz="1400">
                <a:latin typeface="Century Gothic" panose="020B0502020202020204" pitchFamily="34" charset="0"/>
                <a:cs typeface="Calibri Light" panose="020F0302020204030204" pitchFamily="34" charset="0"/>
              </a:rPr>
              <a:t>Section 3: Non-fee Earning Work, Regulation &amp; Compliance						Page 25</a:t>
            </a:r>
          </a:p>
          <a:p>
            <a:pPr>
              <a:spcBef>
                <a:spcPts val="600"/>
              </a:spcBef>
              <a:spcAft>
                <a:spcPts val="800"/>
              </a:spcAft>
            </a:pPr>
            <a:r>
              <a:rPr lang="en-GB" sz="1400">
                <a:latin typeface="Century Gothic" panose="020B0502020202020204" pitchFamily="34" charset="0"/>
                <a:cs typeface="Calibri Light" panose="020F0302020204030204" pitchFamily="34" charset="0"/>
              </a:rPr>
              <a:t>Section 4: Legal Aid 										Page 31</a:t>
            </a:r>
          </a:p>
          <a:p>
            <a:pPr>
              <a:spcBef>
                <a:spcPts val="600"/>
              </a:spcBef>
              <a:spcAft>
                <a:spcPts val="800"/>
              </a:spcAft>
            </a:pPr>
            <a:r>
              <a:rPr lang="en-GB" sz="1400">
                <a:latin typeface="Century Gothic" panose="020B0502020202020204" pitchFamily="34" charset="0"/>
                <a:cs typeface="Calibri Light" panose="020F0302020204030204" pitchFamily="34" charset="0"/>
              </a:rPr>
              <a:t>Section 5: Technology 									Page 38</a:t>
            </a:r>
          </a:p>
          <a:p>
            <a:pPr>
              <a:spcBef>
                <a:spcPts val="600"/>
              </a:spcBef>
              <a:spcAft>
                <a:spcPts val="800"/>
              </a:spcAft>
            </a:pPr>
            <a:r>
              <a:rPr lang="en-GB" sz="1400">
                <a:latin typeface="Century Gothic" panose="020B0502020202020204" pitchFamily="34" charset="0"/>
                <a:cs typeface="Calibri Light" panose="020F0302020204030204" pitchFamily="34" charset="0"/>
              </a:rPr>
              <a:t>Section 6: Mental Health &amp; Wellbeing 								Page 49</a:t>
            </a:r>
          </a:p>
          <a:p>
            <a:pPr>
              <a:spcBef>
                <a:spcPts val="600"/>
              </a:spcBef>
              <a:spcAft>
                <a:spcPts val="800"/>
              </a:spcAft>
            </a:pPr>
            <a:r>
              <a:rPr lang="en-GB" sz="1400">
                <a:latin typeface="Century Gothic" panose="020B0502020202020204" pitchFamily="34" charset="0"/>
                <a:cs typeface="Calibri Light" panose="020F0302020204030204" pitchFamily="34" charset="0"/>
              </a:rPr>
              <a:t>Section 7: Partnership/Business Owner Intentions 							Page 54</a:t>
            </a:r>
          </a:p>
          <a:p>
            <a:pPr>
              <a:spcBef>
                <a:spcPts val="600"/>
              </a:spcBef>
              <a:spcAft>
                <a:spcPts val="800"/>
              </a:spcAft>
            </a:pPr>
            <a:r>
              <a:rPr lang="en-GB" sz="1400">
                <a:latin typeface="Century Gothic" panose="020B0502020202020204" pitchFamily="34" charset="0"/>
                <a:cs typeface="Calibri Light" panose="020F0302020204030204" pitchFamily="34" charset="0"/>
              </a:rPr>
              <a:t>Section 8: Future Planning 									Page 59</a:t>
            </a:r>
          </a:p>
          <a:p>
            <a:pPr>
              <a:spcBef>
                <a:spcPts val="600"/>
              </a:spcBef>
              <a:spcAft>
                <a:spcPts val="800"/>
              </a:spcAft>
            </a:pPr>
            <a:r>
              <a:rPr lang="en-GB" sz="1400">
                <a:latin typeface="Century Gothic" panose="020B0502020202020204" pitchFamily="34" charset="0"/>
                <a:cs typeface="Calibri Light" panose="020F0302020204030204" pitchFamily="34" charset="0"/>
              </a:rPr>
              <a:t>Section 9: Overall Thoughts About Working in a Smaller Practice 					Page 64</a:t>
            </a:r>
          </a:p>
        </p:txBody>
      </p:sp>
    </p:spTree>
    <p:extLst>
      <p:ext uri="{BB962C8B-B14F-4D97-AF65-F5344CB8AC3E}">
        <p14:creationId xmlns:p14="http://schemas.microsoft.com/office/powerpoint/2010/main" val="3706927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0F11-4165-FCDD-D6E1-FF94C74719C4}"/>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EE638E9-50B1-EA7A-1C15-71158B27D963}"/>
              </a:ext>
            </a:extLst>
          </p:cNvPr>
          <p:cNvGraphicFramePr/>
          <p:nvPr>
            <p:extLst>
              <p:ext uri="{D42A27DB-BD31-4B8C-83A1-F6EECF244321}">
                <p14:modId xmlns:p14="http://schemas.microsoft.com/office/powerpoint/2010/main" val="4162408334"/>
              </p:ext>
            </p:extLst>
          </p:nvPr>
        </p:nvGraphicFramePr>
        <p:xfrm>
          <a:off x="177616" y="1356853"/>
          <a:ext cx="11796989" cy="47149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3833985-89B3-7B89-142D-247EA04AA13F}"/>
              </a:ext>
            </a:extLst>
          </p:cNvPr>
          <p:cNvSpPr txBox="1"/>
          <p:nvPr/>
        </p:nvSpPr>
        <p:spPr>
          <a:xfrm>
            <a:off x="0" y="76201"/>
            <a:ext cx="12192000" cy="923330"/>
          </a:xfrm>
          <a:prstGeom prst="rect">
            <a:avLst/>
          </a:prstGeom>
          <a:noFill/>
        </p:spPr>
        <p:txBody>
          <a:bodyPr wrap="square" rtlCol="0">
            <a:spAutoFit/>
          </a:bodyPr>
          <a:lstStyle/>
          <a:p>
            <a:r>
              <a:rPr lang="en-GB" b="1">
                <a:solidFill>
                  <a:srgbClr val="002063"/>
                </a:solidFill>
                <a:latin typeface="Abadi Extra Light" panose="020B0204020104020204" pitchFamily="34" charset="0"/>
              </a:rPr>
              <a:t>Non-Solicitor Staff Turnover</a:t>
            </a:r>
            <a:r>
              <a:rPr lang="en-GB">
                <a:solidFill>
                  <a:srgbClr val="002063"/>
                </a:solidFill>
                <a:latin typeface="Abadi Extra Light" panose="020B0204020104020204" pitchFamily="34" charset="0"/>
              </a:rPr>
              <a:t>: In line with solicitor staff turnover, 59% described the level of employee turnover of non-solicitor staff to be ‘as expected’, or better. 17% stated it was higher or much higher than expected. 33% of practices with 11 or more solicitors saw higher than expected levels of turnover. </a:t>
            </a:r>
            <a:endParaRPr lang="en-GB" b="1" strike="sngStrike">
              <a:solidFill>
                <a:srgbClr val="002063"/>
              </a:solidFill>
              <a:latin typeface="Abadi Extra Light" panose="020B0204020104020204" pitchFamily="34" charset="0"/>
            </a:endParaRPr>
          </a:p>
        </p:txBody>
      </p:sp>
      <p:grpSp>
        <p:nvGrpSpPr>
          <p:cNvPr id="6" name="Group 5">
            <a:extLst>
              <a:ext uri="{FF2B5EF4-FFF2-40B4-BE49-F238E27FC236}">
                <a16:creationId xmlns:a16="http://schemas.microsoft.com/office/drawing/2014/main" id="{8AE9050E-1B64-6DCA-7613-27AD126E2A7E}"/>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706C056B-294C-CB86-4B82-A0AEA7C948CA}"/>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75125F7-5B11-D5BD-5078-A92644F3B4BE}"/>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E2B354A-C669-A3E7-7E87-64B544AB4AA3}"/>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07829B6-8885-6163-BE81-E6A63760A73E}"/>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 name="Straight Connector 3">
            <a:extLst>
              <a:ext uri="{FF2B5EF4-FFF2-40B4-BE49-F238E27FC236}">
                <a16:creationId xmlns:a16="http://schemas.microsoft.com/office/drawing/2014/main" id="{18058BCA-54C6-E9F5-1CE2-F3C04B8BE097}"/>
              </a:ext>
            </a:extLst>
          </p:cNvPr>
          <p:cNvCxnSpPr>
            <a:cxnSpLocks/>
          </p:cNvCxnSpPr>
          <p:nvPr/>
        </p:nvCxnSpPr>
        <p:spPr>
          <a:xfrm>
            <a:off x="2598778" y="2137595"/>
            <a:ext cx="0" cy="3067666"/>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7C34ECF-0987-96A4-E60F-C1FE1C64DDDE}"/>
              </a:ext>
            </a:extLst>
          </p:cNvPr>
          <p:cNvCxnSpPr>
            <a:cxnSpLocks/>
          </p:cNvCxnSpPr>
          <p:nvPr/>
        </p:nvCxnSpPr>
        <p:spPr>
          <a:xfrm>
            <a:off x="7246670" y="2137595"/>
            <a:ext cx="0" cy="3057833"/>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AAF326D-1E36-D5A9-5AA1-5B1E6F9B7D23}"/>
              </a:ext>
            </a:extLst>
          </p:cNvPr>
          <p:cNvSpPr txBox="1"/>
          <p:nvPr/>
        </p:nvSpPr>
        <p:spPr>
          <a:xfrm>
            <a:off x="40563" y="6563113"/>
            <a:ext cx="12037003"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350;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109; Partner &amp; Business Owner, n= 240; Associate or Senior Associate, n= 56; Legal Director or Consultant, n= 14; Partner (where there are at least 2 partners in the practice unit), n= 187; Sole Owner/Practitioner, n= 48; Solicitor or Senior Solicitor, n= 39; 10 solicitors or fewer, n=264; 11 solicitors or more, n= 86</a:t>
            </a:r>
            <a:endParaRPr lang="en-GB" sz="600">
              <a:latin typeface="Century Gothic" panose="020B0502020202020204" pitchFamily="34" charset="0"/>
            </a:endParaRPr>
          </a:p>
        </p:txBody>
      </p:sp>
      <p:sp>
        <p:nvSpPr>
          <p:cNvPr id="12" name="TextBox 11">
            <a:extLst>
              <a:ext uri="{FF2B5EF4-FFF2-40B4-BE49-F238E27FC236}">
                <a16:creationId xmlns:a16="http://schemas.microsoft.com/office/drawing/2014/main" id="{6E257C70-EE91-0517-8715-7CAE1DDD4967}"/>
              </a:ext>
            </a:extLst>
          </p:cNvPr>
          <p:cNvSpPr txBox="1"/>
          <p:nvPr/>
        </p:nvSpPr>
        <p:spPr>
          <a:xfrm>
            <a:off x="40563" y="6332281"/>
            <a:ext cx="12077567" cy="230832"/>
          </a:xfrm>
          <a:prstGeom prst="rect">
            <a:avLst/>
          </a:prstGeom>
          <a:noFill/>
        </p:spPr>
        <p:txBody>
          <a:bodyPr wrap="square" rtlCol="0">
            <a:spAutoFit/>
          </a:bodyPr>
          <a:lstStyle/>
          <a:p>
            <a:r>
              <a:rPr lang="en-US" sz="900" b="1">
                <a:latin typeface="Century Gothic" panose="020B0502020202020204" pitchFamily="34" charset="0"/>
              </a:rPr>
              <a:t>N.B: </a:t>
            </a:r>
            <a:r>
              <a:rPr lang="en-US" sz="900">
                <a:latin typeface="Century Gothic" panose="020B0502020202020204" pitchFamily="34" charset="0"/>
              </a:rPr>
              <a:t>Those who selected ‘N/A’ have been removed from analysis for this question</a:t>
            </a:r>
            <a:endParaRPr lang="en-GB" sz="900">
              <a:latin typeface="Century Gothic" panose="020B0502020202020204" pitchFamily="34" charset="0"/>
            </a:endParaRPr>
          </a:p>
        </p:txBody>
      </p:sp>
    </p:spTree>
    <p:extLst>
      <p:ext uri="{BB962C8B-B14F-4D97-AF65-F5344CB8AC3E}">
        <p14:creationId xmlns:p14="http://schemas.microsoft.com/office/powerpoint/2010/main" val="1015063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5878F-0DB5-18A5-99EB-BD369E0704A1}"/>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3A6C494-1B51-F308-E2B4-B7D3AB71CAEA}"/>
              </a:ext>
            </a:extLst>
          </p:cNvPr>
          <p:cNvGraphicFramePr/>
          <p:nvPr>
            <p:extLst>
              <p:ext uri="{D42A27DB-BD31-4B8C-83A1-F6EECF244321}">
                <p14:modId xmlns:p14="http://schemas.microsoft.com/office/powerpoint/2010/main" val="2169101398"/>
              </p:ext>
            </p:extLst>
          </p:nvPr>
        </p:nvGraphicFramePr>
        <p:xfrm>
          <a:off x="180852" y="1151876"/>
          <a:ext cx="11796989" cy="5061332"/>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7243A171-44C8-AC86-5A0C-130165FD60F7}"/>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97123C0C-9BD4-5552-CC87-7EA93FC05276}"/>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828B9CA-9454-D020-1E54-6830C124DB20}"/>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F12AD3D-38C4-DB37-5EF4-C7CF62C899EC}"/>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CB2CE01-5BFE-6D73-2675-2F29D226CC16}"/>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5" name="Table 4">
            <a:extLst>
              <a:ext uri="{FF2B5EF4-FFF2-40B4-BE49-F238E27FC236}">
                <a16:creationId xmlns:a16="http://schemas.microsoft.com/office/drawing/2014/main" id="{2C72013D-BBB1-A081-6EC7-1366D9A14FC5}"/>
              </a:ext>
            </a:extLst>
          </p:cNvPr>
          <p:cNvGraphicFramePr>
            <a:graphicFrameLocks noGrp="1"/>
          </p:cNvGraphicFramePr>
          <p:nvPr>
            <p:extLst>
              <p:ext uri="{D42A27DB-BD31-4B8C-83A1-F6EECF244321}">
                <p14:modId xmlns:p14="http://schemas.microsoft.com/office/powerpoint/2010/main" val="1258983282"/>
              </p:ext>
            </p:extLst>
          </p:nvPr>
        </p:nvGraphicFramePr>
        <p:xfrm>
          <a:off x="406135" y="1951712"/>
          <a:ext cx="11385759" cy="675640"/>
        </p:xfrm>
        <a:graphic>
          <a:graphicData uri="http://schemas.openxmlformats.org/drawingml/2006/table">
            <a:tbl>
              <a:tblPr firstRow="1" bandRow="1">
                <a:tableStyleId>{5C22544A-7EE6-4342-B048-85BDC9FD1C3A}</a:tableStyleId>
              </a:tblPr>
              <a:tblGrid>
                <a:gridCol w="1008842">
                  <a:extLst>
                    <a:ext uri="{9D8B030D-6E8A-4147-A177-3AD203B41FA5}">
                      <a16:colId xmlns:a16="http://schemas.microsoft.com/office/drawing/2014/main" val="1374943886"/>
                    </a:ext>
                  </a:extLst>
                </a:gridCol>
                <a:gridCol w="1268309">
                  <a:extLst>
                    <a:ext uri="{9D8B030D-6E8A-4147-A177-3AD203B41FA5}">
                      <a16:colId xmlns:a16="http://schemas.microsoft.com/office/drawing/2014/main" val="3735731329"/>
                    </a:ext>
                  </a:extLst>
                </a:gridCol>
                <a:gridCol w="1138576">
                  <a:extLst>
                    <a:ext uri="{9D8B030D-6E8A-4147-A177-3AD203B41FA5}">
                      <a16:colId xmlns:a16="http://schemas.microsoft.com/office/drawing/2014/main" val="1424482836"/>
                    </a:ext>
                  </a:extLst>
                </a:gridCol>
                <a:gridCol w="1138576">
                  <a:extLst>
                    <a:ext uri="{9D8B030D-6E8A-4147-A177-3AD203B41FA5}">
                      <a16:colId xmlns:a16="http://schemas.microsoft.com/office/drawing/2014/main" val="275718756"/>
                    </a:ext>
                  </a:extLst>
                </a:gridCol>
                <a:gridCol w="1138576">
                  <a:extLst>
                    <a:ext uri="{9D8B030D-6E8A-4147-A177-3AD203B41FA5}">
                      <a16:colId xmlns:a16="http://schemas.microsoft.com/office/drawing/2014/main" val="4118065456"/>
                    </a:ext>
                  </a:extLst>
                </a:gridCol>
                <a:gridCol w="1138576">
                  <a:extLst>
                    <a:ext uri="{9D8B030D-6E8A-4147-A177-3AD203B41FA5}">
                      <a16:colId xmlns:a16="http://schemas.microsoft.com/office/drawing/2014/main" val="3255938153"/>
                    </a:ext>
                  </a:extLst>
                </a:gridCol>
                <a:gridCol w="1138576">
                  <a:extLst>
                    <a:ext uri="{9D8B030D-6E8A-4147-A177-3AD203B41FA5}">
                      <a16:colId xmlns:a16="http://schemas.microsoft.com/office/drawing/2014/main" val="1273029363"/>
                    </a:ext>
                  </a:extLst>
                </a:gridCol>
                <a:gridCol w="1138576">
                  <a:extLst>
                    <a:ext uri="{9D8B030D-6E8A-4147-A177-3AD203B41FA5}">
                      <a16:colId xmlns:a16="http://schemas.microsoft.com/office/drawing/2014/main" val="1219112877"/>
                    </a:ext>
                  </a:extLst>
                </a:gridCol>
                <a:gridCol w="1138576">
                  <a:extLst>
                    <a:ext uri="{9D8B030D-6E8A-4147-A177-3AD203B41FA5}">
                      <a16:colId xmlns:a16="http://schemas.microsoft.com/office/drawing/2014/main" val="164680441"/>
                    </a:ext>
                  </a:extLst>
                </a:gridCol>
                <a:gridCol w="1138576">
                  <a:extLst>
                    <a:ext uri="{9D8B030D-6E8A-4147-A177-3AD203B41FA5}">
                      <a16:colId xmlns:a16="http://schemas.microsoft.com/office/drawing/2014/main" val="2068938476"/>
                    </a:ext>
                  </a:extLst>
                </a:gridCol>
              </a:tblGrid>
              <a:tr h="0">
                <a:tc gridSpan="10">
                  <a:txBody>
                    <a:bodyPr/>
                    <a:lstStyle/>
                    <a:p>
                      <a:pPr algn="ctr"/>
                      <a:r>
                        <a:rPr lang="en-GB" sz="1400">
                          <a:latin typeface="Century Gothic" panose="020B0502020202020204" pitchFamily="34" charset="0"/>
                        </a:rPr>
                        <a:t>Positively</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15%</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11%</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17%</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18%</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17%</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13%</a:t>
                      </a:r>
                    </a:p>
                  </a:txBody>
                  <a:tcPr marL="9525" marR="9525" marT="9525" marB="0" anchor="ctr"/>
                </a:tc>
                <a:extLst>
                  <a:ext uri="{0D108BD9-81ED-4DB2-BD59-A6C34878D82A}">
                    <a16:rowId xmlns:a16="http://schemas.microsoft.com/office/drawing/2014/main" val="4262762926"/>
                  </a:ext>
                </a:extLst>
              </a:tr>
            </a:tbl>
          </a:graphicData>
        </a:graphic>
      </p:graphicFrame>
      <p:sp>
        <p:nvSpPr>
          <p:cNvPr id="11" name="TextBox 10">
            <a:extLst>
              <a:ext uri="{FF2B5EF4-FFF2-40B4-BE49-F238E27FC236}">
                <a16:creationId xmlns:a16="http://schemas.microsoft.com/office/drawing/2014/main" id="{68B31BD4-78A1-6433-7546-0C8DD2EF9856}"/>
              </a:ext>
            </a:extLst>
          </p:cNvPr>
          <p:cNvSpPr txBox="1"/>
          <p:nvPr/>
        </p:nvSpPr>
        <p:spPr>
          <a:xfrm>
            <a:off x="-1" y="76201"/>
            <a:ext cx="12192000" cy="707886"/>
          </a:xfrm>
          <a:prstGeom prst="rect">
            <a:avLst/>
          </a:prstGeom>
          <a:noFill/>
        </p:spPr>
        <p:txBody>
          <a:bodyPr wrap="square" rtlCol="0">
            <a:spAutoFit/>
          </a:bodyPr>
          <a:lstStyle/>
          <a:p>
            <a:r>
              <a:rPr lang="en-GB" sz="2000">
                <a:solidFill>
                  <a:srgbClr val="002063"/>
                </a:solidFill>
                <a:latin typeface="Abadi Extra Light" panose="020B0204020104020204" pitchFamily="34" charset="0"/>
              </a:rPr>
              <a:t>Whilst 50% of respondents were neutral about the impact of staff changes on their practice, the impact was not shared equally across job types, with legal directors/consultants and partners most likely to feel the impact.</a:t>
            </a:r>
          </a:p>
        </p:txBody>
      </p:sp>
      <p:cxnSp>
        <p:nvCxnSpPr>
          <p:cNvPr id="3" name="Straight Connector 2">
            <a:extLst>
              <a:ext uri="{FF2B5EF4-FFF2-40B4-BE49-F238E27FC236}">
                <a16:creationId xmlns:a16="http://schemas.microsoft.com/office/drawing/2014/main" id="{81425326-4ED5-0360-E7AD-F3C8F28AA9E9}"/>
              </a:ext>
            </a:extLst>
          </p:cNvPr>
          <p:cNvCxnSpPr>
            <a:cxnSpLocks/>
          </p:cNvCxnSpPr>
          <p:nvPr/>
        </p:nvCxnSpPr>
        <p:spPr>
          <a:xfrm>
            <a:off x="3822832" y="2710900"/>
            <a:ext cx="0" cy="2847320"/>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CE572A1B-A8E3-4BC2-6145-C9662FC0EBBB}"/>
              </a:ext>
            </a:extLst>
          </p:cNvPr>
          <p:cNvCxnSpPr>
            <a:cxnSpLocks/>
          </p:cNvCxnSpPr>
          <p:nvPr/>
        </p:nvCxnSpPr>
        <p:spPr>
          <a:xfrm>
            <a:off x="9525542" y="2710900"/>
            <a:ext cx="0" cy="2847320"/>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B3FC71F-94F7-27D5-C9FE-695356A050B7}"/>
              </a:ext>
            </a:extLst>
          </p:cNvPr>
          <p:cNvSpPr txBox="1"/>
          <p:nvPr/>
        </p:nvSpPr>
        <p:spPr>
          <a:xfrm>
            <a:off x="-1" y="6580997"/>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 Associate or Senior Associate, n= 65; Legal Director or Consultant, n= 17; Partner (where there are at least 2 partners in the practice unit), n= 197; Sole Owner/Practitioner, n= 95; Solicitor or Senior Solicitor, n= 41; 10 solicitors or fewer, n= 333; 11 solicitors or more, n= 89</a:t>
            </a:r>
            <a:endParaRPr lang="en-GB" sz="600">
              <a:latin typeface="Century Gothic" panose="020B0502020202020204" pitchFamily="34" charset="0"/>
            </a:endParaRPr>
          </a:p>
        </p:txBody>
      </p:sp>
    </p:spTree>
    <p:extLst>
      <p:ext uri="{BB962C8B-B14F-4D97-AF65-F5344CB8AC3E}">
        <p14:creationId xmlns:p14="http://schemas.microsoft.com/office/powerpoint/2010/main" val="114335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FB4D-CD56-A2CB-0FDF-5A5544BCAE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8A6FB4-4173-C4C8-B844-74FE7486E0F0}"/>
              </a:ext>
            </a:extLst>
          </p:cNvPr>
          <p:cNvSpPr txBox="1"/>
          <p:nvPr/>
        </p:nvSpPr>
        <p:spPr>
          <a:xfrm>
            <a:off x="0" y="76201"/>
            <a:ext cx="12192000"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Strategies in place to encourage employees to remain with your practice and to make it a good place to work:</a:t>
            </a:r>
          </a:p>
          <a:p>
            <a:r>
              <a:rPr lang="en-GB">
                <a:solidFill>
                  <a:srgbClr val="002063"/>
                </a:solidFill>
                <a:latin typeface="Abadi Extra Light" panose="020B0204020104020204" pitchFamily="34" charset="0"/>
              </a:rPr>
              <a:t>Thematic analysis of survey open-ended responses and interview comments</a:t>
            </a:r>
          </a:p>
        </p:txBody>
      </p:sp>
      <p:sp>
        <p:nvSpPr>
          <p:cNvPr id="6" name="Rectangle 5">
            <a:extLst>
              <a:ext uri="{FF2B5EF4-FFF2-40B4-BE49-F238E27FC236}">
                <a16:creationId xmlns:a16="http://schemas.microsoft.com/office/drawing/2014/main" id="{1DAC2AF2-3729-E6B6-553B-E9C59D57F12B}"/>
              </a:ext>
            </a:extLst>
          </p:cNvPr>
          <p:cNvSpPr/>
          <p:nvPr/>
        </p:nvSpPr>
        <p:spPr>
          <a:xfrm>
            <a:off x="186813" y="1054370"/>
            <a:ext cx="6272981" cy="5305654"/>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GB" sz="1400" b="1">
                <a:solidFill>
                  <a:srgbClr val="002063"/>
                </a:solidFill>
                <a:latin typeface="Century Gothic" panose="020B0502020202020204" pitchFamily="34" charset="0"/>
              </a:rPr>
              <a:t>Flexible working, family-friendly policies, and work-life balance</a:t>
            </a:r>
            <a:r>
              <a:rPr lang="en-GB" sz="1400">
                <a:solidFill>
                  <a:srgbClr val="002063"/>
                </a:solidFill>
                <a:latin typeface="Century Gothic" panose="020B0502020202020204" pitchFamily="34" charset="0"/>
              </a:rPr>
              <a:t>: many practices offered flexible working arrangements, including hybrid working, compressed hours, and the ability to work from home. Practices were increasingly adopting family-friendly policies, such as allowing time off for family emergencies, accommodating childcare needs, and providing a supportive environment for employees with family responsibilities. </a:t>
            </a:r>
          </a:p>
          <a:p>
            <a:endParaRPr lang="en-GB" sz="1400">
              <a:solidFill>
                <a:srgbClr val="002063"/>
              </a:solidFill>
              <a:latin typeface="Century Gothic" panose="020B0502020202020204" pitchFamily="34" charset="0"/>
            </a:endParaRPr>
          </a:p>
          <a:p>
            <a:pPr marL="171450" indent="-171450">
              <a:buFont typeface="Wingdings" panose="05000000000000000000" pitchFamily="2" charset="2"/>
              <a:buChar char="§"/>
            </a:pPr>
            <a:r>
              <a:rPr lang="en-GB" sz="1400" b="1">
                <a:solidFill>
                  <a:srgbClr val="002063"/>
                </a:solidFill>
                <a:latin typeface="Century Gothic" panose="020B0502020202020204" pitchFamily="34" charset="0"/>
              </a:rPr>
              <a:t>Employee benefits: </a:t>
            </a:r>
            <a:r>
              <a:rPr lang="en-GB" sz="1400">
                <a:solidFill>
                  <a:srgbClr val="002063"/>
                </a:solidFill>
                <a:latin typeface="Century Gothic" panose="020B0502020202020204" pitchFamily="34" charset="0"/>
              </a:rPr>
              <a:t>various employee benefits were offered to enhance job satisfaction and retention - bonuses, private health insurance, pension contributions, and additional holidays. </a:t>
            </a:r>
          </a:p>
          <a:p>
            <a:pPr marL="171450" indent="-171450">
              <a:buFont typeface="Wingdings" panose="05000000000000000000" pitchFamily="2" charset="2"/>
              <a:buChar char="§"/>
            </a:pPr>
            <a:endParaRPr lang="en-GB" sz="1400">
              <a:solidFill>
                <a:srgbClr val="002063"/>
              </a:solidFill>
              <a:latin typeface="Century Gothic" panose="020B0502020202020204" pitchFamily="34" charset="0"/>
            </a:endParaRPr>
          </a:p>
          <a:p>
            <a:pPr marL="171450" indent="-171450">
              <a:buFont typeface="Wingdings" panose="05000000000000000000" pitchFamily="2" charset="2"/>
              <a:buChar char="§"/>
            </a:pPr>
            <a:r>
              <a:rPr lang="en-GB" sz="1400" b="1">
                <a:solidFill>
                  <a:srgbClr val="002063"/>
                </a:solidFill>
                <a:latin typeface="Century Gothic" panose="020B0502020202020204" pitchFamily="34" charset="0"/>
              </a:rPr>
              <a:t>Positive work environment: </a:t>
            </a:r>
            <a:r>
              <a:rPr lang="en-GB" sz="1400">
                <a:solidFill>
                  <a:srgbClr val="002063"/>
                </a:solidFill>
                <a:latin typeface="Century Gothic" panose="020B0502020202020204" pitchFamily="34" charset="0"/>
              </a:rPr>
              <a:t>many practices created a relaxed, supportive and approachable atmosphere, regular staff meetings, social events, and open-door policies to foster a positive office culture.</a:t>
            </a:r>
          </a:p>
          <a:p>
            <a:pPr marL="171450" indent="-171450">
              <a:buFont typeface="Wingdings" panose="05000000000000000000" pitchFamily="2" charset="2"/>
              <a:buChar char="§"/>
            </a:pPr>
            <a:endParaRPr lang="en-GB" sz="1400">
              <a:solidFill>
                <a:srgbClr val="002063"/>
              </a:solidFill>
              <a:latin typeface="Century Gothic" panose="020B0502020202020204" pitchFamily="34" charset="0"/>
            </a:endParaRPr>
          </a:p>
          <a:p>
            <a:pPr marL="171450" indent="-171450">
              <a:buFont typeface="Wingdings" panose="05000000000000000000" pitchFamily="2" charset="2"/>
              <a:buChar char="§"/>
            </a:pPr>
            <a:r>
              <a:rPr lang="en-GB" sz="1400" b="1">
                <a:solidFill>
                  <a:srgbClr val="002063"/>
                </a:solidFill>
                <a:latin typeface="Century Gothic" panose="020B0502020202020204" pitchFamily="34" charset="0"/>
              </a:rPr>
              <a:t>Career progression and training: </a:t>
            </a:r>
            <a:r>
              <a:rPr lang="en-GB" sz="1400">
                <a:solidFill>
                  <a:srgbClr val="002063"/>
                </a:solidFill>
                <a:latin typeface="Century Gothic" panose="020B0502020202020204" pitchFamily="34" charset="0"/>
              </a:rPr>
              <a:t>practices</a:t>
            </a:r>
            <a:r>
              <a:rPr lang="en-GB" sz="1400" b="1">
                <a:solidFill>
                  <a:srgbClr val="002063"/>
                </a:solidFill>
                <a:latin typeface="Century Gothic" panose="020B0502020202020204" pitchFamily="34" charset="0"/>
              </a:rPr>
              <a:t> </a:t>
            </a:r>
            <a:r>
              <a:rPr lang="en-GB" sz="1400">
                <a:solidFill>
                  <a:srgbClr val="002063"/>
                </a:solidFill>
                <a:latin typeface="Century Gothic" panose="020B0502020202020204" pitchFamily="34" charset="0"/>
              </a:rPr>
              <a:t>offered clear career progression paths and funded training and development.</a:t>
            </a:r>
          </a:p>
          <a:p>
            <a:pPr marL="171450" indent="-171450">
              <a:buFont typeface="Wingdings" panose="05000000000000000000" pitchFamily="2" charset="2"/>
              <a:buChar char="§"/>
            </a:pPr>
            <a:endParaRPr lang="en-GB" sz="1400">
              <a:solidFill>
                <a:srgbClr val="002063"/>
              </a:solidFill>
              <a:latin typeface="Century Gothic" panose="020B0502020202020204" pitchFamily="34" charset="0"/>
            </a:endParaRPr>
          </a:p>
          <a:p>
            <a:pPr marL="171450" indent="-171450">
              <a:buFont typeface="Wingdings" panose="05000000000000000000" pitchFamily="2" charset="2"/>
              <a:buChar char="§"/>
            </a:pPr>
            <a:r>
              <a:rPr lang="en-GB" sz="1400" b="1">
                <a:solidFill>
                  <a:srgbClr val="002063"/>
                </a:solidFill>
                <a:latin typeface="Century Gothic" panose="020B0502020202020204" pitchFamily="34" charset="0"/>
              </a:rPr>
              <a:t>Financial incentives: </a:t>
            </a:r>
            <a:r>
              <a:rPr lang="en-GB" sz="1400">
                <a:solidFill>
                  <a:srgbClr val="002063"/>
                </a:solidFill>
                <a:latin typeface="Century Gothic" panose="020B0502020202020204" pitchFamily="34" charset="0"/>
              </a:rPr>
              <a:t>competitive salaries &amp; regular pay reviews were mentioned as being essential for retaining staff. Some practices also offer performance bonuses and incentives to reward employees.</a:t>
            </a:r>
          </a:p>
        </p:txBody>
      </p:sp>
      <p:grpSp>
        <p:nvGrpSpPr>
          <p:cNvPr id="7" name="Group 6">
            <a:extLst>
              <a:ext uri="{FF2B5EF4-FFF2-40B4-BE49-F238E27FC236}">
                <a16:creationId xmlns:a16="http://schemas.microsoft.com/office/drawing/2014/main" id="{8AD35311-BD91-8232-48AF-C2914FCD29AB}"/>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E2038F5E-3FC6-C52B-7194-57A7936DD7B9}"/>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F9166B3-CD52-11AE-3106-DF5C5A0D19BC}"/>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72DB4D9-1C38-58C7-07AE-F8106E43DA74}"/>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20430BA-6F30-1895-00AE-666A046B71F6}"/>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8C3FA12C-A7F3-463B-A95B-69FC9FCB0013}"/>
              </a:ext>
            </a:extLst>
          </p:cNvPr>
          <p:cNvGrpSpPr/>
          <p:nvPr/>
        </p:nvGrpSpPr>
        <p:grpSpPr>
          <a:xfrm>
            <a:off x="6705599" y="1054369"/>
            <a:ext cx="5112774" cy="3940419"/>
            <a:chOff x="6705599" y="965878"/>
            <a:chExt cx="5112774" cy="4291645"/>
          </a:xfrm>
          <a:solidFill>
            <a:srgbClr val="002063"/>
          </a:solidFill>
        </p:grpSpPr>
        <p:sp>
          <p:nvSpPr>
            <p:cNvPr id="2" name="Rectangle 1">
              <a:extLst>
                <a:ext uri="{FF2B5EF4-FFF2-40B4-BE49-F238E27FC236}">
                  <a16:creationId xmlns:a16="http://schemas.microsoft.com/office/drawing/2014/main" id="{9DD08352-646E-FCD1-D566-728E4CB0695A}"/>
                </a:ext>
              </a:extLst>
            </p:cNvPr>
            <p:cNvSpPr/>
            <p:nvPr/>
          </p:nvSpPr>
          <p:spPr>
            <a:xfrm>
              <a:off x="6705600" y="965878"/>
              <a:ext cx="5112773" cy="131779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We offer flexible working and are very family friendly, appreciating that for many employees, family emergencies have to come first as they are main carer. We try to have a good atmosphere in the office with nice working conditions</a:t>
              </a:r>
              <a:r>
                <a:rPr lang="en-GB" sz="1200">
                  <a:solidFill>
                    <a:schemeClr val="bg1"/>
                  </a:solidFill>
                  <a:latin typeface="Century Gothic" panose="020B0502020202020204" pitchFamily="34" charset="0"/>
                </a:rPr>
                <a:t>”</a:t>
              </a:r>
            </a:p>
          </p:txBody>
        </p:sp>
        <p:sp>
          <p:nvSpPr>
            <p:cNvPr id="5" name="Rectangle 4">
              <a:extLst>
                <a:ext uri="{FF2B5EF4-FFF2-40B4-BE49-F238E27FC236}">
                  <a16:creationId xmlns:a16="http://schemas.microsoft.com/office/drawing/2014/main" id="{C9868A53-F541-E302-DB6C-3CA7541D6D3B}"/>
                </a:ext>
              </a:extLst>
            </p:cNvPr>
            <p:cNvSpPr/>
            <p:nvPr/>
          </p:nvSpPr>
          <p:spPr>
            <a:xfrm>
              <a:off x="6705599" y="2452802"/>
              <a:ext cx="5112773" cy="131779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“I've got young children, so I'm able to kind of come and go, do my hours around what suits them. We're very flexible with our staff in that respect as well. That's a kind of plus side of being a small firm, that we can be a bit more flexible and friendly with staff.”</a:t>
              </a:r>
            </a:p>
          </p:txBody>
        </p:sp>
        <p:sp>
          <p:nvSpPr>
            <p:cNvPr id="12" name="Rectangle 11">
              <a:extLst>
                <a:ext uri="{FF2B5EF4-FFF2-40B4-BE49-F238E27FC236}">
                  <a16:creationId xmlns:a16="http://schemas.microsoft.com/office/drawing/2014/main" id="{0F531D2F-E92F-0EEA-3A3A-498AE0A7939F}"/>
                </a:ext>
              </a:extLst>
            </p:cNvPr>
            <p:cNvSpPr/>
            <p:nvPr/>
          </p:nvSpPr>
          <p:spPr>
            <a:xfrm>
              <a:off x="6705599" y="3939726"/>
              <a:ext cx="5112773" cy="131779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Offering clear career progression paths and funding for training and development is another strategy to retain employees</a:t>
              </a:r>
              <a:r>
                <a:rPr lang="en-GB" sz="1200">
                  <a:solidFill>
                    <a:schemeClr val="bg1"/>
                  </a:solidFill>
                  <a:latin typeface="Century Gothic" panose="020B0502020202020204" pitchFamily="34" charset="0"/>
                </a:rPr>
                <a:t>”</a:t>
              </a:r>
            </a:p>
          </p:txBody>
        </p:sp>
      </p:grpSp>
      <p:sp>
        <p:nvSpPr>
          <p:cNvPr id="15" name="Rectangle 14">
            <a:extLst>
              <a:ext uri="{FF2B5EF4-FFF2-40B4-BE49-F238E27FC236}">
                <a16:creationId xmlns:a16="http://schemas.microsoft.com/office/drawing/2014/main" id="{C1B9BA9E-D361-9B70-BAC2-3FC9D5B95DBE}"/>
              </a:ext>
            </a:extLst>
          </p:cNvPr>
          <p:cNvSpPr/>
          <p:nvPr/>
        </p:nvSpPr>
        <p:spPr>
          <a:xfrm>
            <a:off x="6705598" y="5150074"/>
            <a:ext cx="5112773" cy="1209949"/>
          </a:xfrm>
          <a:prstGeom prst="rect">
            <a:avLst/>
          </a:prstGeom>
          <a:solidFill>
            <a:srgbClr val="002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Ensuring competitive salaries and regular pay reviews is essential for retaining staff</a:t>
            </a:r>
            <a:r>
              <a:rPr lang="en-GB" sz="1200">
                <a:solidFill>
                  <a:schemeClr val="bg1"/>
                </a:solidFill>
                <a:latin typeface="Century Gothic" panose="020B0502020202020204" pitchFamily="34" charset="0"/>
              </a:rPr>
              <a:t>”</a:t>
            </a:r>
          </a:p>
        </p:txBody>
      </p:sp>
      <p:sp>
        <p:nvSpPr>
          <p:cNvPr id="4" name="TextBox 3">
            <a:extLst>
              <a:ext uri="{FF2B5EF4-FFF2-40B4-BE49-F238E27FC236}">
                <a16:creationId xmlns:a16="http://schemas.microsoft.com/office/drawing/2014/main" id="{2DA8A72D-54F1-CA32-E396-45277E20EA04}"/>
              </a:ext>
            </a:extLst>
          </p:cNvPr>
          <p:cNvSpPr txBox="1"/>
          <p:nvPr/>
        </p:nvSpPr>
        <p:spPr>
          <a:xfrm>
            <a:off x="69138" y="6647799"/>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4318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19764-05D3-D4C6-EFE0-40A8F1CC854E}"/>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79BF3C7-D35D-A11E-AAFA-E44A6915F9CB}"/>
              </a:ext>
            </a:extLst>
          </p:cNvPr>
          <p:cNvGraphicFramePr/>
          <p:nvPr>
            <p:extLst>
              <p:ext uri="{D42A27DB-BD31-4B8C-83A1-F6EECF244321}">
                <p14:modId xmlns:p14="http://schemas.microsoft.com/office/powerpoint/2010/main" val="3197158306"/>
              </p:ext>
            </p:extLst>
          </p:nvPr>
        </p:nvGraphicFramePr>
        <p:xfrm>
          <a:off x="-1" y="1080367"/>
          <a:ext cx="11946194" cy="531098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D7F3B0E5-EFFF-45D1-F977-A1968ABB868B}"/>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7B78A30B-37EF-F70D-6CE7-387AE49CE054}"/>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562E944-4F11-B3B1-44D3-1B83BA6195D1}"/>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501782A-D535-06CA-E457-F1460CCDF274}"/>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35B16C0-9E67-C634-7C99-11C2BFAEA1A9}"/>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91E064EA-4FC6-2110-7C19-20247321541F}"/>
              </a:ext>
            </a:extLst>
          </p:cNvPr>
          <p:cNvSpPr txBox="1"/>
          <p:nvPr/>
        </p:nvSpPr>
        <p:spPr>
          <a:xfrm>
            <a:off x="1775" y="73807"/>
            <a:ext cx="12192000" cy="707886"/>
          </a:xfrm>
          <a:prstGeom prst="rect">
            <a:avLst/>
          </a:prstGeom>
          <a:noFill/>
        </p:spPr>
        <p:txBody>
          <a:bodyPr wrap="square" rtlCol="0">
            <a:spAutoFit/>
          </a:bodyPr>
          <a:lstStyle/>
          <a:p>
            <a:r>
              <a:rPr lang="en-GB" sz="2000">
                <a:solidFill>
                  <a:srgbClr val="002063"/>
                </a:solidFill>
                <a:latin typeface="Abadi Extra Light" panose="020B0204020104020204" pitchFamily="34" charset="0"/>
              </a:rPr>
              <a:t>77% of respondents believed their recruitment policy had been at least somewhat successful at filling vacancies in the last two years. 24% had been unsuccessful, with 5% having numerous roles unfilled for over a year. </a:t>
            </a:r>
            <a:endParaRPr lang="en-GB" sz="2000" b="1" strike="sngStrike">
              <a:solidFill>
                <a:srgbClr val="002063"/>
              </a:solidFill>
              <a:latin typeface="Abadi Extra Light" panose="020B0204020104020204" pitchFamily="34" charset="0"/>
            </a:endParaRPr>
          </a:p>
        </p:txBody>
      </p:sp>
      <p:cxnSp>
        <p:nvCxnSpPr>
          <p:cNvPr id="4" name="Straight Connector 3">
            <a:extLst>
              <a:ext uri="{FF2B5EF4-FFF2-40B4-BE49-F238E27FC236}">
                <a16:creationId xmlns:a16="http://schemas.microsoft.com/office/drawing/2014/main" id="{E654AD87-7DDB-67B5-5924-4F9A058ADF1A}"/>
              </a:ext>
            </a:extLst>
          </p:cNvPr>
          <p:cNvCxnSpPr>
            <a:cxnSpLocks/>
          </p:cNvCxnSpPr>
          <p:nvPr/>
        </p:nvCxnSpPr>
        <p:spPr>
          <a:xfrm>
            <a:off x="3682167" y="2025831"/>
            <a:ext cx="0" cy="2418735"/>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37F31D2-0C6B-0FD9-3CD2-D4F620E29177}"/>
              </a:ext>
            </a:extLst>
          </p:cNvPr>
          <p:cNvCxnSpPr>
            <a:cxnSpLocks/>
          </p:cNvCxnSpPr>
          <p:nvPr/>
        </p:nvCxnSpPr>
        <p:spPr>
          <a:xfrm>
            <a:off x="9419292" y="2025831"/>
            <a:ext cx="0" cy="2418735"/>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7608C5F-66A3-1295-7CE9-78B4F3D13944}"/>
              </a:ext>
            </a:extLst>
          </p:cNvPr>
          <p:cNvSpPr txBox="1"/>
          <p:nvPr/>
        </p:nvSpPr>
        <p:spPr>
          <a:xfrm>
            <a:off x="0" y="6560654"/>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299; Solicitor </a:t>
            </a:r>
            <a:r>
              <a:rPr lang="en-GB" sz="600">
                <a:latin typeface="Century Gothic" panose="020B0502020202020204" pitchFamily="34" charset="0"/>
              </a:rPr>
              <a:t>(not solicitors or business owners)</a:t>
            </a:r>
            <a:r>
              <a:rPr lang="en-US" sz="600">
                <a:latin typeface="Century Gothic" panose="020B0502020202020204" pitchFamily="34" charset="0"/>
              </a:rPr>
              <a:t>, n= 87; Partner &amp; Business Owner, n= 211; Associate or Senior Associate, n= 41; Legal Director or Consultant, n= 17; Partner (where there are at least 2 partners in the practice unit), n= 176; Sole Owner/Practitioner, n= 31; Solicitor or Senior Solicitor, n= 29; 10 solicitors or fewer, n= 221; 11 solicitors or more, n= 78</a:t>
            </a:r>
            <a:endParaRPr lang="en-GB" sz="600">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DB7D4AB2-ADA0-BC2A-2D89-55ADAF36C256}"/>
              </a:ext>
            </a:extLst>
          </p:cNvPr>
          <p:cNvGraphicFramePr>
            <a:graphicFrameLocks noGrp="1"/>
          </p:cNvGraphicFramePr>
          <p:nvPr>
            <p:extLst>
              <p:ext uri="{D42A27DB-BD31-4B8C-83A1-F6EECF244321}">
                <p14:modId xmlns:p14="http://schemas.microsoft.com/office/powerpoint/2010/main" val="3786360067"/>
              </p:ext>
            </p:extLst>
          </p:nvPr>
        </p:nvGraphicFramePr>
        <p:xfrm>
          <a:off x="235975" y="1538590"/>
          <a:ext cx="11485858" cy="675640"/>
        </p:xfrm>
        <a:graphic>
          <a:graphicData uri="http://schemas.openxmlformats.org/drawingml/2006/table">
            <a:tbl>
              <a:tblPr firstRow="1" bandRow="1">
                <a:tableStyleId>{5C22544A-7EE6-4342-B048-85BDC9FD1C3A}</a:tableStyleId>
              </a:tblPr>
              <a:tblGrid>
                <a:gridCol w="1017711">
                  <a:extLst>
                    <a:ext uri="{9D8B030D-6E8A-4147-A177-3AD203B41FA5}">
                      <a16:colId xmlns:a16="http://schemas.microsoft.com/office/drawing/2014/main" val="1374943886"/>
                    </a:ext>
                  </a:extLst>
                </a:gridCol>
                <a:gridCol w="1279459">
                  <a:extLst>
                    <a:ext uri="{9D8B030D-6E8A-4147-A177-3AD203B41FA5}">
                      <a16:colId xmlns:a16="http://schemas.microsoft.com/office/drawing/2014/main" val="3735731329"/>
                    </a:ext>
                  </a:extLst>
                </a:gridCol>
                <a:gridCol w="1148586">
                  <a:extLst>
                    <a:ext uri="{9D8B030D-6E8A-4147-A177-3AD203B41FA5}">
                      <a16:colId xmlns:a16="http://schemas.microsoft.com/office/drawing/2014/main" val="1424482836"/>
                    </a:ext>
                  </a:extLst>
                </a:gridCol>
                <a:gridCol w="1148586">
                  <a:extLst>
                    <a:ext uri="{9D8B030D-6E8A-4147-A177-3AD203B41FA5}">
                      <a16:colId xmlns:a16="http://schemas.microsoft.com/office/drawing/2014/main" val="275718756"/>
                    </a:ext>
                  </a:extLst>
                </a:gridCol>
                <a:gridCol w="1148586">
                  <a:extLst>
                    <a:ext uri="{9D8B030D-6E8A-4147-A177-3AD203B41FA5}">
                      <a16:colId xmlns:a16="http://schemas.microsoft.com/office/drawing/2014/main" val="4118065456"/>
                    </a:ext>
                  </a:extLst>
                </a:gridCol>
                <a:gridCol w="1148586">
                  <a:extLst>
                    <a:ext uri="{9D8B030D-6E8A-4147-A177-3AD203B41FA5}">
                      <a16:colId xmlns:a16="http://schemas.microsoft.com/office/drawing/2014/main" val="3255938153"/>
                    </a:ext>
                  </a:extLst>
                </a:gridCol>
                <a:gridCol w="1148586">
                  <a:extLst>
                    <a:ext uri="{9D8B030D-6E8A-4147-A177-3AD203B41FA5}">
                      <a16:colId xmlns:a16="http://schemas.microsoft.com/office/drawing/2014/main" val="1273029363"/>
                    </a:ext>
                  </a:extLst>
                </a:gridCol>
                <a:gridCol w="1148586">
                  <a:extLst>
                    <a:ext uri="{9D8B030D-6E8A-4147-A177-3AD203B41FA5}">
                      <a16:colId xmlns:a16="http://schemas.microsoft.com/office/drawing/2014/main" val="1219112877"/>
                    </a:ext>
                  </a:extLst>
                </a:gridCol>
                <a:gridCol w="1148586">
                  <a:extLst>
                    <a:ext uri="{9D8B030D-6E8A-4147-A177-3AD203B41FA5}">
                      <a16:colId xmlns:a16="http://schemas.microsoft.com/office/drawing/2014/main" val="164680441"/>
                    </a:ext>
                  </a:extLst>
                </a:gridCol>
                <a:gridCol w="1148586">
                  <a:extLst>
                    <a:ext uri="{9D8B030D-6E8A-4147-A177-3AD203B41FA5}">
                      <a16:colId xmlns:a16="http://schemas.microsoft.com/office/drawing/2014/main" val="2068938476"/>
                    </a:ext>
                  </a:extLst>
                </a:gridCol>
              </a:tblGrid>
              <a:tr h="0">
                <a:tc gridSpan="10">
                  <a:txBody>
                    <a:bodyPr/>
                    <a:lstStyle/>
                    <a:p>
                      <a:pPr algn="ctr"/>
                      <a:r>
                        <a:rPr lang="en-GB" sz="1400">
                          <a:latin typeface="Century Gothic" panose="020B0502020202020204" pitchFamily="34" charset="0"/>
                        </a:rPr>
                        <a:t>% Successful</a:t>
                      </a: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77</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78</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75</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75</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59</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74</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81</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78</a:t>
                      </a:r>
                    </a:p>
                  </a:txBody>
                  <a:tcPr marL="9525" marR="9525" marT="9525" marB="0" anchor="ctr"/>
                </a:tc>
                <a:extLst>
                  <a:ext uri="{0D108BD9-81ED-4DB2-BD59-A6C34878D82A}">
                    <a16:rowId xmlns:a16="http://schemas.microsoft.com/office/drawing/2014/main" val="4262762926"/>
                  </a:ext>
                </a:extLst>
              </a:tr>
            </a:tbl>
          </a:graphicData>
        </a:graphic>
      </p:graphicFrame>
      <p:sp>
        <p:nvSpPr>
          <p:cNvPr id="13" name="TextBox 12">
            <a:extLst>
              <a:ext uri="{FF2B5EF4-FFF2-40B4-BE49-F238E27FC236}">
                <a16:creationId xmlns:a16="http://schemas.microsoft.com/office/drawing/2014/main" id="{0CCF3DBC-B8E2-1251-471E-9D57EC38D678}"/>
              </a:ext>
            </a:extLst>
          </p:cNvPr>
          <p:cNvSpPr txBox="1"/>
          <p:nvPr/>
        </p:nvSpPr>
        <p:spPr>
          <a:xfrm>
            <a:off x="-9832" y="6361856"/>
            <a:ext cx="12077567" cy="230832"/>
          </a:xfrm>
          <a:prstGeom prst="rect">
            <a:avLst/>
          </a:prstGeom>
          <a:noFill/>
        </p:spPr>
        <p:txBody>
          <a:bodyPr wrap="square" rtlCol="0">
            <a:spAutoFit/>
          </a:bodyPr>
          <a:lstStyle/>
          <a:p>
            <a:r>
              <a:rPr lang="en-US" sz="900" b="1">
                <a:latin typeface="Century Gothic" panose="020B0502020202020204" pitchFamily="34" charset="0"/>
              </a:rPr>
              <a:t>N.B: </a:t>
            </a:r>
            <a:r>
              <a:rPr lang="en-US" sz="900">
                <a:latin typeface="Century Gothic" panose="020B0502020202020204" pitchFamily="34" charset="0"/>
              </a:rPr>
              <a:t>Those who selected ‘N/A’ have been removed from analysis for this question</a:t>
            </a:r>
            <a:endParaRPr lang="en-GB" sz="900">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B0E56847-94F3-4D78-B949-F0A040A74DC3}"/>
              </a:ext>
            </a:extLst>
          </p:cNvPr>
          <p:cNvCxnSpPr>
            <a:cxnSpLocks/>
          </p:cNvCxnSpPr>
          <p:nvPr/>
        </p:nvCxnSpPr>
        <p:spPr>
          <a:xfrm>
            <a:off x="1248683" y="2214230"/>
            <a:ext cx="0" cy="2284014"/>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06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8C56E-21D3-8229-3E65-DCB27A16F0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01356D-5D3B-E022-C737-15EC80DCB788}"/>
              </a:ext>
            </a:extLst>
          </p:cNvPr>
          <p:cNvSpPr txBox="1"/>
          <p:nvPr/>
        </p:nvSpPr>
        <p:spPr>
          <a:xfrm>
            <a:off x="0" y="76201"/>
            <a:ext cx="12192000"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The reasons respondents perceive colleagues may opt to leave (apart from salary):</a:t>
            </a:r>
          </a:p>
          <a:p>
            <a:r>
              <a:rPr lang="en-GB">
                <a:solidFill>
                  <a:srgbClr val="002063"/>
                </a:solidFill>
                <a:latin typeface="Abadi Extra Light" panose="020B0204020104020204" pitchFamily="34" charset="0"/>
              </a:rPr>
              <a:t>Thematic analysis of survey open-ended responses and interview comments</a:t>
            </a:r>
          </a:p>
        </p:txBody>
      </p:sp>
      <p:grpSp>
        <p:nvGrpSpPr>
          <p:cNvPr id="7" name="Group 6">
            <a:extLst>
              <a:ext uri="{FF2B5EF4-FFF2-40B4-BE49-F238E27FC236}">
                <a16:creationId xmlns:a16="http://schemas.microsoft.com/office/drawing/2014/main" id="{C0609B4C-374F-0BCE-F42C-CAC4F93BD7C2}"/>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0FB4EB89-798D-8A2A-51A6-EEF41BE66719}"/>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F907B5B-F608-D525-5F64-0C353227D039}"/>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C9876A6-4D05-2F10-431B-A4E410C7B01C}"/>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6BFACD9-811F-E753-49FF-08575B754F26}"/>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D8EAA70C-9AD6-86D2-1EBE-8B5293C61325}"/>
              </a:ext>
            </a:extLst>
          </p:cNvPr>
          <p:cNvSpPr/>
          <p:nvPr/>
        </p:nvSpPr>
        <p:spPr>
          <a:xfrm>
            <a:off x="285333" y="1079090"/>
            <a:ext cx="6135132" cy="5305654"/>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a:solidFill>
                  <a:srgbClr val="002063"/>
                </a:solidFill>
                <a:latin typeface="Century Gothic"/>
              </a:rPr>
              <a:t>Lack of career progression</a:t>
            </a:r>
            <a:r>
              <a:rPr lang="en-GB" sz="1400">
                <a:solidFill>
                  <a:srgbClr val="002063"/>
                </a:solidFill>
                <a:latin typeface="Century Gothic"/>
              </a:rPr>
              <a:t>: more limited opportunities to progress/advance careers</a:t>
            </a:r>
          </a:p>
          <a:p>
            <a:endParaRPr lang="en-GB" sz="1400">
              <a:solidFill>
                <a:srgbClr val="002063"/>
              </a:solidFill>
              <a:latin typeface="Century Gothic" panose="020B0502020202020204" pitchFamily="34" charset="0"/>
            </a:endParaRPr>
          </a:p>
          <a:p>
            <a:r>
              <a:rPr lang="en-GB" sz="1400" b="1">
                <a:solidFill>
                  <a:srgbClr val="002063"/>
                </a:solidFill>
                <a:latin typeface="Century Gothic"/>
              </a:rPr>
              <a:t>Work variety and training:</a:t>
            </a:r>
            <a:r>
              <a:rPr lang="en-GB" sz="1400">
                <a:solidFill>
                  <a:srgbClr val="002063"/>
                </a:solidFill>
                <a:latin typeface="Century Gothic"/>
              </a:rPr>
              <a:t> the perceived lack of variety in work and availability of training in smaller practices, reducing career progression further</a:t>
            </a:r>
          </a:p>
          <a:p>
            <a:endParaRPr lang="en-GB" sz="1400">
              <a:solidFill>
                <a:srgbClr val="002063"/>
              </a:solidFill>
              <a:latin typeface="Century Gothic" panose="020B0502020202020204" pitchFamily="34" charset="0"/>
            </a:endParaRPr>
          </a:p>
          <a:p>
            <a:r>
              <a:rPr lang="en-GB" sz="1400" b="1">
                <a:solidFill>
                  <a:srgbClr val="002063"/>
                </a:solidFill>
                <a:latin typeface="Century Gothic"/>
              </a:rPr>
              <a:t>Workload and stress: </a:t>
            </a:r>
            <a:r>
              <a:rPr lang="en-GB" sz="1400">
                <a:solidFill>
                  <a:srgbClr val="002063"/>
                </a:solidFill>
                <a:latin typeface="Century Gothic"/>
              </a:rPr>
              <a:t>high workloads and the pressure of handling multiple areas of law can be overwhelming</a:t>
            </a:r>
          </a:p>
          <a:p>
            <a:endParaRPr lang="en-GB" sz="1400">
              <a:solidFill>
                <a:srgbClr val="002063"/>
              </a:solidFill>
              <a:latin typeface="Century Gothic" panose="020B0502020202020204" pitchFamily="34" charset="0"/>
            </a:endParaRPr>
          </a:p>
          <a:p>
            <a:r>
              <a:rPr lang="en-GB" sz="1400" b="1">
                <a:solidFill>
                  <a:srgbClr val="002063"/>
                </a:solidFill>
                <a:latin typeface="Century Gothic"/>
              </a:rPr>
              <a:t>Limited benefits and flexibility: </a:t>
            </a:r>
            <a:r>
              <a:rPr lang="en-GB" sz="1400">
                <a:solidFill>
                  <a:srgbClr val="002063"/>
                </a:solidFill>
                <a:latin typeface="Century Gothic"/>
              </a:rPr>
              <a:t>smaller practices often struggle to compete when it comes to employee benefits. Ability to offer flexible working arrangements were often more restricted, whereas larger practices were seen to provide more work-life balance</a:t>
            </a:r>
          </a:p>
          <a:p>
            <a:endParaRPr lang="en-GB" sz="1400">
              <a:solidFill>
                <a:srgbClr val="002063"/>
              </a:solidFill>
              <a:latin typeface="Century Gothic" panose="020B0502020202020204" pitchFamily="34" charset="0"/>
            </a:endParaRPr>
          </a:p>
          <a:p>
            <a:r>
              <a:rPr lang="en-GB" sz="1400" b="1">
                <a:solidFill>
                  <a:srgbClr val="002063"/>
                </a:solidFill>
                <a:latin typeface="Century Gothic"/>
              </a:rPr>
              <a:t>Lack of support and resources: </a:t>
            </a:r>
            <a:r>
              <a:rPr lang="en-GB" sz="1400">
                <a:solidFill>
                  <a:srgbClr val="002063"/>
                </a:solidFill>
                <a:latin typeface="Century Gothic"/>
              </a:rPr>
              <a:t>better resources, technology and support networks in larger practices. Employees in smaller practices often find themselves with limited administrative support</a:t>
            </a:r>
          </a:p>
          <a:p>
            <a:endParaRPr lang="en-GB" sz="1400">
              <a:solidFill>
                <a:srgbClr val="002063"/>
              </a:solidFill>
              <a:latin typeface="Century Gothic" panose="020B0502020202020204" pitchFamily="34" charset="0"/>
            </a:endParaRPr>
          </a:p>
          <a:p>
            <a:r>
              <a:rPr lang="en-GB" sz="1400" b="1">
                <a:solidFill>
                  <a:srgbClr val="002063"/>
                </a:solidFill>
                <a:latin typeface="Century Gothic"/>
              </a:rPr>
              <a:t>Prestige: </a:t>
            </a:r>
            <a:r>
              <a:rPr lang="en-GB" sz="1400">
                <a:solidFill>
                  <a:srgbClr val="002063"/>
                </a:solidFill>
                <a:latin typeface="Century Gothic"/>
              </a:rPr>
              <a:t>working for larger, more well-known practices provides greater career opportunities, professional credibility and a stronger reputation</a:t>
            </a:r>
          </a:p>
        </p:txBody>
      </p:sp>
      <p:grpSp>
        <p:nvGrpSpPr>
          <p:cNvPr id="16" name="Group 15">
            <a:extLst>
              <a:ext uri="{FF2B5EF4-FFF2-40B4-BE49-F238E27FC236}">
                <a16:creationId xmlns:a16="http://schemas.microsoft.com/office/drawing/2014/main" id="{10087345-4C08-A2B4-266F-2FB705108DA4}"/>
              </a:ext>
            </a:extLst>
          </p:cNvPr>
          <p:cNvGrpSpPr/>
          <p:nvPr/>
        </p:nvGrpSpPr>
        <p:grpSpPr>
          <a:xfrm>
            <a:off x="6705597" y="1079090"/>
            <a:ext cx="5112776" cy="5305654"/>
            <a:chOff x="6705597" y="1079090"/>
            <a:chExt cx="5112776" cy="5305654"/>
          </a:xfrm>
          <a:solidFill>
            <a:srgbClr val="002063"/>
          </a:solidFill>
        </p:grpSpPr>
        <p:grpSp>
          <p:nvGrpSpPr>
            <p:cNvPr id="2" name="Group 1">
              <a:extLst>
                <a:ext uri="{FF2B5EF4-FFF2-40B4-BE49-F238E27FC236}">
                  <a16:creationId xmlns:a16="http://schemas.microsoft.com/office/drawing/2014/main" id="{DCE9D27F-67B8-3D03-22E3-02857A8F6E96}"/>
                </a:ext>
              </a:extLst>
            </p:cNvPr>
            <p:cNvGrpSpPr/>
            <p:nvPr/>
          </p:nvGrpSpPr>
          <p:grpSpPr>
            <a:xfrm>
              <a:off x="6705597" y="1079090"/>
              <a:ext cx="5112776" cy="3981450"/>
              <a:chOff x="6705597" y="965878"/>
              <a:chExt cx="5112776" cy="4336334"/>
            </a:xfrm>
            <a:grpFill/>
          </p:grpSpPr>
          <p:sp>
            <p:nvSpPr>
              <p:cNvPr id="5" name="Rectangle 4">
                <a:extLst>
                  <a:ext uri="{FF2B5EF4-FFF2-40B4-BE49-F238E27FC236}">
                    <a16:creationId xmlns:a16="http://schemas.microsoft.com/office/drawing/2014/main" id="{00CD9379-7F01-A4BB-CEF6-7442700347C7}"/>
                  </a:ext>
                </a:extLst>
              </p:cNvPr>
              <p:cNvSpPr/>
              <p:nvPr/>
            </p:nvSpPr>
            <p:spPr>
              <a:xfrm>
                <a:off x="6705600" y="965878"/>
                <a:ext cx="5112773" cy="131779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“More opportunities in bigger firms because they have more resources, the sense of prestige and superiority in a bigger Firm”</a:t>
                </a:r>
              </a:p>
            </p:txBody>
          </p:sp>
          <p:sp>
            <p:nvSpPr>
              <p:cNvPr id="12" name="Rectangle 11">
                <a:extLst>
                  <a:ext uri="{FF2B5EF4-FFF2-40B4-BE49-F238E27FC236}">
                    <a16:creationId xmlns:a16="http://schemas.microsoft.com/office/drawing/2014/main" id="{245A8305-0271-66DA-A05B-53C5797CF07E}"/>
                  </a:ext>
                </a:extLst>
              </p:cNvPr>
              <p:cNvSpPr/>
              <p:nvPr/>
            </p:nvSpPr>
            <p:spPr>
              <a:xfrm>
                <a:off x="6705597" y="2390583"/>
                <a:ext cx="5112773" cy="131779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“Ability to attend work with less travel time and working in large town/city”</a:t>
                </a:r>
              </a:p>
            </p:txBody>
          </p:sp>
          <p:sp>
            <p:nvSpPr>
              <p:cNvPr id="14" name="Rectangle 13">
                <a:extLst>
                  <a:ext uri="{FF2B5EF4-FFF2-40B4-BE49-F238E27FC236}">
                    <a16:creationId xmlns:a16="http://schemas.microsoft.com/office/drawing/2014/main" id="{DD29933F-6C17-F401-883A-ABEF613592F9}"/>
                  </a:ext>
                </a:extLst>
              </p:cNvPr>
              <p:cNvSpPr/>
              <p:nvPr/>
            </p:nvSpPr>
            <p:spPr>
              <a:xfrm>
                <a:off x="6705597" y="3815288"/>
                <a:ext cx="5112773" cy="148692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“We're finding that young solicitors, newly qualified solicitors, trainees, often they gravitate to the big cities. They'll go to Glasgow and Edinburgh because they see it as having more opportunities there or once they qualify, because the money is better, there's better benefits, better security. So, trying to attract young solicitors to work, particularly in a firm that is not in one of the big cities, is pretty difficult.” </a:t>
                </a:r>
              </a:p>
            </p:txBody>
          </p:sp>
        </p:grpSp>
        <p:sp>
          <p:nvSpPr>
            <p:cNvPr id="15" name="Rectangle 14">
              <a:extLst>
                <a:ext uri="{FF2B5EF4-FFF2-40B4-BE49-F238E27FC236}">
                  <a16:creationId xmlns:a16="http://schemas.microsoft.com/office/drawing/2014/main" id="{E39AF5E8-DB81-220F-808B-7D26A3E67F77}"/>
                </a:ext>
              </a:extLst>
            </p:cNvPr>
            <p:cNvSpPr/>
            <p:nvPr/>
          </p:nvSpPr>
          <p:spPr>
            <a:xfrm>
              <a:off x="6705598" y="5174795"/>
              <a:ext cx="5112773" cy="120994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“Exposure to larger firms and other experienced colleagues.  Other employee benefits.  Perhaps concerns about the future of the smaller firm if there is not clear succession planning in place.”</a:t>
              </a:r>
            </a:p>
          </p:txBody>
        </p:sp>
      </p:grpSp>
      <p:sp>
        <p:nvSpPr>
          <p:cNvPr id="4" name="TextBox 3">
            <a:extLst>
              <a:ext uri="{FF2B5EF4-FFF2-40B4-BE49-F238E27FC236}">
                <a16:creationId xmlns:a16="http://schemas.microsoft.com/office/drawing/2014/main" id="{B44E28C0-6249-57F3-C786-975F232941ED}"/>
              </a:ext>
            </a:extLst>
          </p:cNvPr>
          <p:cNvSpPr txBox="1"/>
          <p:nvPr/>
        </p:nvSpPr>
        <p:spPr>
          <a:xfrm>
            <a:off x="145707" y="6654283"/>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3265921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320EA3D3-CDAC-FB35-C67F-CC8E019311E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966BAFB-C3E2-08A3-38EE-A2FF25807693}"/>
              </a:ext>
            </a:extLst>
          </p:cNvPr>
          <p:cNvSpPr txBox="1"/>
          <p:nvPr/>
        </p:nvSpPr>
        <p:spPr>
          <a:xfrm>
            <a:off x="589726" y="3105834"/>
            <a:ext cx="1101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a:t>
            </a:r>
            <a:r>
              <a:rPr lang="en-GB" sz="3600">
                <a:solidFill>
                  <a:prstClr val="white"/>
                </a:solidFill>
                <a:latin typeface="Abadi Extra Light" panose="020B0204020104020204" pitchFamily="34" charset="0"/>
              </a:rPr>
              <a:t>3</a:t>
            </a: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a:t>
            </a:r>
            <a:r>
              <a:rPr lang="en-GB" sz="3600">
                <a:solidFill>
                  <a:prstClr val="white"/>
                </a:solidFill>
                <a:latin typeface="Abadi Extra Light" panose="020B0204020104020204" pitchFamily="34" charset="0"/>
              </a:rPr>
              <a:t>Non-Fee Earning Work, Regulation &amp; Compliance</a:t>
            </a:r>
            <a:endPar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1273703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FC134-40C0-C96C-59A7-84372DE2C82E}"/>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FB5B7AC-5D67-1C9D-9163-83BC8F5C9CFD}"/>
              </a:ext>
            </a:extLst>
          </p:cNvPr>
          <p:cNvGraphicFramePr/>
          <p:nvPr>
            <p:extLst>
              <p:ext uri="{D42A27DB-BD31-4B8C-83A1-F6EECF244321}">
                <p14:modId xmlns:p14="http://schemas.microsoft.com/office/powerpoint/2010/main" val="1751975474"/>
              </p:ext>
            </p:extLst>
          </p:nvPr>
        </p:nvGraphicFramePr>
        <p:xfrm>
          <a:off x="180852" y="1419226"/>
          <a:ext cx="11796989" cy="49573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7FF646E-C6E3-41BC-7057-9EE5A8DE4DB4}"/>
              </a:ext>
            </a:extLst>
          </p:cNvPr>
          <p:cNvSpPr txBox="1"/>
          <p:nvPr/>
        </p:nvSpPr>
        <p:spPr>
          <a:xfrm>
            <a:off x="0" y="86033"/>
            <a:ext cx="12192000" cy="707886"/>
          </a:xfrm>
          <a:prstGeom prst="rect">
            <a:avLst/>
          </a:prstGeom>
          <a:noFill/>
        </p:spPr>
        <p:txBody>
          <a:bodyPr wrap="square" rtlCol="0">
            <a:spAutoFit/>
          </a:bodyPr>
          <a:lstStyle/>
          <a:p>
            <a:r>
              <a:rPr lang="en-GB" sz="2000">
                <a:solidFill>
                  <a:srgbClr val="002063"/>
                </a:solidFill>
                <a:latin typeface="Abadi Extra Light" panose="020B0204020104020204" pitchFamily="34" charset="0"/>
              </a:rPr>
              <a:t>Almost half (48%) were spending six or more hours a week on non-fee earning work or tasks. Partners and Business Owners were spending the most amount of time on non-fee earning work/tasks (54% vs. 34% respectively). </a:t>
            </a:r>
            <a:endParaRPr lang="en-GB" sz="2000">
              <a:solidFill>
                <a:srgbClr val="002063"/>
              </a:solidFill>
              <a:highlight>
                <a:srgbClr val="FFFF00"/>
              </a:highlight>
              <a:latin typeface="Abadi Extra Light" panose="020B0204020104020204" pitchFamily="34" charset="0"/>
            </a:endParaRPr>
          </a:p>
        </p:txBody>
      </p:sp>
      <p:grpSp>
        <p:nvGrpSpPr>
          <p:cNvPr id="7" name="Group 6">
            <a:extLst>
              <a:ext uri="{FF2B5EF4-FFF2-40B4-BE49-F238E27FC236}">
                <a16:creationId xmlns:a16="http://schemas.microsoft.com/office/drawing/2014/main" id="{9318920F-B6DA-25ED-F317-591CFACDFD32}"/>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C6B17BD8-0AFF-CAEA-7D96-C33780FF41E5}"/>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E8C546-B841-62C7-9FC1-B79DD1B4601D}"/>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1343E6-AD3E-4858-2961-90250CF73B7B}"/>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1FDE172-027A-8F7D-AEA0-912C6672BA0B}"/>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 name="Straight Connector 1">
            <a:extLst>
              <a:ext uri="{FF2B5EF4-FFF2-40B4-BE49-F238E27FC236}">
                <a16:creationId xmlns:a16="http://schemas.microsoft.com/office/drawing/2014/main" id="{C5B6455C-F5BF-651B-2111-83D4BAD03B3B}"/>
              </a:ext>
            </a:extLst>
          </p:cNvPr>
          <p:cNvCxnSpPr>
            <a:cxnSpLocks/>
          </p:cNvCxnSpPr>
          <p:nvPr/>
        </p:nvCxnSpPr>
        <p:spPr>
          <a:xfrm>
            <a:off x="3760826" y="1897626"/>
            <a:ext cx="0" cy="3441290"/>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111FA24-BC83-D2C9-C110-2AD291C2685F}"/>
              </a:ext>
            </a:extLst>
          </p:cNvPr>
          <p:cNvCxnSpPr>
            <a:cxnSpLocks/>
          </p:cNvCxnSpPr>
          <p:nvPr/>
        </p:nvCxnSpPr>
        <p:spPr>
          <a:xfrm>
            <a:off x="9527445" y="1897626"/>
            <a:ext cx="0" cy="3441290"/>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170731B-3DF0-9FF4-9ED2-A3023F2B6A1D}"/>
              </a:ext>
            </a:extLst>
          </p:cNvPr>
          <p:cNvSpPr txBox="1"/>
          <p:nvPr/>
        </p:nvSpPr>
        <p:spPr>
          <a:xfrm>
            <a:off x="-1" y="6580997"/>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 Associate or Senior Associate, n= 65; Legal Director or Consultant, n= 17; Partner (where there are at least 2 partners in the practice unit), n= 197; Sole Owner/Practitioner, n= 95; Solicitor or Senior Solicitor, n= 41; 10 solicitors or fewer, n= 333; 11 solicitors or more, n= 89</a:t>
            </a:r>
            <a:endParaRPr lang="en-GB" sz="600">
              <a:latin typeface="Century Gothic" panose="020B0502020202020204" pitchFamily="34" charset="0"/>
            </a:endParaRPr>
          </a:p>
        </p:txBody>
      </p:sp>
    </p:spTree>
    <p:extLst>
      <p:ext uri="{BB962C8B-B14F-4D97-AF65-F5344CB8AC3E}">
        <p14:creationId xmlns:p14="http://schemas.microsoft.com/office/powerpoint/2010/main" val="4180965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CA525-5433-80B4-0F67-FE69042AA7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FCD215-D2BA-D44E-6693-729D8A9C57C0}"/>
              </a:ext>
            </a:extLst>
          </p:cNvPr>
          <p:cNvSpPr txBox="1"/>
          <p:nvPr/>
        </p:nvSpPr>
        <p:spPr>
          <a:xfrm>
            <a:off x="0" y="85568"/>
            <a:ext cx="121920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srgbClr val="002063"/>
                </a:solidFill>
                <a:latin typeface="Abadi Extra Light" panose="020B0204020104020204" pitchFamily="34" charset="0"/>
              </a:rPr>
              <a:t>When looking at non-fee earning tasks, general office administration was taking up the most time across the board (74%). Regulatory compliance, accountancy and financial and HR tasks were significantly more likely to take up the most time for Partners &amp; Business Owners.</a:t>
            </a:r>
            <a:endParaRPr kumimoji="0" lang="en-GB" sz="2400" b="0" i="0" u="none" strike="noStrike" kern="1200" cap="none" spc="0" normalizeH="0" baseline="0" noProof="0">
              <a:ln>
                <a:noFill/>
              </a:ln>
              <a:solidFill>
                <a:srgbClr val="002063"/>
              </a:solidFill>
              <a:effectLst/>
              <a:uLnTx/>
              <a:uFillTx/>
              <a:latin typeface="Abadi Extra Light" panose="020B0204020104020204" pitchFamily="34" charset="0"/>
              <a:ea typeface="+mn-ea"/>
              <a:cs typeface="+mn-cs"/>
            </a:endParaRPr>
          </a:p>
        </p:txBody>
      </p:sp>
      <p:grpSp>
        <p:nvGrpSpPr>
          <p:cNvPr id="12" name="Group 11">
            <a:extLst>
              <a:ext uri="{FF2B5EF4-FFF2-40B4-BE49-F238E27FC236}">
                <a16:creationId xmlns:a16="http://schemas.microsoft.com/office/drawing/2014/main" id="{CBCE2EFB-6373-5C6A-A2D5-8546592B8E61}"/>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392B35CC-862D-9D9A-2C32-E705ECDFBD25}"/>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B844364-0D2B-63D2-DE19-48DC1966832A}"/>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4474564-7FED-219D-2317-013B68060765}"/>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B114079-6143-457E-9895-2A726C595F3D}"/>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6" name="Chart 5">
            <a:extLst>
              <a:ext uri="{FF2B5EF4-FFF2-40B4-BE49-F238E27FC236}">
                <a16:creationId xmlns:a16="http://schemas.microsoft.com/office/drawing/2014/main" id="{D4CB1B2B-AAF6-8142-96BD-0C3A9AD7F4A6}"/>
              </a:ext>
            </a:extLst>
          </p:cNvPr>
          <p:cNvGraphicFramePr/>
          <p:nvPr>
            <p:extLst>
              <p:ext uri="{D42A27DB-BD31-4B8C-83A1-F6EECF244321}">
                <p14:modId xmlns:p14="http://schemas.microsoft.com/office/powerpoint/2010/main" val="2900617531"/>
              </p:ext>
            </p:extLst>
          </p:nvPr>
        </p:nvGraphicFramePr>
        <p:xfrm>
          <a:off x="347099" y="1781174"/>
          <a:ext cx="11291322" cy="452549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E35E4AAA-7D2C-915D-9860-CD260EFE9ECF}"/>
              </a:ext>
            </a:extLst>
          </p:cNvPr>
          <p:cNvSpPr txBox="1"/>
          <p:nvPr/>
        </p:nvSpPr>
        <p:spPr>
          <a:xfrm>
            <a:off x="-1" y="6416192"/>
            <a:ext cx="11985522" cy="246221"/>
          </a:xfrm>
          <a:prstGeom prst="rect">
            <a:avLst/>
          </a:prstGeom>
          <a:noFill/>
        </p:spPr>
        <p:txBody>
          <a:bodyPr wrap="square" rtlCol="0">
            <a:spAutoFit/>
          </a:bodyPr>
          <a:lstStyle/>
          <a:p>
            <a:r>
              <a:rPr lang="en-GB" sz="1000">
                <a:latin typeface="Century Gothic" panose="020B0502020202020204" pitchFamily="34" charset="0"/>
              </a:rPr>
              <a:t>*Other responses included: Staff management tasks, Legal Aid (specifically the admin surrounding it), client management, complaints, IT Issues, SLAB, Charity/voluntary work,  </a:t>
            </a:r>
          </a:p>
        </p:txBody>
      </p:sp>
      <p:sp>
        <p:nvSpPr>
          <p:cNvPr id="3" name="TextBox 2">
            <a:extLst>
              <a:ext uri="{FF2B5EF4-FFF2-40B4-BE49-F238E27FC236}">
                <a16:creationId xmlns:a16="http://schemas.microsoft.com/office/drawing/2014/main" id="{DF129F04-1306-1BA1-E879-0291A273F0D7}"/>
              </a:ext>
            </a:extLst>
          </p:cNvPr>
          <p:cNvSpPr txBox="1"/>
          <p:nvPr/>
        </p:nvSpPr>
        <p:spPr>
          <a:xfrm>
            <a:off x="57215" y="6635232"/>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a:t>
            </a:r>
            <a:endParaRPr lang="en-GB" sz="600">
              <a:latin typeface="Century Gothic" panose="020B0502020202020204" pitchFamily="34" charset="0"/>
            </a:endParaRPr>
          </a:p>
        </p:txBody>
      </p:sp>
    </p:spTree>
    <p:extLst>
      <p:ext uri="{BB962C8B-B14F-4D97-AF65-F5344CB8AC3E}">
        <p14:creationId xmlns:p14="http://schemas.microsoft.com/office/powerpoint/2010/main" val="349737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80D6D-4BF1-E2C6-1F96-A8A9F998E29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716695A4-550E-67E4-7A69-E6F1EA3281D5}"/>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621FBDFD-F474-56C8-F7EE-B99D6E91CA9F}"/>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EC48B1-C773-5F74-55D9-698A218937F6}"/>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C92DA78-3F8F-D62F-8C73-0002A5452DD1}"/>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037B500-90E7-AAC6-D67F-AAA380DEA40E}"/>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6" name="Chart 5">
            <a:extLst>
              <a:ext uri="{FF2B5EF4-FFF2-40B4-BE49-F238E27FC236}">
                <a16:creationId xmlns:a16="http://schemas.microsoft.com/office/drawing/2014/main" id="{B3420C6B-C508-475B-AB88-2184FE62CE9C}"/>
              </a:ext>
            </a:extLst>
          </p:cNvPr>
          <p:cNvGraphicFramePr/>
          <p:nvPr>
            <p:extLst>
              <p:ext uri="{D42A27DB-BD31-4B8C-83A1-F6EECF244321}">
                <p14:modId xmlns:p14="http://schemas.microsoft.com/office/powerpoint/2010/main" val="1863368415"/>
              </p:ext>
            </p:extLst>
          </p:nvPr>
        </p:nvGraphicFramePr>
        <p:xfrm>
          <a:off x="347099" y="1415845"/>
          <a:ext cx="11291322" cy="49118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75B840C-6CF6-68CD-E928-36466B94B781}"/>
              </a:ext>
            </a:extLst>
          </p:cNvPr>
          <p:cNvSpPr txBox="1"/>
          <p:nvPr/>
        </p:nvSpPr>
        <p:spPr>
          <a:xfrm>
            <a:off x="0" y="76201"/>
            <a:ext cx="12192000" cy="1200329"/>
          </a:xfrm>
          <a:prstGeom prst="rect">
            <a:avLst/>
          </a:prstGeom>
          <a:noFill/>
        </p:spPr>
        <p:txBody>
          <a:bodyPr wrap="square" lIns="91440" tIns="45720" rIns="91440" bIns="45720" rtlCol="0" anchor="t">
            <a:spAutoFit/>
          </a:bodyPr>
          <a:lstStyle/>
          <a:p>
            <a:r>
              <a:rPr lang="en-GB" sz="2400" dirty="0">
                <a:solidFill>
                  <a:srgbClr val="002063"/>
                </a:solidFill>
                <a:latin typeface="Abadi Extra Light"/>
              </a:rPr>
              <a:t>When it comes to regulation and compliance, Anti-money laundering (AML) was the area causing most difficulty (59%), followed by ensuring compliance with the Society's financial rules (29%) and ensuring compliance with UK or Scottish Government legislation (13%). </a:t>
            </a:r>
            <a:endParaRPr lang="en-GB" sz="2400" b="1" strike="sngStrike" dirty="0">
              <a:solidFill>
                <a:srgbClr val="002063"/>
              </a:solidFill>
              <a:highlight>
                <a:srgbClr val="FFFF00"/>
              </a:highlight>
              <a:latin typeface="Abadi Extra Light"/>
            </a:endParaRPr>
          </a:p>
        </p:txBody>
      </p:sp>
      <p:sp>
        <p:nvSpPr>
          <p:cNvPr id="5" name="TextBox 4">
            <a:extLst>
              <a:ext uri="{FF2B5EF4-FFF2-40B4-BE49-F238E27FC236}">
                <a16:creationId xmlns:a16="http://schemas.microsoft.com/office/drawing/2014/main" id="{407D7202-09AC-D544-E916-FC638AC1D660}"/>
              </a:ext>
            </a:extLst>
          </p:cNvPr>
          <p:cNvSpPr txBox="1"/>
          <p:nvPr/>
        </p:nvSpPr>
        <p:spPr>
          <a:xfrm>
            <a:off x="-1" y="6469715"/>
            <a:ext cx="11985522" cy="246221"/>
          </a:xfrm>
          <a:prstGeom prst="rect">
            <a:avLst/>
          </a:prstGeom>
          <a:noFill/>
        </p:spPr>
        <p:txBody>
          <a:bodyPr wrap="square" rtlCol="0">
            <a:spAutoFit/>
          </a:bodyPr>
          <a:lstStyle/>
          <a:p>
            <a:r>
              <a:rPr lang="en-GB" sz="1000">
                <a:latin typeface="Century Gothic" panose="020B0502020202020204" pitchFamily="34" charset="0"/>
              </a:rPr>
              <a:t>*Other responses included: SLAB Compliance, General Compliance (Data protection, Legal Aid, LBTT), Complaints and Client Relations, Employment Law and Staff Training</a:t>
            </a:r>
          </a:p>
        </p:txBody>
      </p:sp>
      <p:sp>
        <p:nvSpPr>
          <p:cNvPr id="7" name="TextBox 6">
            <a:extLst>
              <a:ext uri="{FF2B5EF4-FFF2-40B4-BE49-F238E27FC236}">
                <a16:creationId xmlns:a16="http://schemas.microsoft.com/office/drawing/2014/main" id="{45BE88F4-2089-09A0-B712-55FF65ABFA18}"/>
              </a:ext>
            </a:extLst>
          </p:cNvPr>
          <p:cNvSpPr txBox="1"/>
          <p:nvPr/>
        </p:nvSpPr>
        <p:spPr>
          <a:xfrm>
            <a:off x="-1" y="6673334"/>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 Associate or Senior Associate, n= 65; Legal Director or Consultant, n= 17; Partner (where there are at least 2 partners in the practice unit), n= 197; Sole Owner/Practitioner, n= 95; Solicitor or Senior Solicitor, n= 41</a:t>
            </a:r>
            <a:endParaRPr lang="en-GB" sz="600">
              <a:latin typeface="Century Gothic" panose="020B0502020202020204" pitchFamily="34" charset="0"/>
            </a:endParaRPr>
          </a:p>
        </p:txBody>
      </p:sp>
    </p:spTree>
    <p:extLst>
      <p:ext uri="{BB962C8B-B14F-4D97-AF65-F5344CB8AC3E}">
        <p14:creationId xmlns:p14="http://schemas.microsoft.com/office/powerpoint/2010/main" val="2764349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DE4F7-BB36-38D1-4B13-B5BFD2F52A6B}"/>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99A5EAF-98EE-1917-BA8A-C453C709F097}"/>
              </a:ext>
            </a:extLst>
          </p:cNvPr>
          <p:cNvGraphicFramePr/>
          <p:nvPr>
            <p:extLst>
              <p:ext uri="{D42A27DB-BD31-4B8C-83A1-F6EECF244321}">
                <p14:modId xmlns:p14="http://schemas.microsoft.com/office/powerpoint/2010/main" val="57881206"/>
              </p:ext>
            </p:extLst>
          </p:nvPr>
        </p:nvGraphicFramePr>
        <p:xfrm>
          <a:off x="399272" y="1272121"/>
          <a:ext cx="11384691" cy="535227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4C85FE17-D564-E950-B43A-539FD3C95AC5}"/>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3A0026B6-A27F-81E5-8450-30E553607802}"/>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188114C-BC78-BCED-D48F-D9BDF4981D74}"/>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3A6ED28-5831-0AD6-9777-573CE1178A51}"/>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0579520-074F-917B-EBB9-E6F3E411E26D}"/>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01DD8E2C-748F-9495-F176-4AF960D1DBF1}"/>
              </a:ext>
            </a:extLst>
          </p:cNvPr>
          <p:cNvSpPr txBox="1"/>
          <p:nvPr/>
        </p:nvSpPr>
        <p:spPr>
          <a:xfrm>
            <a:off x="0" y="94186"/>
            <a:ext cx="12192000" cy="830997"/>
          </a:xfrm>
          <a:prstGeom prst="rect">
            <a:avLst/>
          </a:prstGeom>
          <a:noFill/>
        </p:spPr>
        <p:txBody>
          <a:bodyPr wrap="square" rtlCol="0">
            <a:spAutoFit/>
          </a:bodyPr>
          <a:lstStyle/>
          <a:p>
            <a:r>
              <a:rPr lang="en-GB" sz="2400">
                <a:solidFill>
                  <a:srgbClr val="002063"/>
                </a:solidFill>
                <a:latin typeface="Abadi Extra Light" panose="020B0204020104020204" pitchFamily="34" charset="0"/>
              </a:rPr>
              <a:t>58% thought the level of regulation was excessive, compared to 40% who felt it was proportionate for the size of practice and the types of work undertaken. </a:t>
            </a:r>
          </a:p>
        </p:txBody>
      </p:sp>
      <p:graphicFrame>
        <p:nvGraphicFramePr>
          <p:cNvPr id="12" name="Table 11">
            <a:extLst>
              <a:ext uri="{FF2B5EF4-FFF2-40B4-BE49-F238E27FC236}">
                <a16:creationId xmlns:a16="http://schemas.microsoft.com/office/drawing/2014/main" id="{0CACDC2E-2DBE-3D9E-A026-3D0CD3C299DB}"/>
              </a:ext>
            </a:extLst>
          </p:cNvPr>
          <p:cNvGraphicFramePr>
            <a:graphicFrameLocks noGrp="1"/>
          </p:cNvGraphicFramePr>
          <p:nvPr>
            <p:extLst>
              <p:ext uri="{D42A27DB-BD31-4B8C-83A1-F6EECF244321}">
                <p14:modId xmlns:p14="http://schemas.microsoft.com/office/powerpoint/2010/main" val="1876967947"/>
              </p:ext>
            </p:extLst>
          </p:nvPr>
        </p:nvGraphicFramePr>
        <p:xfrm>
          <a:off x="624349" y="2059222"/>
          <a:ext cx="10986558" cy="675640"/>
        </p:xfrm>
        <a:graphic>
          <a:graphicData uri="http://schemas.openxmlformats.org/drawingml/2006/table">
            <a:tbl>
              <a:tblPr firstRow="1" bandRow="1">
                <a:tableStyleId>{5C22544A-7EE6-4342-B048-85BDC9FD1C3A}</a:tableStyleId>
              </a:tblPr>
              <a:tblGrid>
                <a:gridCol w="984690">
                  <a:extLst>
                    <a:ext uri="{9D8B030D-6E8A-4147-A177-3AD203B41FA5}">
                      <a16:colId xmlns:a16="http://schemas.microsoft.com/office/drawing/2014/main" val="1374943886"/>
                    </a:ext>
                  </a:extLst>
                </a:gridCol>
                <a:gridCol w="1094833">
                  <a:extLst>
                    <a:ext uri="{9D8B030D-6E8A-4147-A177-3AD203B41FA5}">
                      <a16:colId xmlns:a16="http://schemas.microsoft.com/office/drawing/2014/main" val="4072724720"/>
                    </a:ext>
                  </a:extLst>
                </a:gridCol>
                <a:gridCol w="1127802">
                  <a:extLst>
                    <a:ext uri="{9D8B030D-6E8A-4147-A177-3AD203B41FA5}">
                      <a16:colId xmlns:a16="http://schemas.microsoft.com/office/drawing/2014/main" val="3735731329"/>
                    </a:ext>
                  </a:extLst>
                </a:gridCol>
                <a:gridCol w="1111319">
                  <a:extLst>
                    <a:ext uri="{9D8B030D-6E8A-4147-A177-3AD203B41FA5}">
                      <a16:colId xmlns:a16="http://schemas.microsoft.com/office/drawing/2014/main" val="1424482836"/>
                    </a:ext>
                  </a:extLst>
                </a:gridCol>
                <a:gridCol w="1111319">
                  <a:extLst>
                    <a:ext uri="{9D8B030D-6E8A-4147-A177-3AD203B41FA5}">
                      <a16:colId xmlns:a16="http://schemas.microsoft.com/office/drawing/2014/main" val="25710719"/>
                    </a:ext>
                  </a:extLst>
                </a:gridCol>
                <a:gridCol w="1111319">
                  <a:extLst>
                    <a:ext uri="{9D8B030D-6E8A-4147-A177-3AD203B41FA5}">
                      <a16:colId xmlns:a16="http://schemas.microsoft.com/office/drawing/2014/main" val="252806699"/>
                    </a:ext>
                  </a:extLst>
                </a:gridCol>
                <a:gridCol w="1111319">
                  <a:extLst>
                    <a:ext uri="{9D8B030D-6E8A-4147-A177-3AD203B41FA5}">
                      <a16:colId xmlns:a16="http://schemas.microsoft.com/office/drawing/2014/main" val="56007697"/>
                    </a:ext>
                  </a:extLst>
                </a:gridCol>
                <a:gridCol w="1111319">
                  <a:extLst>
                    <a:ext uri="{9D8B030D-6E8A-4147-A177-3AD203B41FA5}">
                      <a16:colId xmlns:a16="http://schemas.microsoft.com/office/drawing/2014/main" val="275718756"/>
                    </a:ext>
                  </a:extLst>
                </a:gridCol>
                <a:gridCol w="1111319">
                  <a:extLst>
                    <a:ext uri="{9D8B030D-6E8A-4147-A177-3AD203B41FA5}">
                      <a16:colId xmlns:a16="http://schemas.microsoft.com/office/drawing/2014/main" val="4118065456"/>
                    </a:ext>
                  </a:extLst>
                </a:gridCol>
                <a:gridCol w="1111319">
                  <a:extLst>
                    <a:ext uri="{9D8B030D-6E8A-4147-A177-3AD203B41FA5}">
                      <a16:colId xmlns:a16="http://schemas.microsoft.com/office/drawing/2014/main" val="3955935340"/>
                    </a:ext>
                  </a:extLst>
                </a:gridCol>
              </a:tblGrid>
              <a:tr h="0">
                <a:tc gridSpan="10">
                  <a:txBody>
                    <a:bodyPr/>
                    <a:lstStyle/>
                    <a:p>
                      <a:pPr algn="ctr"/>
                      <a:r>
                        <a:rPr lang="en-GB" sz="1400">
                          <a:latin typeface="Century Gothic" panose="020B0502020202020204" pitchFamily="34" charset="0"/>
                        </a:rPr>
                        <a:t>Net excessive</a:t>
                      </a:r>
                    </a:p>
                  </a:txBody>
                  <a:tcPr>
                    <a:solidFill>
                      <a:srgbClr val="DC5A4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C00000"/>
                          </a:solidFill>
                          <a:effectLst/>
                          <a:latin typeface="Century Gothic" panose="020B0502020202020204" pitchFamily="34" charset="0"/>
                        </a:rPr>
                        <a:t>58%</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48%</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62%</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46%</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53%</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64%</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60%</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49%</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60%</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51%</a:t>
                      </a:r>
                    </a:p>
                  </a:txBody>
                  <a:tcPr marL="9525" marR="9525" marT="9525" marB="0" anchor="ctr"/>
                </a:tc>
                <a:extLst>
                  <a:ext uri="{0D108BD9-81ED-4DB2-BD59-A6C34878D82A}">
                    <a16:rowId xmlns:a16="http://schemas.microsoft.com/office/drawing/2014/main" val="4262762926"/>
                  </a:ext>
                </a:extLst>
              </a:tr>
            </a:tbl>
          </a:graphicData>
        </a:graphic>
      </p:graphicFrame>
      <p:cxnSp>
        <p:nvCxnSpPr>
          <p:cNvPr id="3" name="Straight Connector 2">
            <a:extLst>
              <a:ext uri="{FF2B5EF4-FFF2-40B4-BE49-F238E27FC236}">
                <a16:creationId xmlns:a16="http://schemas.microsoft.com/office/drawing/2014/main" id="{D8C81687-0D55-8A66-920C-4205A4E7122F}"/>
              </a:ext>
            </a:extLst>
          </p:cNvPr>
          <p:cNvCxnSpPr>
            <a:cxnSpLocks/>
          </p:cNvCxnSpPr>
          <p:nvPr/>
        </p:nvCxnSpPr>
        <p:spPr>
          <a:xfrm>
            <a:off x="9386517" y="2784022"/>
            <a:ext cx="0" cy="2490112"/>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7BD6C3E-A26F-BE81-1D18-93E6325F6D39}"/>
              </a:ext>
            </a:extLst>
          </p:cNvPr>
          <p:cNvSpPr txBox="1"/>
          <p:nvPr/>
        </p:nvSpPr>
        <p:spPr>
          <a:xfrm>
            <a:off x="114433" y="6580997"/>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 Associate or Senior Associate, n= 65; Legal Director or Consultant, n= 17; Partner (where there are at least 2 partners in the practice unit), n= 197; Sole Owner/Practitioner, n= 95; Solicitor or Senior Solicitor, n= 41; 10 solicitors or fewer, n= 333; 11 solicitors or more, n= 89</a:t>
            </a:r>
            <a:endParaRPr lang="en-GB" sz="600">
              <a:latin typeface="Century Gothic" panose="020B0502020202020204" pitchFamily="34" charset="0"/>
            </a:endParaRPr>
          </a:p>
        </p:txBody>
      </p:sp>
    </p:spTree>
    <p:extLst>
      <p:ext uri="{BB962C8B-B14F-4D97-AF65-F5344CB8AC3E}">
        <p14:creationId xmlns:p14="http://schemas.microsoft.com/office/powerpoint/2010/main" val="421452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CE9638EC-4997-B995-B5FC-99C0BA4DF08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2B567E7-CA7F-D6FF-EA1C-5D14C1C1E2BE}"/>
              </a:ext>
            </a:extLst>
          </p:cNvPr>
          <p:cNvSpPr txBox="1"/>
          <p:nvPr/>
        </p:nvSpPr>
        <p:spPr>
          <a:xfrm>
            <a:off x="4850979" y="3105834"/>
            <a:ext cx="2490041" cy="646331"/>
          </a:xfrm>
          <a:prstGeom prst="rect">
            <a:avLst/>
          </a:prstGeom>
          <a:noFill/>
        </p:spPr>
        <p:txBody>
          <a:bodyPr wrap="none" rtlCol="0">
            <a:spAutoFit/>
          </a:bodyPr>
          <a:lstStyle/>
          <a:p>
            <a:r>
              <a:rPr lang="en-US" sz="3600">
                <a:solidFill>
                  <a:schemeClr val="bg1"/>
                </a:solidFill>
                <a:latin typeface="Abadi Extra Light" panose="020B0204020104020204" pitchFamily="34" charset="0"/>
              </a:rPr>
              <a:t>Key Findings</a:t>
            </a:r>
            <a:endParaRPr lang="en-GB" sz="360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98914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F357F-7094-30F7-C25C-B10B3CBF76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9A5974-398D-A652-5015-EE6912790DAB}"/>
              </a:ext>
            </a:extLst>
          </p:cNvPr>
          <p:cNvSpPr txBox="1"/>
          <p:nvPr/>
        </p:nvSpPr>
        <p:spPr>
          <a:xfrm>
            <a:off x="0" y="103774"/>
            <a:ext cx="11807959"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What could the Society do to assist practice units in complying with regulation?</a:t>
            </a:r>
          </a:p>
          <a:p>
            <a:r>
              <a:rPr lang="en-GB">
                <a:solidFill>
                  <a:srgbClr val="002063"/>
                </a:solidFill>
                <a:latin typeface="Abadi Extra Light" panose="020B0204020104020204" pitchFamily="34" charset="0"/>
              </a:rPr>
              <a:t>Thematic analysis of survey open-ended responses and interview comments</a:t>
            </a:r>
          </a:p>
        </p:txBody>
      </p:sp>
      <p:grpSp>
        <p:nvGrpSpPr>
          <p:cNvPr id="7" name="Group 6">
            <a:extLst>
              <a:ext uri="{FF2B5EF4-FFF2-40B4-BE49-F238E27FC236}">
                <a16:creationId xmlns:a16="http://schemas.microsoft.com/office/drawing/2014/main" id="{6EA61E46-0BF1-56F8-7E33-15DDCC6D6246}"/>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05D601AC-EB8B-E435-35C1-5C13C0990E1D}"/>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6B3F4E2-3776-5547-2DDA-5026E1C8327D}"/>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893ED58-7492-4DDF-AE2F-128FDBE0B155}"/>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0F3F04B-142D-0FFC-B0D2-FF759512FFEA}"/>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FA41D48A-6EA6-B2AC-88A8-A556D0518931}"/>
              </a:ext>
            </a:extLst>
          </p:cNvPr>
          <p:cNvSpPr/>
          <p:nvPr/>
        </p:nvSpPr>
        <p:spPr>
          <a:xfrm>
            <a:off x="275304" y="1016212"/>
            <a:ext cx="6184489" cy="5538918"/>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GB" sz="1400" b="1" dirty="0">
                <a:solidFill>
                  <a:srgbClr val="002063"/>
                </a:solidFill>
                <a:latin typeface="Century Gothic" panose="020B0502020202020204" pitchFamily="34" charset="0"/>
              </a:rPr>
              <a:t>Training and CPD support: </a:t>
            </a:r>
            <a:r>
              <a:rPr lang="en-GB" sz="1400" dirty="0">
                <a:solidFill>
                  <a:srgbClr val="002063"/>
                </a:solidFill>
                <a:latin typeface="Century Gothic" panose="020B0502020202020204" pitchFamily="34" charset="0"/>
              </a:rPr>
              <a:t>free and accessible CPD training, especially on Anti-money laundering and compliance topics</a:t>
            </a:r>
          </a:p>
          <a:p>
            <a:endParaRPr lang="en-GB" sz="1400" dirty="0">
              <a:solidFill>
                <a:srgbClr val="002063"/>
              </a:solidFill>
              <a:latin typeface="Century Gothic" panose="020B0502020202020204" pitchFamily="34" charset="0"/>
            </a:endParaRPr>
          </a:p>
          <a:p>
            <a:pPr marL="285750" indent="-285750">
              <a:buFont typeface="Wingdings" panose="05000000000000000000" pitchFamily="2" charset="2"/>
              <a:buChar char="§"/>
            </a:pPr>
            <a:r>
              <a:rPr lang="en-GB" sz="1400" b="1" dirty="0">
                <a:solidFill>
                  <a:srgbClr val="002063"/>
                </a:solidFill>
                <a:latin typeface="Century Gothic" panose="020B0502020202020204" pitchFamily="34" charset="0"/>
              </a:rPr>
              <a:t>Clearer and practical guidance: </a:t>
            </a:r>
            <a:r>
              <a:rPr lang="en-GB" sz="1400" dirty="0">
                <a:solidFill>
                  <a:srgbClr val="002063"/>
                </a:solidFill>
                <a:latin typeface="Century Gothic" panose="020B0502020202020204" pitchFamily="34" charset="0"/>
              </a:rPr>
              <a:t>The guidance given by the Society was described as inconsistent or vague. There was a need for more practical, scenario-based guidance. </a:t>
            </a:r>
            <a:endParaRPr lang="en-GB" sz="1400" b="1" dirty="0">
              <a:solidFill>
                <a:srgbClr val="002063"/>
              </a:solidFill>
              <a:latin typeface="Century Gothic" panose="020B0502020202020204" pitchFamily="34" charset="0"/>
            </a:endParaRPr>
          </a:p>
          <a:p>
            <a:endParaRPr lang="en-GB" sz="1400" b="1" dirty="0">
              <a:solidFill>
                <a:srgbClr val="002063"/>
              </a:solidFill>
              <a:latin typeface="Century Gothic" panose="020B0502020202020204" pitchFamily="34" charset="0"/>
            </a:endParaRPr>
          </a:p>
          <a:p>
            <a:pPr marL="285750" indent="-285750">
              <a:buFont typeface="Wingdings" panose="05000000000000000000" pitchFamily="2" charset="2"/>
              <a:buChar char="§"/>
            </a:pPr>
            <a:r>
              <a:rPr lang="en-GB" sz="1400" b="1" dirty="0">
                <a:solidFill>
                  <a:srgbClr val="002063"/>
                </a:solidFill>
                <a:latin typeface="Century Gothic" panose="020B0502020202020204" pitchFamily="34" charset="0"/>
              </a:rPr>
              <a:t>Simplification: </a:t>
            </a:r>
            <a:r>
              <a:rPr lang="en-GB" sz="1400" dirty="0">
                <a:solidFill>
                  <a:srgbClr val="002063"/>
                </a:solidFill>
                <a:latin typeface="Century Gothic" panose="020B0502020202020204" pitchFamily="34" charset="0"/>
                <a:cs typeface="Calibri Light" panose="020F0302020204030204" pitchFamily="34" charset="0"/>
              </a:rPr>
              <a:t>need for tailored regulations that reflect their practice’s size and capacity, and some requested that regulations and compliance procedures are simplified to reduce burden on staff. </a:t>
            </a:r>
          </a:p>
          <a:p>
            <a:endParaRPr lang="en-GB" sz="1400" b="1" dirty="0">
              <a:solidFill>
                <a:srgbClr val="002063"/>
              </a:solidFill>
              <a:latin typeface="Century Gothic" panose="020B0502020202020204" pitchFamily="34" charset="0"/>
            </a:endParaRPr>
          </a:p>
          <a:p>
            <a:pPr marL="285750" indent="-285750">
              <a:buFont typeface="Wingdings" panose="05000000000000000000" pitchFamily="2" charset="2"/>
              <a:buChar char="§"/>
            </a:pPr>
            <a:r>
              <a:rPr lang="en-GB" sz="1400" b="1" dirty="0">
                <a:solidFill>
                  <a:srgbClr val="002063"/>
                </a:solidFill>
                <a:latin typeface="Century Gothic" panose="020B0502020202020204" pitchFamily="34" charset="0"/>
              </a:rPr>
              <a:t>Anti-money Laundering: </a:t>
            </a:r>
            <a:r>
              <a:rPr lang="en-GB" sz="1400" dirty="0">
                <a:solidFill>
                  <a:srgbClr val="002063"/>
                </a:solidFill>
                <a:latin typeface="Century Gothic" panose="020B0502020202020204" pitchFamily="34" charset="0"/>
              </a:rPr>
              <a:t>often viewed as excessive and misdirected, with some arguing that banks and financial institutions should bear more responsibility. Many were seeking simplified AML procedures and better guidance on compliance expectations.</a:t>
            </a:r>
          </a:p>
        </p:txBody>
      </p:sp>
      <p:grpSp>
        <p:nvGrpSpPr>
          <p:cNvPr id="14" name="Group 13">
            <a:extLst>
              <a:ext uri="{FF2B5EF4-FFF2-40B4-BE49-F238E27FC236}">
                <a16:creationId xmlns:a16="http://schemas.microsoft.com/office/drawing/2014/main" id="{80DC5DAA-25B5-EDBD-0BEC-F2F3C80BEB47}"/>
              </a:ext>
            </a:extLst>
          </p:cNvPr>
          <p:cNvGrpSpPr/>
          <p:nvPr/>
        </p:nvGrpSpPr>
        <p:grpSpPr>
          <a:xfrm>
            <a:off x="6816767" y="1016212"/>
            <a:ext cx="5112774" cy="5551207"/>
            <a:chOff x="6971070" y="798733"/>
            <a:chExt cx="4473679" cy="5353659"/>
          </a:xfrm>
          <a:solidFill>
            <a:srgbClr val="002063"/>
          </a:solidFill>
        </p:grpSpPr>
        <p:sp>
          <p:nvSpPr>
            <p:cNvPr id="15" name="Rectangle 14">
              <a:extLst>
                <a:ext uri="{FF2B5EF4-FFF2-40B4-BE49-F238E27FC236}">
                  <a16:creationId xmlns:a16="http://schemas.microsoft.com/office/drawing/2014/main" id="{18C6A4C3-E64B-F5C5-3D95-A6B34CD14592}"/>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Assist or do away with all the AML certificates and policies they require from us. Its extremely time consuming and requires to be done out of office hours as there’s no time during the day.</a:t>
              </a:r>
              <a:endParaRPr lang="en-GB" sz="1200">
                <a:solidFill>
                  <a:schemeClr val="bg1"/>
                </a:solidFill>
                <a:latin typeface="Century Gothic" panose="020B0502020202020204" pitchFamily="34" charset="0"/>
              </a:endParaRPr>
            </a:p>
          </p:txBody>
        </p:sp>
        <p:sp>
          <p:nvSpPr>
            <p:cNvPr id="16" name="Rectangle 15">
              <a:extLst>
                <a:ext uri="{FF2B5EF4-FFF2-40B4-BE49-F238E27FC236}">
                  <a16:creationId xmlns:a16="http://schemas.microsoft.com/office/drawing/2014/main" id="{D9BC44FE-A453-9EC1-1A19-DB2CD0E1896D}"/>
                </a:ext>
              </a:extLst>
            </p:cNvPr>
            <p:cNvSpPr/>
            <p:nvPr/>
          </p:nvSpPr>
          <p:spPr>
            <a:xfrm>
              <a:off x="6971070" y="2121948"/>
              <a:ext cx="4473678" cy="13206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panose="020B0502020202020204" pitchFamily="34" charset="0"/>
                </a:rPr>
                <a:t>“Having the Law Society recommend partners is good because when the Society have to inspect us, if we've used one of their partners for all of our AML for example, then that makes that process a lot easier because they know what they're looking for, they know what to expect from that system and we're all kind of singing off the same hymn sheet.”</a:t>
              </a:r>
            </a:p>
          </p:txBody>
        </p:sp>
        <p:sp>
          <p:nvSpPr>
            <p:cNvPr id="17" name="Rectangle 16">
              <a:extLst>
                <a:ext uri="{FF2B5EF4-FFF2-40B4-BE49-F238E27FC236}">
                  <a16:creationId xmlns:a16="http://schemas.microsoft.com/office/drawing/2014/main" id="{A6AEC552-CF2E-BD63-B9C1-F3A2D0B345D3}"/>
                </a:ext>
              </a:extLst>
            </p:cNvPr>
            <p:cNvSpPr/>
            <p:nvPr/>
          </p:nvSpPr>
          <p:spPr>
            <a:xfrm>
              <a:off x="6971071" y="353701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A one-size-fits-all approach to regulation and compliance puts smaller firms at a disadvantage from their larger counterparts who have bigger resources to help them manage the increasing workload associated with compliance. Seeing a friend set up their own sole practitioner firm recently, and the anxiety and pressure of complying with regulation has put me off.”</a:t>
              </a:r>
              <a:endParaRPr lang="en-GB" sz="1200">
                <a:solidFill>
                  <a:schemeClr val="bg1"/>
                </a:solidFill>
                <a:latin typeface="Century Gothic" panose="020B0502020202020204" pitchFamily="34" charset="0"/>
              </a:endParaRPr>
            </a:p>
          </p:txBody>
        </p:sp>
        <p:sp>
          <p:nvSpPr>
            <p:cNvPr id="18" name="Rectangle 17">
              <a:extLst>
                <a:ext uri="{FF2B5EF4-FFF2-40B4-BE49-F238E27FC236}">
                  <a16:creationId xmlns:a16="http://schemas.microsoft.com/office/drawing/2014/main" id="{1F68C758-C14E-E9B6-D7E6-35582CE3201A}"/>
                </a:ext>
              </a:extLst>
            </p:cNvPr>
            <p:cNvSpPr/>
            <p:nvPr/>
          </p:nvSpPr>
          <p:spPr>
            <a:xfrm>
              <a:off x="6971071" y="490615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Reduce the rules that appear to be there for no other purpose than making inspections easier!  Provide more support in terms of styles that can be incorporated.  Understand that smaller firms do not have HR departments or even office managers, and that often what the society sees as ideal actually burdens smaller firms disproportionately.”</a:t>
              </a:r>
              <a:endParaRPr lang="en-GB" sz="1200">
                <a:solidFill>
                  <a:schemeClr val="bg1"/>
                </a:solidFill>
                <a:latin typeface="Century Gothic" panose="020B0502020202020204" pitchFamily="34" charset="0"/>
              </a:endParaRPr>
            </a:p>
          </p:txBody>
        </p:sp>
      </p:grpSp>
      <p:sp>
        <p:nvSpPr>
          <p:cNvPr id="2" name="TextBox 1">
            <a:extLst>
              <a:ext uri="{FF2B5EF4-FFF2-40B4-BE49-F238E27FC236}">
                <a16:creationId xmlns:a16="http://schemas.microsoft.com/office/drawing/2014/main" id="{C8977C77-84E4-1DBC-56C4-D8E31667B756}"/>
              </a:ext>
            </a:extLst>
          </p:cNvPr>
          <p:cNvSpPr txBox="1"/>
          <p:nvPr/>
        </p:nvSpPr>
        <p:spPr>
          <a:xfrm>
            <a:off x="190499" y="6653070"/>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2149551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B7C5785F-91F2-910B-2F5B-36433ABDA3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B62DB66-0F75-84A8-C34B-DF7928A568CB}"/>
              </a:ext>
            </a:extLst>
          </p:cNvPr>
          <p:cNvSpPr txBox="1"/>
          <p:nvPr/>
        </p:nvSpPr>
        <p:spPr>
          <a:xfrm>
            <a:off x="4196954" y="3105834"/>
            <a:ext cx="37980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4: Legal Aid</a:t>
            </a:r>
          </a:p>
        </p:txBody>
      </p:sp>
    </p:spTree>
    <p:extLst>
      <p:ext uri="{BB962C8B-B14F-4D97-AF65-F5344CB8AC3E}">
        <p14:creationId xmlns:p14="http://schemas.microsoft.com/office/powerpoint/2010/main" val="1400624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30413-2181-86AD-EBB1-022B1ED854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CED4582-BE06-C90B-D4F8-1EE4F903FE87}"/>
              </a:ext>
            </a:extLst>
          </p:cNvPr>
          <p:cNvSpPr txBox="1"/>
          <p:nvPr/>
        </p:nvSpPr>
        <p:spPr>
          <a:xfrm>
            <a:off x="0" y="76201"/>
            <a:ext cx="12208656" cy="1600438"/>
          </a:xfrm>
          <a:prstGeom prst="rect">
            <a:avLst/>
          </a:prstGeom>
          <a:noFill/>
        </p:spPr>
        <p:txBody>
          <a:bodyPr wrap="square" lIns="91440" tIns="45720" rIns="91440" bIns="45720" rtlCol="0" anchor="t">
            <a:spAutoFit/>
          </a:bodyPr>
          <a:lstStyle/>
          <a:p>
            <a:r>
              <a:rPr lang="en-GB" sz="2000" b="1">
                <a:solidFill>
                  <a:srgbClr val="002063"/>
                </a:solidFill>
                <a:latin typeface="Abadi Extra Light"/>
              </a:rPr>
              <a:t>54% of our audience did not undertake any legal aid.</a:t>
            </a:r>
          </a:p>
          <a:p>
            <a:r>
              <a:rPr lang="en-GB">
                <a:solidFill>
                  <a:srgbClr val="002063"/>
                </a:solidFill>
                <a:latin typeface="Abadi Extra Light"/>
              </a:rPr>
              <a:t>For those that did, it is split into Civil Legal Aid (40%), followed by Criminal Legal Aid (19%) and Children’s Legal Aid (16%). </a:t>
            </a:r>
            <a:endParaRPr lang="en-GB" b="1">
              <a:solidFill>
                <a:srgbClr val="002063"/>
              </a:solidFill>
              <a:latin typeface="Abadi Extra Light"/>
            </a:endParaRPr>
          </a:p>
          <a:p>
            <a:endParaRPr lang="en-GB" sz="2000" b="1">
              <a:solidFill>
                <a:srgbClr val="002063"/>
              </a:solidFill>
              <a:latin typeface="Abadi Extra Light" panose="020B0204020104020204" pitchFamily="34" charset="0"/>
            </a:endParaRPr>
          </a:p>
          <a:p>
            <a:r>
              <a:rPr lang="en-GB" sz="2000" b="1">
                <a:solidFill>
                  <a:srgbClr val="002063"/>
                </a:solidFill>
                <a:latin typeface="Abadi Extra Light" panose="020B0204020104020204" pitchFamily="34" charset="0"/>
              </a:rPr>
              <a:t>In the next two years 20% of those respondents will not continue carrying out legal aid work, and 20% were unsure. </a:t>
            </a:r>
            <a:endParaRPr lang="en-GB" sz="2000">
              <a:solidFill>
                <a:srgbClr val="002063"/>
              </a:solidFill>
              <a:latin typeface="Abadi Extra Light" panose="020B0204020104020204" pitchFamily="34" charset="0"/>
            </a:endParaRPr>
          </a:p>
        </p:txBody>
      </p:sp>
      <p:grpSp>
        <p:nvGrpSpPr>
          <p:cNvPr id="12" name="Group 11">
            <a:extLst>
              <a:ext uri="{FF2B5EF4-FFF2-40B4-BE49-F238E27FC236}">
                <a16:creationId xmlns:a16="http://schemas.microsoft.com/office/drawing/2014/main" id="{D50C4A43-48F0-5F82-50AB-17A6F5BF375C}"/>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CB429023-384D-519E-59D1-084ADEE51E4C}"/>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7E2D0C-27BC-E2EF-4F58-247F196D830A}"/>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D32F6A1-83CC-0245-C3D5-27F50E825216}"/>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1A06D26-4E02-6756-3B31-CD14F3FE9499}"/>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3" name="Chart 2">
            <a:extLst>
              <a:ext uri="{FF2B5EF4-FFF2-40B4-BE49-F238E27FC236}">
                <a16:creationId xmlns:a16="http://schemas.microsoft.com/office/drawing/2014/main" id="{842CB2FC-757D-38D8-2E77-D3E1191EBB78}"/>
              </a:ext>
            </a:extLst>
          </p:cNvPr>
          <p:cNvGraphicFramePr/>
          <p:nvPr>
            <p:extLst>
              <p:ext uri="{D42A27DB-BD31-4B8C-83A1-F6EECF244321}">
                <p14:modId xmlns:p14="http://schemas.microsoft.com/office/powerpoint/2010/main" val="1383357502"/>
              </p:ext>
            </p:extLst>
          </p:nvPr>
        </p:nvGraphicFramePr>
        <p:xfrm>
          <a:off x="6096000" y="1609027"/>
          <a:ext cx="5815028" cy="44859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619BF56-EA6D-AD73-FD18-96431E70D88B}"/>
              </a:ext>
            </a:extLst>
          </p:cNvPr>
          <p:cNvSpPr txBox="1"/>
          <p:nvPr/>
        </p:nvSpPr>
        <p:spPr>
          <a:xfrm>
            <a:off x="6315075" y="6651210"/>
            <a:ext cx="3990976"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192; Children’s Legal Aid, n= 66; Civil Legal Aid, n= 167; Criminal Legal Aid, n= 81</a:t>
            </a:r>
            <a:endParaRPr lang="en-GB" sz="600">
              <a:latin typeface="Century Gothic" panose="020B0502020202020204" pitchFamily="34" charset="0"/>
            </a:endParaRPr>
          </a:p>
        </p:txBody>
      </p:sp>
      <p:graphicFrame>
        <p:nvGraphicFramePr>
          <p:cNvPr id="5" name="Chart 4">
            <a:extLst>
              <a:ext uri="{FF2B5EF4-FFF2-40B4-BE49-F238E27FC236}">
                <a16:creationId xmlns:a16="http://schemas.microsoft.com/office/drawing/2014/main" id="{13557E4A-8075-AC86-FF01-5FE543C20446}"/>
              </a:ext>
            </a:extLst>
          </p:cNvPr>
          <p:cNvGraphicFramePr/>
          <p:nvPr>
            <p:extLst>
              <p:ext uri="{D42A27DB-BD31-4B8C-83A1-F6EECF244321}">
                <p14:modId xmlns:p14="http://schemas.microsoft.com/office/powerpoint/2010/main" val="3105439027"/>
              </p:ext>
            </p:extLst>
          </p:nvPr>
        </p:nvGraphicFramePr>
        <p:xfrm>
          <a:off x="299307" y="1609026"/>
          <a:ext cx="5480731" cy="49294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83C0ADF-8505-414C-3546-66884A4239AB}"/>
              </a:ext>
            </a:extLst>
          </p:cNvPr>
          <p:cNvSpPr txBox="1"/>
          <p:nvPr/>
        </p:nvSpPr>
        <p:spPr>
          <a:xfrm>
            <a:off x="16654" y="6668409"/>
            <a:ext cx="5300466"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a:t>
            </a:r>
            <a:endParaRPr lang="en-GB" sz="600">
              <a:latin typeface="Century Gothic" panose="020B0502020202020204" pitchFamily="34" charset="0"/>
            </a:endParaRPr>
          </a:p>
        </p:txBody>
      </p:sp>
    </p:spTree>
    <p:extLst>
      <p:ext uri="{BB962C8B-B14F-4D97-AF65-F5344CB8AC3E}">
        <p14:creationId xmlns:p14="http://schemas.microsoft.com/office/powerpoint/2010/main" val="3677816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75A9B-C260-D1DF-E518-6797F4B51C0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84DE5DA-AD95-F48E-79AD-917CEDF02201}"/>
              </a:ext>
            </a:extLst>
          </p:cNvPr>
          <p:cNvSpPr txBox="1"/>
          <p:nvPr/>
        </p:nvSpPr>
        <p:spPr>
          <a:xfrm>
            <a:off x="-1" y="76201"/>
            <a:ext cx="12192001"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Please can you provide details on why you plan to/do not plan to continue offering legal aid?</a:t>
            </a:r>
          </a:p>
          <a:p>
            <a:r>
              <a:rPr lang="en-GB">
                <a:solidFill>
                  <a:srgbClr val="002063"/>
                </a:solidFill>
                <a:latin typeface="Abadi Extra Light" panose="020B0204020104020204" pitchFamily="34" charset="0"/>
              </a:rPr>
              <a:t>Thematic analysis of survey open-ended responses and interview comments</a:t>
            </a:r>
          </a:p>
        </p:txBody>
      </p:sp>
      <p:grpSp>
        <p:nvGrpSpPr>
          <p:cNvPr id="13" name="Group 12">
            <a:extLst>
              <a:ext uri="{FF2B5EF4-FFF2-40B4-BE49-F238E27FC236}">
                <a16:creationId xmlns:a16="http://schemas.microsoft.com/office/drawing/2014/main" id="{9EEF08EE-71EE-0AC6-9FE2-D54F9571D4E6}"/>
              </a:ext>
            </a:extLst>
          </p:cNvPr>
          <p:cNvGrpSpPr/>
          <p:nvPr/>
        </p:nvGrpSpPr>
        <p:grpSpPr>
          <a:xfrm>
            <a:off x="-1" y="4"/>
            <a:ext cx="12192001" cy="76202"/>
            <a:chOff x="0" y="306914"/>
            <a:chExt cx="9906000" cy="114304"/>
          </a:xfrm>
        </p:grpSpPr>
        <p:sp>
          <p:nvSpPr>
            <p:cNvPr id="18" name="Rectangle 17">
              <a:extLst>
                <a:ext uri="{FF2B5EF4-FFF2-40B4-BE49-F238E27FC236}">
                  <a16:creationId xmlns:a16="http://schemas.microsoft.com/office/drawing/2014/main" id="{F88A1483-7666-469A-4FB2-1FD2D269130A}"/>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FD11B5-D6A1-7B92-1E52-2D9D7BCC2530}"/>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50BFED3-8AED-6420-E4B3-7A9220708C12}"/>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5732E50-5224-F4C2-D437-D4F66AA3514F}"/>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21">
            <a:extLst>
              <a:ext uri="{FF2B5EF4-FFF2-40B4-BE49-F238E27FC236}">
                <a16:creationId xmlns:a16="http://schemas.microsoft.com/office/drawing/2014/main" id="{005FCA37-A083-3AEA-8828-60C40649517D}"/>
              </a:ext>
            </a:extLst>
          </p:cNvPr>
          <p:cNvSpPr/>
          <p:nvPr/>
        </p:nvSpPr>
        <p:spPr>
          <a:xfrm>
            <a:off x="428940" y="1034672"/>
            <a:ext cx="5508680" cy="5260257"/>
          </a:xfrm>
          <a:prstGeom prst="rect">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i="0">
                <a:solidFill>
                  <a:srgbClr val="196B24"/>
                </a:solidFill>
                <a:effectLst/>
                <a:latin typeface="Century Gothic" panose="020B0502020202020204" pitchFamily="34" charset="0"/>
              </a:rPr>
              <a:t>Plan to continue offering legal aid</a:t>
            </a:r>
            <a:r>
              <a:rPr lang="en-GB" sz="1400" b="1">
                <a:solidFill>
                  <a:srgbClr val="196B24"/>
                </a:solidFill>
                <a:latin typeface="Century Gothic" panose="020B0502020202020204" pitchFamily="34" charset="0"/>
              </a:rPr>
              <a:t>:</a:t>
            </a:r>
          </a:p>
          <a:p>
            <a:endParaRPr lang="en-GB" sz="1200" b="1" i="0">
              <a:solidFill>
                <a:srgbClr val="196B24"/>
              </a:solidFill>
              <a:effectLst/>
              <a:latin typeface="Century Gothic" panose="020B0502020202020204" pitchFamily="34" charset="0"/>
            </a:endParaRPr>
          </a:p>
          <a:p>
            <a:pPr marL="171450" indent="-171450">
              <a:buFont typeface="Wingdings" panose="05000000000000000000" pitchFamily="2" charset="2"/>
              <a:buChar char="ü"/>
            </a:pPr>
            <a:r>
              <a:rPr lang="en-GB" sz="1200" b="1" i="0">
                <a:solidFill>
                  <a:srgbClr val="196B24"/>
                </a:solidFill>
                <a:effectLst/>
                <a:latin typeface="Century Gothic" panose="020B0502020202020204" pitchFamily="34" charset="0"/>
              </a:rPr>
              <a:t>Moral Obligation: </a:t>
            </a:r>
            <a:r>
              <a:rPr lang="en-GB" sz="1200" i="0">
                <a:solidFill>
                  <a:schemeClr val="tx1"/>
                </a:solidFill>
                <a:effectLst/>
                <a:latin typeface="Century Gothic" panose="020B0502020202020204" pitchFamily="34" charset="0"/>
              </a:rPr>
              <a:t>moral responsibility to provide legal aid, especially for vulnerable clients. </a:t>
            </a:r>
            <a:r>
              <a:rPr lang="en-GB" sz="1200">
                <a:solidFill>
                  <a:schemeClr val="tx1"/>
                </a:solidFill>
                <a:latin typeface="Century Gothic" panose="020B0502020202020204" pitchFamily="34" charset="0"/>
              </a:rPr>
              <a:t>I</a:t>
            </a:r>
            <a:r>
              <a:rPr lang="en-GB" sz="1200" i="0">
                <a:solidFill>
                  <a:schemeClr val="tx1"/>
                </a:solidFill>
                <a:effectLst/>
                <a:latin typeface="Century Gothic" panose="020B0502020202020204" pitchFamily="34" charset="0"/>
              </a:rPr>
              <a:t>f practices stop offering it, access to justice will be severely impacted.</a:t>
            </a:r>
          </a:p>
          <a:p>
            <a:endParaRPr lang="en-GB" sz="1200" i="0">
              <a:solidFill>
                <a:schemeClr val="tx1"/>
              </a:solidFill>
              <a:effectLst/>
              <a:latin typeface="Century Gothic" panose="020B0502020202020204" pitchFamily="34" charset="0"/>
            </a:endParaRPr>
          </a:p>
          <a:p>
            <a:pPr marL="171450" indent="-171450">
              <a:buFont typeface="Wingdings" panose="05000000000000000000" pitchFamily="2" charset="2"/>
              <a:buChar char="ü"/>
            </a:pPr>
            <a:r>
              <a:rPr lang="en-GB" sz="1200" b="1">
                <a:solidFill>
                  <a:srgbClr val="196B24"/>
                </a:solidFill>
                <a:latin typeface="Century Gothic" panose="020B0502020202020204" pitchFamily="34" charset="0"/>
              </a:rPr>
              <a:t>Community Needs: </a:t>
            </a:r>
            <a:r>
              <a:rPr lang="en-GB" sz="1200">
                <a:solidFill>
                  <a:schemeClr val="tx1"/>
                </a:solidFill>
                <a:latin typeface="Century Gothic" panose="020B0502020202020204" pitchFamily="34" charset="0"/>
              </a:rPr>
              <a:t>those in rural/small towns continue to offer legal aid because there are no alternatives for local clients.</a:t>
            </a:r>
          </a:p>
          <a:p>
            <a:endParaRPr lang="en-GB" sz="1200">
              <a:solidFill>
                <a:schemeClr val="tx1"/>
              </a:solidFill>
              <a:latin typeface="Century Gothic" panose="020B0502020202020204" pitchFamily="34" charset="0"/>
            </a:endParaRPr>
          </a:p>
          <a:p>
            <a:pPr marL="171450" indent="-171450">
              <a:buFont typeface="Wingdings" panose="05000000000000000000" pitchFamily="2" charset="2"/>
              <a:buChar char="ü"/>
            </a:pPr>
            <a:r>
              <a:rPr lang="en-GB" sz="1200" b="1" i="0">
                <a:solidFill>
                  <a:srgbClr val="196B24"/>
                </a:solidFill>
                <a:effectLst/>
                <a:latin typeface="Century Gothic" panose="020B0502020202020204" pitchFamily="34" charset="0"/>
              </a:rPr>
              <a:t>Financial Necessity: </a:t>
            </a:r>
            <a:r>
              <a:rPr lang="en-GB" sz="1200" i="0">
                <a:solidFill>
                  <a:schemeClr val="tx1"/>
                </a:solidFill>
                <a:effectLst/>
                <a:latin typeface="Century Gothic" panose="020B0502020202020204" pitchFamily="34" charset="0"/>
              </a:rPr>
              <a:t>for some it is their main source of income due to a lack of private work. For others, they require more private fee-paying clients to cover costs.</a:t>
            </a:r>
          </a:p>
          <a:p>
            <a:endParaRPr lang="en-GB" sz="1200" i="0">
              <a:solidFill>
                <a:schemeClr val="tx1"/>
              </a:solidFill>
              <a:effectLst/>
              <a:latin typeface="Century Gothic" panose="020B0502020202020204" pitchFamily="34" charset="0"/>
            </a:endParaRPr>
          </a:p>
          <a:p>
            <a:pPr marL="171450" indent="-171450">
              <a:buFont typeface="Wingdings" panose="05000000000000000000" pitchFamily="2" charset="2"/>
              <a:buChar char="ü"/>
            </a:pPr>
            <a:r>
              <a:rPr lang="en-GB" sz="1200" b="1">
                <a:solidFill>
                  <a:srgbClr val="196B24"/>
                </a:solidFill>
                <a:latin typeface="Century Gothic" panose="020B0502020202020204" pitchFamily="34" charset="0"/>
              </a:rPr>
              <a:t>Reduced Legal Services: </a:t>
            </a:r>
            <a:r>
              <a:rPr lang="en-GB" sz="1200">
                <a:solidFill>
                  <a:schemeClr val="tx1"/>
                </a:solidFill>
                <a:latin typeface="Century Gothic" panose="020B0502020202020204" pitchFamily="34" charset="0"/>
              </a:rPr>
              <a:t>some now only offer a limited legal aid services (e.g., guardianship, mental health and adults with incapacity). </a:t>
            </a:r>
            <a:endParaRPr lang="en-GB" sz="1200" i="0">
              <a:solidFill>
                <a:schemeClr val="tx1"/>
              </a:solidFill>
              <a:effectLst/>
              <a:latin typeface="Century Gothic" panose="020B0502020202020204" pitchFamily="34" charset="0"/>
            </a:endParaRPr>
          </a:p>
          <a:p>
            <a:pPr marL="171450" indent="-171450" algn="just">
              <a:buFont typeface="Wingdings" panose="05000000000000000000" pitchFamily="2" charset="2"/>
              <a:buChar char="ü"/>
            </a:pPr>
            <a:endParaRPr lang="en-GB" sz="1200" b="0" i="0">
              <a:solidFill>
                <a:schemeClr val="tx1">
                  <a:lumMod val="85000"/>
                  <a:lumOff val="15000"/>
                </a:schemeClr>
              </a:solidFill>
              <a:effectLst/>
              <a:latin typeface="Century Gothic" panose="020B0502020202020204" pitchFamily="34" charset="0"/>
            </a:endParaRPr>
          </a:p>
        </p:txBody>
      </p:sp>
      <p:sp>
        <p:nvSpPr>
          <p:cNvPr id="23" name="Rectangle 22">
            <a:extLst>
              <a:ext uri="{FF2B5EF4-FFF2-40B4-BE49-F238E27FC236}">
                <a16:creationId xmlns:a16="http://schemas.microsoft.com/office/drawing/2014/main" id="{663ADE3A-2CC9-3BC6-88E3-FD21E3872285}"/>
              </a:ext>
            </a:extLst>
          </p:cNvPr>
          <p:cNvSpPr/>
          <p:nvPr/>
        </p:nvSpPr>
        <p:spPr>
          <a:xfrm>
            <a:off x="6274217" y="1035016"/>
            <a:ext cx="5508680" cy="5259913"/>
          </a:xfrm>
          <a:prstGeom prst="rect">
            <a:avLst/>
          </a:prstGeom>
          <a:solidFill>
            <a:schemeClr val="bg2"/>
          </a:solidFill>
          <a:ln>
            <a:solidFill>
              <a:srgbClr val="DC5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i="0">
                <a:solidFill>
                  <a:srgbClr val="C00000"/>
                </a:solidFill>
                <a:effectLst/>
                <a:latin typeface="Century Gothic" panose="020B0502020202020204" pitchFamily="34" charset="0"/>
              </a:rPr>
              <a:t>Do not plan to continue offering legal aid:</a:t>
            </a:r>
            <a:endParaRPr lang="en-GB" sz="1400" b="1">
              <a:solidFill>
                <a:srgbClr val="C00000"/>
              </a:solidFill>
              <a:latin typeface="Century Gothic" panose="020B0502020202020204" pitchFamily="34" charset="0"/>
            </a:endParaRPr>
          </a:p>
          <a:p>
            <a:endParaRPr lang="en-GB" sz="1200" b="1" i="0">
              <a:solidFill>
                <a:srgbClr val="C00000"/>
              </a:solidFill>
              <a:effectLst/>
              <a:latin typeface="Century Gothic" panose="020B0502020202020204" pitchFamily="34" charset="0"/>
            </a:endParaRPr>
          </a:p>
          <a:p>
            <a:endParaRPr lang="en-GB" sz="1200" b="1" i="0">
              <a:solidFill>
                <a:srgbClr val="C00000"/>
              </a:solidFill>
              <a:effectLst/>
              <a:latin typeface="Century Gothic" panose="020B0502020202020204" pitchFamily="34" charset="0"/>
            </a:endParaRPr>
          </a:p>
          <a:p>
            <a:pPr marL="171450" indent="-171450">
              <a:buFont typeface="Wingdings" panose="05000000000000000000" pitchFamily="2" charset="2"/>
              <a:buChar char="§"/>
            </a:pPr>
            <a:r>
              <a:rPr lang="en-GB" sz="1200" b="1" i="0">
                <a:solidFill>
                  <a:srgbClr val="C00000"/>
                </a:solidFill>
                <a:effectLst/>
                <a:latin typeface="Century Gothic" panose="020B0502020202020204" pitchFamily="34" charset="0"/>
              </a:rPr>
              <a:t>Not profitable/financially </a:t>
            </a:r>
            <a:r>
              <a:rPr lang="en-GB" sz="1200" b="1">
                <a:solidFill>
                  <a:srgbClr val="C00000"/>
                </a:solidFill>
                <a:latin typeface="Century Gothic" panose="020B0502020202020204" pitchFamily="34" charset="0"/>
              </a:rPr>
              <a:t>s</a:t>
            </a:r>
            <a:r>
              <a:rPr lang="en-GB" sz="1200" b="1" i="0">
                <a:solidFill>
                  <a:srgbClr val="C00000"/>
                </a:solidFill>
                <a:effectLst/>
                <a:latin typeface="Century Gothic" panose="020B0502020202020204" pitchFamily="34" charset="0"/>
              </a:rPr>
              <a:t>ustainable: </a:t>
            </a:r>
            <a:r>
              <a:rPr lang="en-GB" sz="1200">
                <a:solidFill>
                  <a:schemeClr val="tx1"/>
                </a:solidFill>
                <a:latin typeface="Century Gothic" panose="020B0502020202020204" pitchFamily="34" charset="0"/>
              </a:rPr>
              <a:t>legal aid rates are too low to make it a sustainable part of their practice, and the work involved is not proportionate to the fees received.</a:t>
            </a:r>
          </a:p>
          <a:p>
            <a:endParaRPr lang="en-GB" sz="1200">
              <a:solidFill>
                <a:schemeClr val="tx1"/>
              </a:solidFill>
              <a:latin typeface="Century Gothic" panose="020B0502020202020204" pitchFamily="34" charset="0"/>
            </a:endParaRPr>
          </a:p>
          <a:p>
            <a:pPr marL="171450" indent="-171450">
              <a:buFont typeface="Wingdings" panose="05000000000000000000" pitchFamily="2" charset="2"/>
              <a:buChar char="§"/>
            </a:pPr>
            <a:r>
              <a:rPr lang="en-GB" sz="1200" b="1" i="0">
                <a:solidFill>
                  <a:srgbClr val="C00000"/>
                </a:solidFill>
                <a:effectLst/>
                <a:latin typeface="Century Gothic" panose="020B0502020202020204" pitchFamily="34" charset="0"/>
              </a:rPr>
              <a:t>Administrative burden: </a:t>
            </a:r>
            <a:r>
              <a:rPr lang="en-GB" sz="1200" i="0">
                <a:solidFill>
                  <a:schemeClr val="tx1"/>
                </a:solidFill>
                <a:effectLst/>
                <a:latin typeface="Century Gothic" panose="020B0502020202020204" pitchFamily="34" charset="0"/>
              </a:rPr>
              <a:t>too much time spent on paperwork, with little available support available within smaller practices.</a:t>
            </a:r>
            <a:endParaRPr lang="en-GB" sz="1200" i="0" strike="sngStrike">
              <a:solidFill>
                <a:schemeClr val="tx1"/>
              </a:solidFill>
              <a:effectLst/>
              <a:latin typeface="Century Gothic" panose="020B0502020202020204" pitchFamily="34" charset="0"/>
            </a:endParaRPr>
          </a:p>
          <a:p>
            <a:pPr marL="171450" indent="-171450">
              <a:buFont typeface="Wingdings" panose="05000000000000000000" pitchFamily="2" charset="2"/>
              <a:buChar char="§"/>
            </a:pPr>
            <a:endParaRPr lang="en-GB" sz="1200" b="1">
              <a:solidFill>
                <a:schemeClr val="tx1"/>
              </a:solidFill>
              <a:latin typeface="Century Gothic" panose="020B0502020202020204" pitchFamily="34" charset="0"/>
            </a:endParaRPr>
          </a:p>
          <a:p>
            <a:pPr marL="171450" indent="-171450">
              <a:buFont typeface="Wingdings" panose="05000000000000000000" pitchFamily="2" charset="2"/>
              <a:buChar char="§"/>
            </a:pPr>
            <a:r>
              <a:rPr lang="en-GB" sz="1200" b="1" i="0">
                <a:solidFill>
                  <a:srgbClr val="C00000"/>
                </a:solidFill>
                <a:effectLst/>
                <a:latin typeface="Century Gothic" panose="020B0502020202020204" pitchFamily="34" charset="0"/>
              </a:rPr>
              <a:t>Stress and Workload: </a:t>
            </a:r>
            <a:r>
              <a:rPr lang="en-GB" sz="1200">
                <a:solidFill>
                  <a:schemeClr val="tx1"/>
                </a:solidFill>
                <a:latin typeface="Century Gothic" panose="020B0502020202020204" pitchFamily="34" charset="0"/>
              </a:rPr>
              <a:t>legal aid work is stressful and requires a lot of effort for less money, which has a negative impact on their well-being.</a:t>
            </a:r>
            <a:endParaRPr lang="en-GB" sz="1200" i="0">
              <a:solidFill>
                <a:schemeClr val="tx1"/>
              </a:solidFill>
              <a:effectLst/>
              <a:latin typeface="Century Gothic" panose="020B0502020202020204" pitchFamily="34" charset="0"/>
            </a:endParaRPr>
          </a:p>
        </p:txBody>
      </p:sp>
      <p:sp>
        <p:nvSpPr>
          <p:cNvPr id="4" name="TextBox 3">
            <a:extLst>
              <a:ext uri="{FF2B5EF4-FFF2-40B4-BE49-F238E27FC236}">
                <a16:creationId xmlns:a16="http://schemas.microsoft.com/office/drawing/2014/main" id="{DE178334-EED0-642F-CA4D-2F17DCACC81F}"/>
              </a:ext>
            </a:extLst>
          </p:cNvPr>
          <p:cNvSpPr txBox="1"/>
          <p:nvPr/>
        </p:nvSpPr>
        <p:spPr>
          <a:xfrm>
            <a:off x="6274217" y="6294929"/>
            <a:ext cx="543739" cy="276999"/>
          </a:xfrm>
          <a:prstGeom prst="rect">
            <a:avLst/>
          </a:prstGeom>
          <a:noFill/>
        </p:spPr>
        <p:txBody>
          <a:bodyPr wrap="none" rtlCol="0">
            <a:spAutoFit/>
          </a:bodyPr>
          <a:lstStyle/>
          <a:p>
            <a:r>
              <a:rPr lang="en-GB" sz="1200" b="1">
                <a:solidFill>
                  <a:srgbClr val="C00000"/>
                </a:solidFill>
                <a:latin typeface="Century Gothic" panose="020B0502020202020204" pitchFamily="34" charset="0"/>
              </a:rPr>
              <a:t>n=38</a:t>
            </a:r>
          </a:p>
        </p:txBody>
      </p:sp>
      <p:sp>
        <p:nvSpPr>
          <p:cNvPr id="5" name="TextBox 4">
            <a:extLst>
              <a:ext uri="{FF2B5EF4-FFF2-40B4-BE49-F238E27FC236}">
                <a16:creationId xmlns:a16="http://schemas.microsoft.com/office/drawing/2014/main" id="{D8093BE9-ED21-A941-F4B9-4C586D2B708D}"/>
              </a:ext>
            </a:extLst>
          </p:cNvPr>
          <p:cNvSpPr txBox="1"/>
          <p:nvPr/>
        </p:nvSpPr>
        <p:spPr>
          <a:xfrm>
            <a:off x="428940" y="6294929"/>
            <a:ext cx="630301" cy="276999"/>
          </a:xfrm>
          <a:prstGeom prst="rect">
            <a:avLst/>
          </a:prstGeom>
          <a:noFill/>
        </p:spPr>
        <p:txBody>
          <a:bodyPr wrap="none" rtlCol="0">
            <a:spAutoFit/>
          </a:bodyPr>
          <a:lstStyle/>
          <a:p>
            <a:r>
              <a:rPr lang="en-GB" sz="1200" b="1">
                <a:solidFill>
                  <a:srgbClr val="196B24"/>
                </a:solidFill>
                <a:latin typeface="Century Gothic" panose="020B0502020202020204" pitchFamily="34" charset="0"/>
              </a:rPr>
              <a:t>n=114</a:t>
            </a:r>
          </a:p>
        </p:txBody>
      </p:sp>
    </p:spTree>
    <p:extLst>
      <p:ext uri="{BB962C8B-B14F-4D97-AF65-F5344CB8AC3E}">
        <p14:creationId xmlns:p14="http://schemas.microsoft.com/office/powerpoint/2010/main" val="2839470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38284-A27B-0705-D69C-3FB3F155C8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1075BA-8C9A-DF67-843B-29AAEE40887A}"/>
              </a:ext>
            </a:extLst>
          </p:cNvPr>
          <p:cNvSpPr txBox="1"/>
          <p:nvPr/>
        </p:nvSpPr>
        <p:spPr>
          <a:xfrm>
            <a:off x="-1" y="76201"/>
            <a:ext cx="12192001" cy="1200329"/>
          </a:xfrm>
          <a:prstGeom prst="rect">
            <a:avLst/>
          </a:prstGeom>
          <a:noFill/>
        </p:spPr>
        <p:txBody>
          <a:bodyPr wrap="square" rtlCol="0">
            <a:spAutoFit/>
          </a:bodyPr>
          <a:lstStyle/>
          <a:p>
            <a:r>
              <a:rPr lang="en-GB" b="1">
                <a:solidFill>
                  <a:srgbClr val="002063"/>
                </a:solidFill>
                <a:latin typeface="Abadi Extra Light" panose="020B0204020104020204" pitchFamily="34" charset="0"/>
              </a:rPr>
              <a:t>Criminal Legal Aid: </a:t>
            </a:r>
            <a:r>
              <a:rPr lang="en-GB">
                <a:solidFill>
                  <a:srgbClr val="002063"/>
                </a:solidFill>
                <a:latin typeface="Abadi Extra Light" panose="020B0204020104020204" pitchFamily="34" charset="0"/>
              </a:rPr>
              <a:t>Most had seen a decrease in Criminal Legal Aid when compared to 2023, with 22% of respondents stating it had decreased. In 2025, just 33% of respondents expected their income from legal criminal aid to increase, with almost a third (30%) expecting it to decrease slightly or significantly. However, in both cases the majority hadn’t experienced any change, and don’t expect to. </a:t>
            </a:r>
          </a:p>
        </p:txBody>
      </p:sp>
      <p:grpSp>
        <p:nvGrpSpPr>
          <p:cNvPr id="12" name="Group 11">
            <a:extLst>
              <a:ext uri="{FF2B5EF4-FFF2-40B4-BE49-F238E27FC236}">
                <a16:creationId xmlns:a16="http://schemas.microsoft.com/office/drawing/2014/main" id="{9C6B94C6-ECB8-6AAF-993D-1CE49F27F836}"/>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DB10FF26-D4D2-1A8F-9B80-620EBB43F4B7}"/>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C4A2A0B-B61B-7D35-C03B-FA18E5C6A223}"/>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2C2CC41-AAEE-DB54-BC58-87DF3B2BDB75}"/>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46684D6-412D-3AF8-F1CD-2F842A50ABE5}"/>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3" name="Chart 2">
            <a:extLst>
              <a:ext uri="{FF2B5EF4-FFF2-40B4-BE49-F238E27FC236}">
                <a16:creationId xmlns:a16="http://schemas.microsoft.com/office/drawing/2014/main" id="{1FED1DAA-2DCC-FE58-0C2A-F8CD2D17D6C0}"/>
              </a:ext>
            </a:extLst>
          </p:cNvPr>
          <p:cNvGraphicFramePr/>
          <p:nvPr>
            <p:extLst>
              <p:ext uri="{D42A27DB-BD31-4B8C-83A1-F6EECF244321}">
                <p14:modId xmlns:p14="http://schemas.microsoft.com/office/powerpoint/2010/main" val="1393345396"/>
              </p:ext>
            </p:extLst>
          </p:nvPr>
        </p:nvGraphicFramePr>
        <p:xfrm>
          <a:off x="177617" y="825910"/>
          <a:ext cx="5466100" cy="5565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0FE3BC93-03A1-F745-9744-C8C0775C645A}"/>
              </a:ext>
            </a:extLst>
          </p:cNvPr>
          <p:cNvGraphicFramePr>
            <a:graphicFrameLocks noGrp="1"/>
          </p:cNvGraphicFramePr>
          <p:nvPr>
            <p:extLst>
              <p:ext uri="{D42A27DB-BD31-4B8C-83A1-F6EECF244321}">
                <p14:modId xmlns:p14="http://schemas.microsoft.com/office/powerpoint/2010/main" val="3212529501"/>
              </p:ext>
            </p:extLst>
          </p:nvPr>
        </p:nvGraphicFramePr>
        <p:xfrm>
          <a:off x="359471" y="2224019"/>
          <a:ext cx="5360404" cy="675640"/>
        </p:xfrm>
        <a:graphic>
          <a:graphicData uri="http://schemas.openxmlformats.org/drawingml/2006/table">
            <a:tbl>
              <a:tblPr firstRow="1" bandRow="1">
                <a:tableStyleId>{5C22544A-7EE6-4342-B048-85BDC9FD1C3A}</a:tableStyleId>
              </a:tblPr>
              <a:tblGrid>
                <a:gridCol w="949923">
                  <a:extLst>
                    <a:ext uri="{9D8B030D-6E8A-4147-A177-3AD203B41FA5}">
                      <a16:colId xmlns:a16="http://schemas.microsoft.com/office/drawing/2014/main" val="1374943886"/>
                    </a:ext>
                  </a:extLst>
                </a:gridCol>
                <a:gridCol w="1194238">
                  <a:extLst>
                    <a:ext uri="{9D8B030D-6E8A-4147-A177-3AD203B41FA5}">
                      <a16:colId xmlns:a16="http://schemas.microsoft.com/office/drawing/2014/main" val="3735731329"/>
                    </a:ext>
                  </a:extLst>
                </a:gridCol>
                <a:gridCol w="1072081">
                  <a:extLst>
                    <a:ext uri="{9D8B030D-6E8A-4147-A177-3AD203B41FA5}">
                      <a16:colId xmlns:a16="http://schemas.microsoft.com/office/drawing/2014/main" val="1424482836"/>
                    </a:ext>
                  </a:extLst>
                </a:gridCol>
                <a:gridCol w="1072081">
                  <a:extLst>
                    <a:ext uri="{9D8B030D-6E8A-4147-A177-3AD203B41FA5}">
                      <a16:colId xmlns:a16="http://schemas.microsoft.com/office/drawing/2014/main" val="275718756"/>
                    </a:ext>
                  </a:extLst>
                </a:gridCol>
                <a:gridCol w="1072081">
                  <a:extLst>
                    <a:ext uri="{9D8B030D-6E8A-4147-A177-3AD203B41FA5}">
                      <a16:colId xmlns:a16="http://schemas.microsoft.com/office/drawing/2014/main" val="4118065456"/>
                    </a:ext>
                  </a:extLst>
                </a:gridCol>
              </a:tblGrid>
              <a:tr h="0">
                <a:tc gridSpan="5">
                  <a:txBody>
                    <a:bodyPr/>
                    <a:lstStyle/>
                    <a:p>
                      <a:pPr algn="ctr"/>
                      <a:r>
                        <a:rPr lang="en-GB" sz="1400">
                          <a:latin typeface="Century Gothic" panose="020B0502020202020204" pitchFamily="34" charset="0"/>
                        </a:rPr>
                        <a:t>Net Increase/Decrease</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5654759"/>
                  </a:ext>
                </a:extLst>
              </a:tr>
              <a:tr h="370840">
                <a:tc>
                  <a:txBody>
                    <a:bodyPr/>
                    <a:lstStyle/>
                    <a:p>
                      <a:pPr algn="ctr" fontAlgn="b"/>
                      <a:r>
                        <a:rPr lang="en-GB" sz="1200" b="0" i="0" u="none" strike="noStrike">
                          <a:solidFill>
                            <a:srgbClr val="196B24"/>
                          </a:solidFill>
                          <a:effectLst/>
                          <a:latin typeface="Century Gothic" panose="020B0502020202020204" pitchFamily="34" charset="0"/>
                        </a:rPr>
                        <a:t>17%</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22%</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18%</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23%</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15%</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22%</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17%</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18%</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16%</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42%</a:t>
                      </a:r>
                    </a:p>
                  </a:txBody>
                  <a:tcPr marL="9525" marR="9525" marT="9525" marB="0" anchor="ctr"/>
                </a:tc>
                <a:extLst>
                  <a:ext uri="{0D108BD9-81ED-4DB2-BD59-A6C34878D82A}">
                    <a16:rowId xmlns:a16="http://schemas.microsoft.com/office/drawing/2014/main" val="4262762926"/>
                  </a:ext>
                </a:extLst>
              </a:tr>
            </a:tbl>
          </a:graphicData>
        </a:graphic>
      </p:graphicFrame>
      <p:graphicFrame>
        <p:nvGraphicFramePr>
          <p:cNvPr id="5" name="Chart 4">
            <a:extLst>
              <a:ext uri="{FF2B5EF4-FFF2-40B4-BE49-F238E27FC236}">
                <a16:creationId xmlns:a16="http://schemas.microsoft.com/office/drawing/2014/main" id="{CE3BA59D-2429-4A86-E2E7-E1F160EC2E51}"/>
              </a:ext>
            </a:extLst>
          </p:cNvPr>
          <p:cNvGraphicFramePr/>
          <p:nvPr>
            <p:extLst>
              <p:ext uri="{D42A27DB-BD31-4B8C-83A1-F6EECF244321}">
                <p14:modId xmlns:p14="http://schemas.microsoft.com/office/powerpoint/2010/main" val="160791471"/>
              </p:ext>
            </p:extLst>
          </p:nvPr>
        </p:nvGraphicFramePr>
        <p:xfrm>
          <a:off x="6366429" y="825910"/>
          <a:ext cx="5466100" cy="55650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5CD7979C-061D-91C7-2C57-4631C9D938A9}"/>
              </a:ext>
            </a:extLst>
          </p:cNvPr>
          <p:cNvGraphicFramePr>
            <a:graphicFrameLocks noGrp="1"/>
          </p:cNvGraphicFramePr>
          <p:nvPr>
            <p:extLst>
              <p:ext uri="{D42A27DB-BD31-4B8C-83A1-F6EECF244321}">
                <p14:modId xmlns:p14="http://schemas.microsoft.com/office/powerpoint/2010/main" val="2172187749"/>
              </p:ext>
            </p:extLst>
          </p:nvPr>
        </p:nvGraphicFramePr>
        <p:xfrm>
          <a:off x="6519423" y="2224019"/>
          <a:ext cx="5360404" cy="675640"/>
        </p:xfrm>
        <a:graphic>
          <a:graphicData uri="http://schemas.openxmlformats.org/drawingml/2006/table">
            <a:tbl>
              <a:tblPr firstRow="1" bandRow="1">
                <a:tableStyleId>{5C22544A-7EE6-4342-B048-85BDC9FD1C3A}</a:tableStyleId>
              </a:tblPr>
              <a:tblGrid>
                <a:gridCol w="949923">
                  <a:extLst>
                    <a:ext uri="{9D8B030D-6E8A-4147-A177-3AD203B41FA5}">
                      <a16:colId xmlns:a16="http://schemas.microsoft.com/office/drawing/2014/main" val="1374943886"/>
                    </a:ext>
                  </a:extLst>
                </a:gridCol>
                <a:gridCol w="1194238">
                  <a:extLst>
                    <a:ext uri="{9D8B030D-6E8A-4147-A177-3AD203B41FA5}">
                      <a16:colId xmlns:a16="http://schemas.microsoft.com/office/drawing/2014/main" val="3735731329"/>
                    </a:ext>
                  </a:extLst>
                </a:gridCol>
                <a:gridCol w="1072081">
                  <a:extLst>
                    <a:ext uri="{9D8B030D-6E8A-4147-A177-3AD203B41FA5}">
                      <a16:colId xmlns:a16="http://schemas.microsoft.com/office/drawing/2014/main" val="1424482836"/>
                    </a:ext>
                  </a:extLst>
                </a:gridCol>
                <a:gridCol w="1072081">
                  <a:extLst>
                    <a:ext uri="{9D8B030D-6E8A-4147-A177-3AD203B41FA5}">
                      <a16:colId xmlns:a16="http://schemas.microsoft.com/office/drawing/2014/main" val="275718756"/>
                    </a:ext>
                  </a:extLst>
                </a:gridCol>
                <a:gridCol w="1072081">
                  <a:extLst>
                    <a:ext uri="{9D8B030D-6E8A-4147-A177-3AD203B41FA5}">
                      <a16:colId xmlns:a16="http://schemas.microsoft.com/office/drawing/2014/main" val="4118065456"/>
                    </a:ext>
                  </a:extLst>
                </a:gridCol>
              </a:tblGrid>
              <a:tr h="0">
                <a:tc gridSpan="5">
                  <a:txBody>
                    <a:bodyPr/>
                    <a:lstStyle/>
                    <a:p>
                      <a:pPr algn="ctr"/>
                      <a:r>
                        <a:rPr lang="en-GB" sz="1400">
                          <a:latin typeface="Century Gothic" panose="020B0502020202020204" pitchFamily="34" charset="0"/>
                        </a:rPr>
                        <a:t>Net Increase/Decrease</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5654759"/>
                  </a:ext>
                </a:extLst>
              </a:tr>
              <a:tr h="370840">
                <a:tc>
                  <a:txBody>
                    <a:bodyPr/>
                    <a:lstStyle/>
                    <a:p>
                      <a:pPr algn="ctr" fontAlgn="b"/>
                      <a:r>
                        <a:rPr lang="en-GB" sz="1200" b="0" i="0" u="none" strike="noStrike">
                          <a:solidFill>
                            <a:srgbClr val="196B24"/>
                          </a:solidFill>
                          <a:effectLst/>
                          <a:latin typeface="Century Gothic" panose="020B0502020202020204" pitchFamily="34" charset="0"/>
                        </a:rPr>
                        <a:t>13%</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30%</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10%</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23%</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16%</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32%</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14%</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27%</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9%</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45%</a:t>
                      </a:r>
                    </a:p>
                  </a:txBody>
                  <a:tcPr marL="9525" marR="9525" marT="9525" marB="0" anchor="ctr"/>
                </a:tc>
                <a:extLst>
                  <a:ext uri="{0D108BD9-81ED-4DB2-BD59-A6C34878D82A}">
                    <a16:rowId xmlns:a16="http://schemas.microsoft.com/office/drawing/2014/main" val="4262762926"/>
                  </a:ext>
                </a:extLst>
              </a:tr>
            </a:tbl>
          </a:graphicData>
        </a:graphic>
      </p:graphicFrame>
      <p:sp>
        <p:nvSpPr>
          <p:cNvPr id="7" name="TextBox 6">
            <a:extLst>
              <a:ext uri="{FF2B5EF4-FFF2-40B4-BE49-F238E27FC236}">
                <a16:creationId xmlns:a16="http://schemas.microsoft.com/office/drawing/2014/main" id="{F241D075-C5CB-DA74-50B4-53D540F4ABCF}"/>
              </a:ext>
            </a:extLst>
          </p:cNvPr>
          <p:cNvSpPr txBox="1"/>
          <p:nvPr/>
        </p:nvSpPr>
        <p:spPr>
          <a:xfrm>
            <a:off x="359471" y="6553653"/>
            <a:ext cx="4695760"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81;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22; Partner &amp; Business Owner, n= 59; 10 and under, n = 70; 11 and more, n= 11</a:t>
            </a:r>
            <a:endParaRPr lang="en-GB" sz="600">
              <a:latin typeface="Century Gothic" panose="020B0502020202020204" pitchFamily="34" charset="0"/>
            </a:endParaRPr>
          </a:p>
        </p:txBody>
      </p:sp>
      <p:sp>
        <p:nvSpPr>
          <p:cNvPr id="8" name="TextBox 7">
            <a:extLst>
              <a:ext uri="{FF2B5EF4-FFF2-40B4-BE49-F238E27FC236}">
                <a16:creationId xmlns:a16="http://schemas.microsoft.com/office/drawing/2014/main" id="{612BA820-ABCB-9BAE-AFC2-8F30E81FE73F}"/>
              </a:ext>
            </a:extLst>
          </p:cNvPr>
          <p:cNvSpPr txBox="1"/>
          <p:nvPr/>
        </p:nvSpPr>
        <p:spPr>
          <a:xfrm>
            <a:off x="6519423" y="6553652"/>
            <a:ext cx="4695760"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82; Solicitor </a:t>
            </a:r>
            <a:r>
              <a:rPr lang="en-GB" sz="600">
                <a:latin typeface="Century Gothic" panose="020B0502020202020204" pitchFamily="34" charset="0"/>
              </a:rPr>
              <a:t>(not solicitors or business owners)</a:t>
            </a:r>
            <a:r>
              <a:rPr lang="en-US" sz="600">
                <a:latin typeface="Century Gothic" panose="020B0502020202020204" pitchFamily="34" charset="0"/>
              </a:rPr>
              <a:t>, n= 22; Partner &amp; Business Owner, n= 59; 10 and under, n = 70; 11 and more, n= 11</a:t>
            </a:r>
            <a:endParaRPr lang="en-GB" sz="600">
              <a:latin typeface="Century Gothic" panose="020B0502020202020204" pitchFamily="34" charset="0"/>
            </a:endParaRPr>
          </a:p>
        </p:txBody>
      </p:sp>
    </p:spTree>
    <p:extLst>
      <p:ext uri="{BB962C8B-B14F-4D97-AF65-F5344CB8AC3E}">
        <p14:creationId xmlns:p14="http://schemas.microsoft.com/office/powerpoint/2010/main" val="2926814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AA9D4-BEF5-9B05-F74F-D5634EBC13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E72712-7BDB-C352-18E5-435ED7A3F8BC}"/>
              </a:ext>
            </a:extLst>
          </p:cNvPr>
          <p:cNvSpPr txBox="1"/>
          <p:nvPr/>
        </p:nvSpPr>
        <p:spPr>
          <a:xfrm>
            <a:off x="-1" y="76201"/>
            <a:ext cx="12192001" cy="923330"/>
          </a:xfrm>
          <a:prstGeom prst="rect">
            <a:avLst/>
          </a:prstGeom>
          <a:noFill/>
        </p:spPr>
        <p:txBody>
          <a:bodyPr wrap="square" lIns="91440" tIns="45720" rIns="91440" bIns="45720" rtlCol="0" anchor="t">
            <a:spAutoFit/>
          </a:bodyPr>
          <a:lstStyle/>
          <a:p>
            <a:r>
              <a:rPr lang="en-GB" b="1">
                <a:solidFill>
                  <a:srgbClr val="002063"/>
                </a:solidFill>
                <a:latin typeface="Abadi Extra Light"/>
              </a:rPr>
              <a:t>Civil Legal Aid: </a:t>
            </a:r>
            <a:r>
              <a:rPr lang="en-GB">
                <a:solidFill>
                  <a:srgbClr val="002063"/>
                </a:solidFill>
                <a:latin typeface="Abadi Extra Light"/>
              </a:rPr>
              <a:t>28% of respondents stated that this had declined and just 6% experienced an increase compared to 2023. Looking to 2025, 14% expected the level of income generated from Civil Legal Aid to increase, but most (41%) expected their income to decrease. In both cases, most hadn’t seen a change, nor expected revenue to change in 2025.</a:t>
            </a:r>
          </a:p>
        </p:txBody>
      </p:sp>
      <p:grpSp>
        <p:nvGrpSpPr>
          <p:cNvPr id="12" name="Group 11">
            <a:extLst>
              <a:ext uri="{FF2B5EF4-FFF2-40B4-BE49-F238E27FC236}">
                <a16:creationId xmlns:a16="http://schemas.microsoft.com/office/drawing/2014/main" id="{A7B7E5CC-5E85-CC51-850D-5E32FF290503}"/>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864BEA8B-17D7-D3BA-C06D-EC43F39C206F}"/>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4704F41-B31B-E520-034D-E857641EB637}"/>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5150790-8F19-1E27-B56B-C57C3C796944}"/>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2353B-79E3-0581-166D-C7CD81966FE4}"/>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5" name="Chart 4">
            <a:extLst>
              <a:ext uri="{FF2B5EF4-FFF2-40B4-BE49-F238E27FC236}">
                <a16:creationId xmlns:a16="http://schemas.microsoft.com/office/drawing/2014/main" id="{20A93EA2-AC38-214C-ABD8-86CEB2D86809}"/>
              </a:ext>
            </a:extLst>
          </p:cNvPr>
          <p:cNvGraphicFramePr/>
          <p:nvPr>
            <p:extLst>
              <p:ext uri="{D42A27DB-BD31-4B8C-83A1-F6EECF244321}">
                <p14:modId xmlns:p14="http://schemas.microsoft.com/office/powerpoint/2010/main" val="3486520490"/>
              </p:ext>
            </p:extLst>
          </p:nvPr>
        </p:nvGraphicFramePr>
        <p:xfrm>
          <a:off x="177617" y="1032386"/>
          <a:ext cx="5466100" cy="5565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51644E1-D004-9DE3-12AC-E2CF7ECB6679}"/>
              </a:ext>
            </a:extLst>
          </p:cNvPr>
          <p:cNvGraphicFramePr/>
          <p:nvPr>
            <p:extLst>
              <p:ext uri="{D42A27DB-BD31-4B8C-83A1-F6EECF244321}">
                <p14:modId xmlns:p14="http://schemas.microsoft.com/office/powerpoint/2010/main" val="2108420354"/>
              </p:ext>
            </p:extLst>
          </p:nvPr>
        </p:nvGraphicFramePr>
        <p:xfrm>
          <a:off x="6366429" y="1032386"/>
          <a:ext cx="5466100" cy="55650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DE5EE2EF-D124-0ECE-E401-79522DB1BB0E}"/>
              </a:ext>
            </a:extLst>
          </p:cNvPr>
          <p:cNvGraphicFramePr>
            <a:graphicFrameLocks noGrp="1"/>
          </p:cNvGraphicFramePr>
          <p:nvPr>
            <p:extLst>
              <p:ext uri="{D42A27DB-BD31-4B8C-83A1-F6EECF244321}">
                <p14:modId xmlns:p14="http://schemas.microsoft.com/office/powerpoint/2010/main" val="2108190343"/>
              </p:ext>
            </p:extLst>
          </p:nvPr>
        </p:nvGraphicFramePr>
        <p:xfrm>
          <a:off x="359471" y="2322342"/>
          <a:ext cx="5360404" cy="675640"/>
        </p:xfrm>
        <a:graphic>
          <a:graphicData uri="http://schemas.openxmlformats.org/drawingml/2006/table">
            <a:tbl>
              <a:tblPr firstRow="1" bandRow="1">
                <a:tableStyleId>{5C22544A-7EE6-4342-B048-85BDC9FD1C3A}</a:tableStyleId>
              </a:tblPr>
              <a:tblGrid>
                <a:gridCol w="949923">
                  <a:extLst>
                    <a:ext uri="{9D8B030D-6E8A-4147-A177-3AD203B41FA5}">
                      <a16:colId xmlns:a16="http://schemas.microsoft.com/office/drawing/2014/main" val="1374943886"/>
                    </a:ext>
                  </a:extLst>
                </a:gridCol>
                <a:gridCol w="1194238">
                  <a:extLst>
                    <a:ext uri="{9D8B030D-6E8A-4147-A177-3AD203B41FA5}">
                      <a16:colId xmlns:a16="http://schemas.microsoft.com/office/drawing/2014/main" val="3735731329"/>
                    </a:ext>
                  </a:extLst>
                </a:gridCol>
                <a:gridCol w="1072081">
                  <a:extLst>
                    <a:ext uri="{9D8B030D-6E8A-4147-A177-3AD203B41FA5}">
                      <a16:colId xmlns:a16="http://schemas.microsoft.com/office/drawing/2014/main" val="1424482836"/>
                    </a:ext>
                  </a:extLst>
                </a:gridCol>
                <a:gridCol w="1072081">
                  <a:extLst>
                    <a:ext uri="{9D8B030D-6E8A-4147-A177-3AD203B41FA5}">
                      <a16:colId xmlns:a16="http://schemas.microsoft.com/office/drawing/2014/main" val="275718756"/>
                    </a:ext>
                  </a:extLst>
                </a:gridCol>
                <a:gridCol w="1072081">
                  <a:extLst>
                    <a:ext uri="{9D8B030D-6E8A-4147-A177-3AD203B41FA5}">
                      <a16:colId xmlns:a16="http://schemas.microsoft.com/office/drawing/2014/main" val="4118065456"/>
                    </a:ext>
                  </a:extLst>
                </a:gridCol>
              </a:tblGrid>
              <a:tr h="0">
                <a:tc gridSpan="5">
                  <a:txBody>
                    <a:bodyPr/>
                    <a:lstStyle/>
                    <a:p>
                      <a:pPr algn="ctr"/>
                      <a:r>
                        <a:rPr lang="en-GB" sz="1400">
                          <a:latin typeface="Century Gothic" panose="020B0502020202020204" pitchFamily="34" charset="0"/>
                        </a:rPr>
                        <a:t>Net Increase/Decrease</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5654759"/>
                  </a:ext>
                </a:extLst>
              </a:tr>
              <a:tr h="370840">
                <a:tc>
                  <a:txBody>
                    <a:bodyPr/>
                    <a:lstStyle/>
                    <a:p>
                      <a:pPr algn="ctr" fontAlgn="b"/>
                      <a:r>
                        <a:rPr lang="en-GB" sz="1200" b="0" i="0" u="none" strike="noStrike">
                          <a:solidFill>
                            <a:srgbClr val="196B24"/>
                          </a:solidFill>
                          <a:effectLst/>
                          <a:latin typeface="Century Gothic" panose="020B0502020202020204" pitchFamily="34" charset="0"/>
                        </a:rPr>
                        <a:t>6%</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28%</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7%</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23%</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6%</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30%</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6%</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28%</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6%</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27%</a:t>
                      </a:r>
                    </a:p>
                  </a:txBody>
                  <a:tcPr marL="9525" marR="9525" marT="9525" marB="0" anchor="ctr"/>
                </a:tc>
                <a:extLst>
                  <a:ext uri="{0D108BD9-81ED-4DB2-BD59-A6C34878D82A}">
                    <a16:rowId xmlns:a16="http://schemas.microsoft.com/office/drawing/2014/main" val="4262762926"/>
                  </a:ext>
                </a:extLst>
              </a:tr>
            </a:tbl>
          </a:graphicData>
        </a:graphic>
      </p:graphicFrame>
      <p:graphicFrame>
        <p:nvGraphicFramePr>
          <p:cNvPr id="4" name="Table 3">
            <a:extLst>
              <a:ext uri="{FF2B5EF4-FFF2-40B4-BE49-F238E27FC236}">
                <a16:creationId xmlns:a16="http://schemas.microsoft.com/office/drawing/2014/main" id="{67900A6F-D7A7-465E-2A25-0D3648EF3DD4}"/>
              </a:ext>
            </a:extLst>
          </p:cNvPr>
          <p:cNvGraphicFramePr>
            <a:graphicFrameLocks noGrp="1"/>
          </p:cNvGraphicFramePr>
          <p:nvPr>
            <p:extLst>
              <p:ext uri="{D42A27DB-BD31-4B8C-83A1-F6EECF244321}">
                <p14:modId xmlns:p14="http://schemas.microsoft.com/office/powerpoint/2010/main" val="1938563704"/>
              </p:ext>
            </p:extLst>
          </p:nvPr>
        </p:nvGraphicFramePr>
        <p:xfrm>
          <a:off x="6558710" y="2322342"/>
          <a:ext cx="5360404" cy="675640"/>
        </p:xfrm>
        <a:graphic>
          <a:graphicData uri="http://schemas.openxmlformats.org/drawingml/2006/table">
            <a:tbl>
              <a:tblPr firstRow="1" bandRow="1">
                <a:tableStyleId>{5C22544A-7EE6-4342-B048-85BDC9FD1C3A}</a:tableStyleId>
              </a:tblPr>
              <a:tblGrid>
                <a:gridCol w="949923">
                  <a:extLst>
                    <a:ext uri="{9D8B030D-6E8A-4147-A177-3AD203B41FA5}">
                      <a16:colId xmlns:a16="http://schemas.microsoft.com/office/drawing/2014/main" val="1374943886"/>
                    </a:ext>
                  </a:extLst>
                </a:gridCol>
                <a:gridCol w="1194238">
                  <a:extLst>
                    <a:ext uri="{9D8B030D-6E8A-4147-A177-3AD203B41FA5}">
                      <a16:colId xmlns:a16="http://schemas.microsoft.com/office/drawing/2014/main" val="3735731329"/>
                    </a:ext>
                  </a:extLst>
                </a:gridCol>
                <a:gridCol w="1072081">
                  <a:extLst>
                    <a:ext uri="{9D8B030D-6E8A-4147-A177-3AD203B41FA5}">
                      <a16:colId xmlns:a16="http://schemas.microsoft.com/office/drawing/2014/main" val="1424482836"/>
                    </a:ext>
                  </a:extLst>
                </a:gridCol>
                <a:gridCol w="1072081">
                  <a:extLst>
                    <a:ext uri="{9D8B030D-6E8A-4147-A177-3AD203B41FA5}">
                      <a16:colId xmlns:a16="http://schemas.microsoft.com/office/drawing/2014/main" val="275718756"/>
                    </a:ext>
                  </a:extLst>
                </a:gridCol>
                <a:gridCol w="1072081">
                  <a:extLst>
                    <a:ext uri="{9D8B030D-6E8A-4147-A177-3AD203B41FA5}">
                      <a16:colId xmlns:a16="http://schemas.microsoft.com/office/drawing/2014/main" val="4118065456"/>
                    </a:ext>
                  </a:extLst>
                </a:gridCol>
              </a:tblGrid>
              <a:tr h="0">
                <a:tc gridSpan="5">
                  <a:txBody>
                    <a:bodyPr/>
                    <a:lstStyle/>
                    <a:p>
                      <a:pPr algn="ctr"/>
                      <a:r>
                        <a:rPr lang="en-GB" sz="1400">
                          <a:latin typeface="Century Gothic" panose="020B0502020202020204" pitchFamily="34" charset="0"/>
                        </a:rPr>
                        <a:t>Net Increase/Decrease</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5654759"/>
                  </a:ext>
                </a:extLst>
              </a:tr>
              <a:tr h="370840">
                <a:tc>
                  <a:txBody>
                    <a:bodyPr/>
                    <a:lstStyle/>
                    <a:p>
                      <a:pPr algn="ctr" fontAlgn="b"/>
                      <a:r>
                        <a:rPr lang="en-GB" sz="1200" b="0" i="0" u="none" strike="noStrike">
                          <a:solidFill>
                            <a:srgbClr val="196B24"/>
                          </a:solidFill>
                          <a:effectLst/>
                          <a:latin typeface="Century Gothic" panose="020B0502020202020204" pitchFamily="34" charset="0"/>
                        </a:rPr>
                        <a:t>14%</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41%</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7%</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32%</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14%</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45%</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15%</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38%</a:t>
                      </a:r>
                    </a:p>
                  </a:txBody>
                  <a:tcPr marL="9525" marR="9525" marT="9525" marB="0" anchor="ctr"/>
                </a:tc>
                <a:tc>
                  <a:txBody>
                    <a:bodyPr/>
                    <a:lstStyle/>
                    <a:p>
                      <a:pPr algn="ctr" fontAlgn="b"/>
                      <a:r>
                        <a:rPr lang="en-GB" sz="1200" b="0" i="0" u="none" strike="noStrike">
                          <a:solidFill>
                            <a:srgbClr val="196B24"/>
                          </a:solidFill>
                          <a:effectLst/>
                          <a:latin typeface="Century Gothic" panose="020B0502020202020204" pitchFamily="34" charset="0"/>
                        </a:rPr>
                        <a:t>6%</a:t>
                      </a:r>
                      <a:r>
                        <a:rPr lang="en-GB" sz="1200" b="0" i="0" u="none" strike="noStrike">
                          <a:solidFill>
                            <a:schemeClr val="tx1">
                              <a:lumMod val="85000"/>
                              <a:lumOff val="15000"/>
                            </a:schemeClr>
                          </a:solidFill>
                          <a:effectLst/>
                          <a:latin typeface="Century Gothic" panose="020B0502020202020204" pitchFamily="34" charset="0"/>
                        </a:rPr>
                        <a:t>/</a:t>
                      </a:r>
                      <a:r>
                        <a:rPr lang="en-GB" sz="1200" b="0" i="0" u="none" strike="noStrike">
                          <a:solidFill>
                            <a:srgbClr val="C00000"/>
                          </a:solidFill>
                          <a:effectLst/>
                          <a:latin typeface="Century Gothic" panose="020B0502020202020204" pitchFamily="34" charset="0"/>
                        </a:rPr>
                        <a:t>51%</a:t>
                      </a:r>
                    </a:p>
                  </a:txBody>
                  <a:tcPr marL="9525" marR="9525" marT="9525" marB="0" anchor="ctr"/>
                </a:tc>
                <a:extLst>
                  <a:ext uri="{0D108BD9-81ED-4DB2-BD59-A6C34878D82A}">
                    <a16:rowId xmlns:a16="http://schemas.microsoft.com/office/drawing/2014/main" val="4262762926"/>
                  </a:ext>
                </a:extLst>
              </a:tr>
            </a:tbl>
          </a:graphicData>
        </a:graphic>
      </p:graphicFrame>
      <p:sp>
        <p:nvSpPr>
          <p:cNvPr id="7" name="TextBox 6">
            <a:extLst>
              <a:ext uri="{FF2B5EF4-FFF2-40B4-BE49-F238E27FC236}">
                <a16:creationId xmlns:a16="http://schemas.microsoft.com/office/drawing/2014/main" id="{11F4611D-261F-EA8C-EFF7-1EF97D21D037}"/>
              </a:ext>
            </a:extLst>
          </p:cNvPr>
          <p:cNvSpPr txBox="1"/>
          <p:nvPr/>
        </p:nvSpPr>
        <p:spPr>
          <a:xfrm>
            <a:off x="353237" y="6571164"/>
            <a:ext cx="5114859"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167; Solicitor </a:t>
            </a:r>
            <a:r>
              <a:rPr lang="en-GB" sz="600">
                <a:latin typeface="Century Gothic" panose="020B0502020202020204" pitchFamily="34" charset="0"/>
              </a:rPr>
              <a:t>(not solicitors or business owners)</a:t>
            </a:r>
            <a:r>
              <a:rPr lang="en-US" sz="600">
                <a:latin typeface="Century Gothic" panose="020B0502020202020204" pitchFamily="34" charset="0"/>
              </a:rPr>
              <a:t>, n= 41; Partner &amp; Business Owner, n= 126; 10 and under, n = 134; 11 and more, n= 33</a:t>
            </a:r>
            <a:endParaRPr lang="en-GB" sz="600">
              <a:latin typeface="Century Gothic" panose="020B0502020202020204" pitchFamily="34" charset="0"/>
            </a:endParaRPr>
          </a:p>
        </p:txBody>
      </p:sp>
      <p:sp>
        <p:nvSpPr>
          <p:cNvPr id="8" name="TextBox 7">
            <a:extLst>
              <a:ext uri="{FF2B5EF4-FFF2-40B4-BE49-F238E27FC236}">
                <a16:creationId xmlns:a16="http://schemas.microsoft.com/office/drawing/2014/main" id="{2A8C5A66-97B0-CC73-377F-1C21E8C66548}"/>
              </a:ext>
            </a:extLst>
          </p:cNvPr>
          <p:cNvSpPr txBox="1"/>
          <p:nvPr/>
        </p:nvSpPr>
        <p:spPr>
          <a:xfrm>
            <a:off x="6561591" y="6558024"/>
            <a:ext cx="5114859"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167; Solicitor </a:t>
            </a:r>
            <a:r>
              <a:rPr lang="en-GB" sz="600">
                <a:latin typeface="Century Gothic" panose="020B0502020202020204" pitchFamily="34" charset="0"/>
              </a:rPr>
              <a:t>(not solicitors or business owners)</a:t>
            </a:r>
            <a:r>
              <a:rPr lang="en-US" sz="600">
                <a:latin typeface="Century Gothic" panose="020B0502020202020204" pitchFamily="34" charset="0"/>
              </a:rPr>
              <a:t>, n= 41; Partner &amp; Business Owner, n= 126; 10 and under, n = 134; 11 and more, n= 33</a:t>
            </a:r>
            <a:endParaRPr lang="en-GB" sz="600">
              <a:latin typeface="Century Gothic" panose="020B0502020202020204" pitchFamily="34" charset="0"/>
            </a:endParaRPr>
          </a:p>
        </p:txBody>
      </p:sp>
    </p:spTree>
    <p:extLst>
      <p:ext uri="{BB962C8B-B14F-4D97-AF65-F5344CB8AC3E}">
        <p14:creationId xmlns:p14="http://schemas.microsoft.com/office/powerpoint/2010/main" val="1585210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4FBF-420A-A672-90C6-A9441F765DC8}"/>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2CBDBE1-4B92-3CC0-4E75-1847D7CB9229}"/>
              </a:ext>
            </a:extLst>
          </p:cNvPr>
          <p:cNvGraphicFramePr/>
          <p:nvPr>
            <p:extLst>
              <p:ext uri="{D42A27DB-BD31-4B8C-83A1-F6EECF244321}">
                <p14:modId xmlns:p14="http://schemas.microsoft.com/office/powerpoint/2010/main" val="502373782"/>
              </p:ext>
            </p:extLst>
          </p:nvPr>
        </p:nvGraphicFramePr>
        <p:xfrm>
          <a:off x="177617" y="825910"/>
          <a:ext cx="5466100" cy="556505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9D27989-2290-4355-4C01-BA99E980AA57}"/>
              </a:ext>
            </a:extLst>
          </p:cNvPr>
          <p:cNvSpPr txBox="1"/>
          <p:nvPr/>
        </p:nvSpPr>
        <p:spPr>
          <a:xfrm>
            <a:off x="-3010" y="76201"/>
            <a:ext cx="12192001" cy="923330"/>
          </a:xfrm>
          <a:prstGeom prst="rect">
            <a:avLst/>
          </a:prstGeom>
          <a:noFill/>
        </p:spPr>
        <p:txBody>
          <a:bodyPr wrap="square" rtlCol="0">
            <a:spAutoFit/>
          </a:bodyPr>
          <a:lstStyle/>
          <a:p>
            <a:r>
              <a:rPr lang="en-GB" b="1">
                <a:solidFill>
                  <a:srgbClr val="002063"/>
                </a:solidFill>
                <a:latin typeface="Abadi Extra Light" panose="020B0204020104020204" pitchFamily="34" charset="0"/>
              </a:rPr>
              <a:t>Children's Legal Aid: </a:t>
            </a:r>
            <a:r>
              <a:rPr lang="en-GB">
                <a:solidFill>
                  <a:srgbClr val="002063"/>
                </a:solidFill>
                <a:latin typeface="Abadi Extra Light" panose="020B0204020104020204" pitchFamily="34" charset="0"/>
              </a:rPr>
              <a:t>A more negative outlook for Children's Legal Aid. Just 10% had seen an increase compared to 2023. Just 8% expect the income from Children’s Legal Aid to increase in 2025, but 42% expect it to decrease (18% significantly). As with other legal aids, the majority had not seen, and don’t expect to see any change. </a:t>
            </a:r>
          </a:p>
        </p:txBody>
      </p:sp>
      <p:grpSp>
        <p:nvGrpSpPr>
          <p:cNvPr id="12" name="Group 11">
            <a:extLst>
              <a:ext uri="{FF2B5EF4-FFF2-40B4-BE49-F238E27FC236}">
                <a16:creationId xmlns:a16="http://schemas.microsoft.com/office/drawing/2014/main" id="{B7D43BC5-AABF-1A21-605F-43CCC7FD0EAA}"/>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04119674-6106-38BC-B12D-9D349F04210B}"/>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2BBC2CD-0036-212F-F959-110FB792278E}"/>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43FB417-C987-B4A9-97BF-7E2293BB03B7}"/>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BA16085-EE69-5ED4-3D1E-4E8D1E16D8A6}"/>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FD88CC52-61CB-59E8-1CC6-AA2E95E16C51}"/>
              </a:ext>
            </a:extLst>
          </p:cNvPr>
          <p:cNvGraphicFramePr>
            <a:graphicFrameLocks noGrp="1"/>
          </p:cNvGraphicFramePr>
          <p:nvPr>
            <p:extLst>
              <p:ext uri="{D42A27DB-BD31-4B8C-83A1-F6EECF244321}">
                <p14:modId xmlns:p14="http://schemas.microsoft.com/office/powerpoint/2010/main" val="476662056"/>
              </p:ext>
            </p:extLst>
          </p:nvPr>
        </p:nvGraphicFramePr>
        <p:xfrm>
          <a:off x="193988" y="2243684"/>
          <a:ext cx="5557884" cy="675640"/>
        </p:xfrm>
        <a:graphic>
          <a:graphicData uri="http://schemas.openxmlformats.org/drawingml/2006/table">
            <a:tbl>
              <a:tblPr firstRow="1" bandRow="1">
                <a:tableStyleId>{5C22544A-7EE6-4342-B048-85BDC9FD1C3A}</a:tableStyleId>
              </a:tblPr>
              <a:tblGrid>
                <a:gridCol w="984919">
                  <a:extLst>
                    <a:ext uri="{9D8B030D-6E8A-4147-A177-3AD203B41FA5}">
                      <a16:colId xmlns:a16="http://schemas.microsoft.com/office/drawing/2014/main" val="1374943886"/>
                    </a:ext>
                  </a:extLst>
                </a:gridCol>
                <a:gridCol w="1238234">
                  <a:extLst>
                    <a:ext uri="{9D8B030D-6E8A-4147-A177-3AD203B41FA5}">
                      <a16:colId xmlns:a16="http://schemas.microsoft.com/office/drawing/2014/main" val="3735731329"/>
                    </a:ext>
                  </a:extLst>
                </a:gridCol>
                <a:gridCol w="1111577">
                  <a:extLst>
                    <a:ext uri="{9D8B030D-6E8A-4147-A177-3AD203B41FA5}">
                      <a16:colId xmlns:a16="http://schemas.microsoft.com/office/drawing/2014/main" val="1424482836"/>
                    </a:ext>
                  </a:extLst>
                </a:gridCol>
                <a:gridCol w="1111577">
                  <a:extLst>
                    <a:ext uri="{9D8B030D-6E8A-4147-A177-3AD203B41FA5}">
                      <a16:colId xmlns:a16="http://schemas.microsoft.com/office/drawing/2014/main" val="275718756"/>
                    </a:ext>
                  </a:extLst>
                </a:gridCol>
                <a:gridCol w="1111577">
                  <a:extLst>
                    <a:ext uri="{9D8B030D-6E8A-4147-A177-3AD203B41FA5}">
                      <a16:colId xmlns:a16="http://schemas.microsoft.com/office/drawing/2014/main" val="4118065456"/>
                    </a:ext>
                  </a:extLst>
                </a:gridCol>
              </a:tblGrid>
              <a:tr h="0">
                <a:tc gridSpan="5">
                  <a:txBody>
                    <a:bodyPr/>
                    <a:lstStyle/>
                    <a:p>
                      <a:pPr algn="ctr"/>
                      <a:r>
                        <a:rPr lang="en-GB" sz="1400">
                          <a:latin typeface="Century Gothic" panose="020B0502020202020204" pitchFamily="34" charset="0"/>
                        </a:rPr>
                        <a:t>Net Increase/Decrease</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10%</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36%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10%</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60%</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6%</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32%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9%</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36%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22%</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4262762926"/>
                  </a:ext>
                </a:extLst>
              </a:tr>
            </a:tbl>
          </a:graphicData>
        </a:graphic>
      </p:graphicFrame>
      <p:graphicFrame>
        <p:nvGraphicFramePr>
          <p:cNvPr id="6" name="Chart 5">
            <a:extLst>
              <a:ext uri="{FF2B5EF4-FFF2-40B4-BE49-F238E27FC236}">
                <a16:creationId xmlns:a16="http://schemas.microsoft.com/office/drawing/2014/main" id="{0C10C24E-F46F-B952-00D3-466DF0ADE4AB}"/>
              </a:ext>
            </a:extLst>
          </p:cNvPr>
          <p:cNvGraphicFramePr/>
          <p:nvPr>
            <p:extLst>
              <p:ext uri="{D42A27DB-BD31-4B8C-83A1-F6EECF244321}">
                <p14:modId xmlns:p14="http://schemas.microsoft.com/office/powerpoint/2010/main" val="1191022475"/>
              </p:ext>
            </p:extLst>
          </p:nvPr>
        </p:nvGraphicFramePr>
        <p:xfrm>
          <a:off x="6366429" y="825910"/>
          <a:ext cx="5466100" cy="55650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F5E320AC-1259-14D8-51F2-36B31ADCF482}"/>
              </a:ext>
            </a:extLst>
          </p:cNvPr>
          <p:cNvGraphicFramePr>
            <a:graphicFrameLocks noGrp="1"/>
          </p:cNvGraphicFramePr>
          <p:nvPr>
            <p:extLst>
              <p:ext uri="{D42A27DB-BD31-4B8C-83A1-F6EECF244321}">
                <p14:modId xmlns:p14="http://schemas.microsoft.com/office/powerpoint/2010/main" val="3018714711"/>
              </p:ext>
            </p:extLst>
          </p:nvPr>
        </p:nvGraphicFramePr>
        <p:xfrm>
          <a:off x="6366429" y="2243684"/>
          <a:ext cx="5557884" cy="675640"/>
        </p:xfrm>
        <a:graphic>
          <a:graphicData uri="http://schemas.openxmlformats.org/drawingml/2006/table">
            <a:tbl>
              <a:tblPr firstRow="1" bandRow="1">
                <a:tableStyleId>{5C22544A-7EE6-4342-B048-85BDC9FD1C3A}</a:tableStyleId>
              </a:tblPr>
              <a:tblGrid>
                <a:gridCol w="984919">
                  <a:extLst>
                    <a:ext uri="{9D8B030D-6E8A-4147-A177-3AD203B41FA5}">
                      <a16:colId xmlns:a16="http://schemas.microsoft.com/office/drawing/2014/main" val="1374943886"/>
                    </a:ext>
                  </a:extLst>
                </a:gridCol>
                <a:gridCol w="1238234">
                  <a:extLst>
                    <a:ext uri="{9D8B030D-6E8A-4147-A177-3AD203B41FA5}">
                      <a16:colId xmlns:a16="http://schemas.microsoft.com/office/drawing/2014/main" val="3735731329"/>
                    </a:ext>
                  </a:extLst>
                </a:gridCol>
                <a:gridCol w="1111577">
                  <a:extLst>
                    <a:ext uri="{9D8B030D-6E8A-4147-A177-3AD203B41FA5}">
                      <a16:colId xmlns:a16="http://schemas.microsoft.com/office/drawing/2014/main" val="1424482836"/>
                    </a:ext>
                  </a:extLst>
                </a:gridCol>
                <a:gridCol w="1111577">
                  <a:extLst>
                    <a:ext uri="{9D8B030D-6E8A-4147-A177-3AD203B41FA5}">
                      <a16:colId xmlns:a16="http://schemas.microsoft.com/office/drawing/2014/main" val="275718756"/>
                    </a:ext>
                  </a:extLst>
                </a:gridCol>
                <a:gridCol w="1111577">
                  <a:extLst>
                    <a:ext uri="{9D8B030D-6E8A-4147-A177-3AD203B41FA5}">
                      <a16:colId xmlns:a16="http://schemas.microsoft.com/office/drawing/2014/main" val="4118065456"/>
                    </a:ext>
                  </a:extLst>
                </a:gridCol>
              </a:tblGrid>
              <a:tr h="0">
                <a:tc gridSpan="5">
                  <a:txBody>
                    <a:bodyPr/>
                    <a:lstStyle/>
                    <a:p>
                      <a:pPr algn="ctr"/>
                      <a:r>
                        <a:rPr lang="en-GB" sz="1400">
                          <a:latin typeface="Century Gothic" panose="020B0502020202020204" pitchFamily="34" charset="0"/>
                        </a:rPr>
                        <a:t>Net Increase/Decrease</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8%</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42%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0%</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40%</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6%</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43%</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9%</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36%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0%</a:t>
                      </a:r>
                      <a:r>
                        <a:rPr lang="en-GB" sz="1400" b="0" i="0" u="none" strike="noStrike">
                          <a:solidFill>
                            <a:schemeClr val="tx1">
                              <a:lumMod val="85000"/>
                              <a:lumOff val="15000"/>
                            </a:schemeClr>
                          </a:solidFill>
                          <a:effectLst/>
                          <a:latin typeface="Century Gothic" panose="020B0502020202020204" pitchFamily="34" charset="0"/>
                        </a:rPr>
                        <a:t>/</a:t>
                      </a:r>
                      <a:r>
                        <a:rPr lang="en-GB" sz="1400" b="0" i="0" u="none" strike="noStrike">
                          <a:solidFill>
                            <a:srgbClr val="C00000"/>
                          </a:solidFill>
                          <a:effectLst/>
                          <a:latin typeface="Century Gothic" panose="020B0502020202020204" pitchFamily="34" charset="0"/>
                        </a:rPr>
                        <a:t>38%</a:t>
                      </a:r>
                    </a:p>
                  </a:txBody>
                  <a:tcPr marL="9525" marR="9525" marT="9525" marB="0" anchor="ctr"/>
                </a:tc>
                <a:extLst>
                  <a:ext uri="{0D108BD9-81ED-4DB2-BD59-A6C34878D82A}">
                    <a16:rowId xmlns:a16="http://schemas.microsoft.com/office/drawing/2014/main" val="4262762926"/>
                  </a:ext>
                </a:extLst>
              </a:tr>
            </a:tbl>
          </a:graphicData>
        </a:graphic>
      </p:graphicFrame>
      <p:sp>
        <p:nvSpPr>
          <p:cNvPr id="7" name="TextBox 6">
            <a:extLst>
              <a:ext uri="{FF2B5EF4-FFF2-40B4-BE49-F238E27FC236}">
                <a16:creationId xmlns:a16="http://schemas.microsoft.com/office/drawing/2014/main" id="{25EBC85D-8C3A-9FA4-9880-024C2FEDB208}"/>
              </a:ext>
            </a:extLst>
          </p:cNvPr>
          <p:cNvSpPr txBox="1"/>
          <p:nvPr/>
        </p:nvSpPr>
        <p:spPr>
          <a:xfrm>
            <a:off x="353237" y="6564100"/>
            <a:ext cx="5114859"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66;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10; Partner &amp; Business Owner, n= 56; 10 and under, n = 58; 11 and more, n= 8</a:t>
            </a:r>
            <a:endParaRPr lang="en-GB" sz="600">
              <a:latin typeface="Century Gothic" panose="020B0502020202020204" pitchFamily="34" charset="0"/>
            </a:endParaRPr>
          </a:p>
        </p:txBody>
      </p:sp>
      <p:sp>
        <p:nvSpPr>
          <p:cNvPr id="8" name="TextBox 7">
            <a:extLst>
              <a:ext uri="{FF2B5EF4-FFF2-40B4-BE49-F238E27FC236}">
                <a16:creationId xmlns:a16="http://schemas.microsoft.com/office/drawing/2014/main" id="{1C0BEA9B-CE44-FBF1-A28B-12EF379E542F}"/>
              </a:ext>
            </a:extLst>
          </p:cNvPr>
          <p:cNvSpPr txBox="1"/>
          <p:nvPr/>
        </p:nvSpPr>
        <p:spPr>
          <a:xfrm>
            <a:off x="6542049" y="6570625"/>
            <a:ext cx="5114859"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66;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10; Partner &amp; Business Owner, n= 56; 10 and under, n = 58; 11 and more, n= 8</a:t>
            </a:r>
            <a:endParaRPr lang="en-GB" sz="600">
              <a:latin typeface="Century Gothic" panose="020B0502020202020204" pitchFamily="34" charset="0"/>
            </a:endParaRPr>
          </a:p>
        </p:txBody>
      </p:sp>
    </p:spTree>
    <p:extLst>
      <p:ext uri="{BB962C8B-B14F-4D97-AF65-F5344CB8AC3E}">
        <p14:creationId xmlns:p14="http://schemas.microsoft.com/office/powerpoint/2010/main" val="3032132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85E79-59DB-36D3-FE4D-E2E2CA1451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872828-93E1-A8DA-1072-3AAD83EAC64E}"/>
              </a:ext>
            </a:extLst>
          </p:cNvPr>
          <p:cNvSpPr txBox="1"/>
          <p:nvPr/>
        </p:nvSpPr>
        <p:spPr>
          <a:xfrm>
            <a:off x="81280" y="76204"/>
            <a:ext cx="12094068" cy="1138773"/>
          </a:xfrm>
          <a:prstGeom prst="rect">
            <a:avLst/>
          </a:prstGeom>
          <a:noFill/>
        </p:spPr>
        <p:txBody>
          <a:bodyPr wrap="square" rtlCol="0">
            <a:spAutoFit/>
          </a:bodyPr>
          <a:lstStyle/>
          <a:p>
            <a:r>
              <a:rPr lang="en-GB" b="1">
                <a:solidFill>
                  <a:srgbClr val="002063"/>
                </a:solidFill>
                <a:latin typeface="Abadi Extra Light" panose="020B0204020104020204" pitchFamily="34" charset="0"/>
              </a:rPr>
              <a:t>Apart from legal aid rates, looking forward to 2025, how do you expect the legal aid sector to look? What changes, if any, do you anticipate?</a:t>
            </a:r>
          </a:p>
          <a:p>
            <a:r>
              <a:rPr lang="en-GB" sz="1600">
                <a:solidFill>
                  <a:srgbClr val="002063"/>
                </a:solidFill>
                <a:latin typeface="Abadi Extra Light" panose="020B0204020104020204" pitchFamily="34" charset="0"/>
              </a:rPr>
              <a:t>Thematic analysis of survey open-ended responses and interview comments</a:t>
            </a:r>
          </a:p>
          <a:p>
            <a:endParaRPr lang="en-GB" sz="1600">
              <a:solidFill>
                <a:srgbClr val="002063"/>
              </a:solidFill>
              <a:latin typeface="Abadi Extra Light" panose="020B0204020104020204" pitchFamily="34" charset="0"/>
            </a:endParaRPr>
          </a:p>
        </p:txBody>
      </p:sp>
      <p:grpSp>
        <p:nvGrpSpPr>
          <p:cNvPr id="3" name="Group 2">
            <a:extLst>
              <a:ext uri="{FF2B5EF4-FFF2-40B4-BE49-F238E27FC236}">
                <a16:creationId xmlns:a16="http://schemas.microsoft.com/office/drawing/2014/main" id="{A0CF1DFB-FDDC-57E3-1983-D84CFB68EB96}"/>
              </a:ext>
            </a:extLst>
          </p:cNvPr>
          <p:cNvGrpSpPr/>
          <p:nvPr/>
        </p:nvGrpSpPr>
        <p:grpSpPr>
          <a:xfrm>
            <a:off x="-1" y="4"/>
            <a:ext cx="12192001" cy="76202"/>
            <a:chOff x="0" y="306914"/>
            <a:chExt cx="9906000" cy="114304"/>
          </a:xfrm>
        </p:grpSpPr>
        <p:sp>
          <p:nvSpPr>
            <p:cNvPr id="5" name="Rectangle 4">
              <a:extLst>
                <a:ext uri="{FF2B5EF4-FFF2-40B4-BE49-F238E27FC236}">
                  <a16:creationId xmlns:a16="http://schemas.microsoft.com/office/drawing/2014/main" id="{3941649D-45AC-AC39-BF2B-A3DF3BD0ED0A}"/>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9587AD7-7D54-9962-57BD-6D1CF9A56640}"/>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3DAB9B4-4121-F387-1818-7FD6916A45A6}"/>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C36E04A-0608-3AD0-E893-9AA829160C15}"/>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003BE1E1-ADE1-0192-77D5-EB25A52BA1EB}"/>
              </a:ext>
            </a:extLst>
          </p:cNvPr>
          <p:cNvSpPr/>
          <p:nvPr/>
        </p:nvSpPr>
        <p:spPr>
          <a:xfrm>
            <a:off x="164136" y="1137286"/>
            <a:ext cx="6184489" cy="5391333"/>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1400" i="0">
                <a:solidFill>
                  <a:srgbClr val="002063"/>
                </a:solidFill>
                <a:effectLst/>
                <a:latin typeface="Century Gothic" panose="020B0502020202020204" pitchFamily="34" charset="0"/>
              </a:rPr>
              <a:t>The general sentiment from those surveyed is </a:t>
            </a:r>
            <a:r>
              <a:rPr lang="en-GB" sz="1400" b="1" i="0">
                <a:solidFill>
                  <a:srgbClr val="002063"/>
                </a:solidFill>
                <a:effectLst/>
                <a:latin typeface="Century Gothic" panose="020B0502020202020204" pitchFamily="34" charset="0"/>
              </a:rPr>
              <a:t>overwhelmingly negative.</a:t>
            </a:r>
          </a:p>
          <a:p>
            <a:pPr algn="just"/>
            <a:endParaRPr lang="en-GB" sz="1400" b="1" i="0">
              <a:solidFill>
                <a:srgbClr val="002063"/>
              </a:solidFill>
              <a:effectLst/>
              <a:latin typeface="Century Gothic" panose="020B0502020202020204" pitchFamily="34" charset="0"/>
            </a:endParaRPr>
          </a:p>
          <a:p>
            <a:pPr marL="285750" indent="-285750" algn="just">
              <a:buFont typeface="Wingdings" panose="05000000000000000000" pitchFamily="2" charset="2"/>
              <a:buChar char="§"/>
            </a:pPr>
            <a:r>
              <a:rPr lang="en-GB" sz="1400">
                <a:solidFill>
                  <a:srgbClr val="002063"/>
                </a:solidFill>
                <a:latin typeface="Century Gothic" panose="020B0502020202020204" pitchFamily="34" charset="0"/>
              </a:rPr>
              <a:t>The number of legal aid solicitors is </a:t>
            </a:r>
            <a:r>
              <a:rPr lang="en-GB" sz="1400" b="1">
                <a:solidFill>
                  <a:srgbClr val="002063"/>
                </a:solidFill>
                <a:latin typeface="Century Gothic" panose="020B0502020202020204" pitchFamily="34" charset="0"/>
              </a:rPr>
              <a:t>expected to decline</a:t>
            </a:r>
            <a:r>
              <a:rPr lang="en-GB" sz="1400">
                <a:solidFill>
                  <a:srgbClr val="002063"/>
                </a:solidFill>
                <a:latin typeface="Century Gothic" panose="020B0502020202020204" pitchFamily="34" charset="0"/>
              </a:rPr>
              <a:t>, leaving fewer solicitors to handle an increasing number of cases. </a:t>
            </a:r>
          </a:p>
          <a:p>
            <a:pPr algn="just"/>
            <a:endParaRPr lang="en-GB" sz="1400">
              <a:solidFill>
                <a:srgbClr val="002063"/>
              </a:solidFill>
              <a:latin typeface="Century Gothic" panose="020B0502020202020204" pitchFamily="34" charset="0"/>
            </a:endParaRPr>
          </a:p>
          <a:p>
            <a:pPr marL="285750" indent="-285750" algn="just">
              <a:buFont typeface="Wingdings" panose="05000000000000000000" pitchFamily="2" charset="2"/>
              <a:buChar char="§"/>
            </a:pPr>
            <a:r>
              <a:rPr lang="en-GB" sz="1400">
                <a:solidFill>
                  <a:srgbClr val="002063"/>
                </a:solidFill>
                <a:latin typeface="Century Gothic" panose="020B0502020202020204" pitchFamily="34" charset="0"/>
              </a:rPr>
              <a:t>This will reduce access to justice, increase workloads and lead to professional burnout.</a:t>
            </a:r>
          </a:p>
          <a:p>
            <a:pPr algn="just"/>
            <a:endParaRPr lang="en-GB" sz="1400">
              <a:solidFill>
                <a:srgbClr val="002063"/>
              </a:solidFill>
              <a:latin typeface="Century Gothic" panose="020B0502020202020204" pitchFamily="34" charset="0"/>
            </a:endParaRPr>
          </a:p>
          <a:p>
            <a:pPr marL="285750" indent="-285750" algn="just">
              <a:buFont typeface="Wingdings" panose="05000000000000000000" pitchFamily="2" charset="2"/>
              <a:buChar char="§"/>
            </a:pPr>
            <a:r>
              <a:rPr lang="en-GB" sz="1400">
                <a:solidFill>
                  <a:srgbClr val="002063"/>
                </a:solidFill>
                <a:latin typeface="Century Gothic" panose="020B0502020202020204" pitchFamily="34" charset="0"/>
              </a:rPr>
              <a:t>The Government and SLAB will need to take meaningful action to reverse this decline.</a:t>
            </a:r>
          </a:p>
          <a:p>
            <a:pPr algn="just"/>
            <a:endParaRPr lang="en-GB" sz="1400">
              <a:solidFill>
                <a:srgbClr val="002063"/>
              </a:solidFill>
              <a:latin typeface="Century Gothic" panose="020B0502020202020204" pitchFamily="34" charset="0"/>
            </a:endParaRPr>
          </a:p>
          <a:p>
            <a:pPr marL="285750" indent="-285750" algn="just">
              <a:buFont typeface="Wingdings" panose="05000000000000000000" pitchFamily="2" charset="2"/>
              <a:buChar char="§"/>
            </a:pPr>
            <a:r>
              <a:rPr lang="en-GB" sz="1400">
                <a:solidFill>
                  <a:srgbClr val="002063"/>
                </a:solidFill>
                <a:latin typeface="Century Gothic" panose="020B0502020202020204" pitchFamily="34" charset="0"/>
              </a:rPr>
              <a:t>Some respondents </a:t>
            </a:r>
            <a:r>
              <a:rPr lang="en-GB" sz="1400" b="1">
                <a:solidFill>
                  <a:srgbClr val="002063"/>
                </a:solidFill>
                <a:latin typeface="Century Gothic" panose="020B0502020202020204" pitchFamily="34" charset="0"/>
              </a:rPr>
              <a:t>hope for reform</a:t>
            </a:r>
            <a:r>
              <a:rPr lang="en-GB" sz="1400">
                <a:solidFill>
                  <a:srgbClr val="002063"/>
                </a:solidFill>
                <a:latin typeface="Century Gothic" panose="020B0502020202020204" pitchFamily="34" charset="0"/>
              </a:rPr>
              <a:t>, but the majority predict continued deterioration unless significant changes are made.</a:t>
            </a:r>
          </a:p>
          <a:p>
            <a:pPr algn="just"/>
            <a:endParaRPr lang="en-GB" sz="1400" b="1">
              <a:solidFill>
                <a:srgbClr val="002063"/>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F9382AA0-DC9B-C73E-A731-8DADD84227F6}"/>
              </a:ext>
            </a:extLst>
          </p:cNvPr>
          <p:cNvGrpSpPr/>
          <p:nvPr/>
        </p:nvGrpSpPr>
        <p:grpSpPr>
          <a:xfrm>
            <a:off x="6705599" y="1137425"/>
            <a:ext cx="5112774" cy="5403292"/>
            <a:chOff x="6971070" y="798733"/>
            <a:chExt cx="4473679" cy="5353659"/>
          </a:xfrm>
          <a:solidFill>
            <a:srgbClr val="002063"/>
          </a:solidFill>
        </p:grpSpPr>
        <p:sp>
          <p:nvSpPr>
            <p:cNvPr id="9" name="Rectangle 8">
              <a:extLst>
                <a:ext uri="{FF2B5EF4-FFF2-40B4-BE49-F238E27FC236}">
                  <a16:creationId xmlns:a16="http://schemas.microsoft.com/office/drawing/2014/main" id="{B08C9DA2-ED3B-46EB-586C-307F2F3936FC}"/>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Fewer firms are on the legal aid register and accordingly, the most vulnerable in our society will no longer be able to conduct their cases with the benefit of legal advice."</a:t>
              </a:r>
              <a:endParaRPr lang="en-GB" sz="120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C30608E7-76FA-1C89-0861-E24F6442F254}"/>
                </a:ext>
              </a:extLst>
            </p:cNvPr>
            <p:cNvSpPr/>
            <p:nvPr/>
          </p:nvSpPr>
          <p:spPr>
            <a:xfrm>
              <a:off x="6971071" y="2134116"/>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“I think SLAB are going to be left in a position whereby they are the only solicitors undertaking work via legal aid.  The system is too time consuming, complex and the Legal Aid Board deduct too many abatements from payments. I think 2025 will see a number of firms not re-register to undertake this work as the Government do not seem interested in fixing this.”</a:t>
              </a:r>
            </a:p>
          </p:txBody>
        </p:sp>
        <p:sp>
          <p:nvSpPr>
            <p:cNvPr id="11" name="Rectangle 10">
              <a:extLst>
                <a:ext uri="{FF2B5EF4-FFF2-40B4-BE49-F238E27FC236}">
                  <a16:creationId xmlns:a16="http://schemas.microsoft.com/office/drawing/2014/main" id="{3052ABD9-E279-6D8C-0D31-6B5963B87D44}"/>
                </a:ext>
              </a:extLst>
            </p:cNvPr>
            <p:cNvSpPr/>
            <p:nvPr/>
          </p:nvSpPr>
          <p:spPr>
            <a:xfrm>
              <a:off x="6971070" y="3458684"/>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“By the time that we had gone through the hoops of applying for legal aid, having to produce financial verification, sometimes having to apply for increases, things like that, it wasn't worth our while financially in comparison to what people would pay us privately.”</a:t>
              </a:r>
            </a:p>
          </p:txBody>
        </p:sp>
        <p:sp>
          <p:nvSpPr>
            <p:cNvPr id="13" name="Rectangle 12">
              <a:extLst>
                <a:ext uri="{FF2B5EF4-FFF2-40B4-BE49-F238E27FC236}">
                  <a16:creationId xmlns:a16="http://schemas.microsoft.com/office/drawing/2014/main" id="{2D824B29-EB22-9341-B13C-CF27B3FD79B7}"/>
                </a:ext>
              </a:extLst>
            </p:cNvPr>
            <p:cNvSpPr/>
            <p:nvPr/>
          </p:nvSpPr>
          <p:spPr>
            <a:xfrm>
              <a:off x="6971071" y="4783252"/>
              <a:ext cx="4473678" cy="13691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“We are still working on legal aid rates from 20, 30 years ago. We can do difficult, complex, long running cases and be doing them for less than minimum wage. That's a common thing because of the way the blocked fees work for civil legal aid. You can do a horrible case that takes up half your life and you do loads of hard work on it and you do a really good job and you come out earning less than minimum wage. That's just not acceptable.”</a:t>
              </a:r>
            </a:p>
          </p:txBody>
        </p:sp>
      </p:grpSp>
      <p:sp>
        <p:nvSpPr>
          <p:cNvPr id="12" name="TextBox 11">
            <a:extLst>
              <a:ext uri="{FF2B5EF4-FFF2-40B4-BE49-F238E27FC236}">
                <a16:creationId xmlns:a16="http://schemas.microsoft.com/office/drawing/2014/main" id="{9A84857C-419B-9E0B-1809-5068AB4595A9}"/>
              </a:ext>
            </a:extLst>
          </p:cNvPr>
          <p:cNvSpPr txBox="1"/>
          <p:nvPr/>
        </p:nvSpPr>
        <p:spPr>
          <a:xfrm>
            <a:off x="164136" y="6540719"/>
            <a:ext cx="630301" cy="276999"/>
          </a:xfrm>
          <a:prstGeom prst="rect">
            <a:avLst/>
          </a:prstGeom>
          <a:noFill/>
        </p:spPr>
        <p:txBody>
          <a:bodyPr wrap="none" rtlCol="0">
            <a:spAutoFit/>
          </a:bodyPr>
          <a:lstStyle/>
          <a:p>
            <a:r>
              <a:rPr lang="en-GB" sz="1200" b="1">
                <a:solidFill>
                  <a:srgbClr val="002063"/>
                </a:solidFill>
                <a:latin typeface="Century Gothic" panose="020B0502020202020204" pitchFamily="34" charset="0"/>
              </a:rPr>
              <a:t>n=192</a:t>
            </a:r>
          </a:p>
        </p:txBody>
      </p:sp>
    </p:spTree>
    <p:extLst>
      <p:ext uri="{BB962C8B-B14F-4D97-AF65-F5344CB8AC3E}">
        <p14:creationId xmlns:p14="http://schemas.microsoft.com/office/powerpoint/2010/main" val="4651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B914C-B1B4-A60C-4B90-628C2C44796D}"/>
              </a:ext>
            </a:extLst>
          </p:cNvPr>
          <p:cNvSpPr txBox="1"/>
          <p:nvPr/>
        </p:nvSpPr>
        <p:spPr>
          <a:xfrm>
            <a:off x="3944160" y="3105834"/>
            <a:ext cx="4173835" cy="646331"/>
          </a:xfrm>
          <a:prstGeom prst="rect">
            <a:avLst/>
          </a:prstGeom>
          <a:noFill/>
        </p:spPr>
        <p:txBody>
          <a:bodyPr wrap="none" rtlCol="0">
            <a:spAutoFit/>
          </a:bodyPr>
          <a:lstStyle/>
          <a:p>
            <a:r>
              <a:rPr lang="en-GB" sz="3600">
                <a:solidFill>
                  <a:schemeClr val="bg1"/>
                </a:solidFill>
                <a:latin typeface="Abadi Extra Light" panose="020B0204020104020204" pitchFamily="34" charset="0"/>
              </a:rPr>
              <a:t>Section 5: Technology</a:t>
            </a:r>
          </a:p>
        </p:txBody>
      </p:sp>
    </p:spTree>
    <p:extLst>
      <p:ext uri="{BB962C8B-B14F-4D97-AF65-F5344CB8AC3E}">
        <p14:creationId xmlns:p14="http://schemas.microsoft.com/office/powerpoint/2010/main" val="2562707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2A4B-6CAF-F4E9-3501-A60BC23A333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11EBB0-9A32-BF6B-17D8-E172224D89D1}"/>
              </a:ext>
            </a:extLst>
          </p:cNvPr>
          <p:cNvSpPr txBox="1"/>
          <p:nvPr/>
        </p:nvSpPr>
        <p:spPr>
          <a:xfrm>
            <a:off x="1" y="83878"/>
            <a:ext cx="12192000" cy="1200329"/>
          </a:xfrm>
          <a:prstGeom prst="rect">
            <a:avLst/>
          </a:prstGeom>
          <a:noFill/>
        </p:spPr>
        <p:txBody>
          <a:bodyPr wrap="square" rtlCol="0">
            <a:spAutoFit/>
          </a:bodyPr>
          <a:lstStyle/>
          <a:p>
            <a:r>
              <a:rPr lang="en-GB" sz="2400">
                <a:solidFill>
                  <a:srgbClr val="002063"/>
                </a:solidFill>
                <a:latin typeface="Abadi Extra Light" panose="020B0204020104020204" pitchFamily="34" charset="0"/>
              </a:rPr>
              <a:t>Microsoft Office (or similar)was the most commonly used digital technology (92%), followed by teams/zoom (82%), and case management software (72%). AI uptake was currently low (~6%) and mostly used for research tasks.</a:t>
            </a:r>
          </a:p>
        </p:txBody>
      </p:sp>
      <p:grpSp>
        <p:nvGrpSpPr>
          <p:cNvPr id="12" name="Group 11">
            <a:extLst>
              <a:ext uri="{FF2B5EF4-FFF2-40B4-BE49-F238E27FC236}">
                <a16:creationId xmlns:a16="http://schemas.microsoft.com/office/drawing/2014/main" id="{70CFCDC9-1913-3A33-2C9F-D1E7F6DCB699}"/>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6C935D38-F136-1574-F453-89910A1F4348}"/>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6068DEC-9F29-F563-F143-B1BF5B6A00E2}"/>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F993A95-9061-AD27-2917-4C42CBDDF15D}"/>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74A968F-9B78-EEC3-BFB0-EBEDEC97C718}"/>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6" name="Chart 5">
            <a:extLst>
              <a:ext uri="{FF2B5EF4-FFF2-40B4-BE49-F238E27FC236}">
                <a16:creationId xmlns:a16="http://schemas.microsoft.com/office/drawing/2014/main" id="{8B9BD269-BE9A-A953-D03A-01D58983FEFA}"/>
              </a:ext>
            </a:extLst>
          </p:cNvPr>
          <p:cNvGraphicFramePr/>
          <p:nvPr>
            <p:extLst>
              <p:ext uri="{D42A27DB-BD31-4B8C-83A1-F6EECF244321}">
                <p14:modId xmlns:p14="http://schemas.microsoft.com/office/powerpoint/2010/main" val="2741793178"/>
              </p:ext>
            </p:extLst>
          </p:nvPr>
        </p:nvGraphicFramePr>
        <p:xfrm>
          <a:off x="176980" y="1524000"/>
          <a:ext cx="11838039" cy="476864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CEB85E06-9609-7ECC-0E32-EC60E0FA2C2E}"/>
              </a:ext>
            </a:extLst>
          </p:cNvPr>
          <p:cNvSpPr/>
          <p:nvPr/>
        </p:nvSpPr>
        <p:spPr>
          <a:xfrm>
            <a:off x="8910582" y="2766528"/>
            <a:ext cx="1999841" cy="98939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rgbClr val="002063"/>
                </a:solidFill>
                <a:latin typeface="Century Gothic" panose="020B0502020202020204" pitchFamily="34" charset="0"/>
              </a:rPr>
              <a:t> </a:t>
            </a:r>
          </a:p>
          <a:p>
            <a:pPr algn="ctr"/>
            <a:r>
              <a:rPr lang="en-GB" sz="1000">
                <a:solidFill>
                  <a:srgbClr val="002063"/>
                </a:solidFill>
                <a:latin typeface="Century Gothic" panose="020B0502020202020204" pitchFamily="34" charset="0"/>
              </a:rPr>
              <a:t>Practices with 11 solicitors or more were significantly more likely to use that technology</a:t>
            </a:r>
            <a:r>
              <a:rPr lang="en-GB" sz="1000" strike="sngStrike">
                <a:solidFill>
                  <a:srgbClr val="002063"/>
                </a:solidFill>
                <a:latin typeface="Century Gothic" panose="020B0502020202020204" pitchFamily="34" charset="0"/>
              </a:rPr>
              <a:t>.</a:t>
            </a:r>
          </a:p>
        </p:txBody>
      </p:sp>
      <p:pic>
        <p:nvPicPr>
          <p:cNvPr id="13" name="Graphic 12" descr="Star with solid fill">
            <a:extLst>
              <a:ext uri="{FF2B5EF4-FFF2-40B4-BE49-F238E27FC236}">
                <a16:creationId xmlns:a16="http://schemas.microsoft.com/office/drawing/2014/main" id="{0206FD63-8013-7AFD-4C44-AAAA71DE66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1470" y="2333589"/>
            <a:ext cx="254914" cy="254914"/>
          </a:xfrm>
          <a:prstGeom prst="rect">
            <a:avLst/>
          </a:prstGeom>
        </p:spPr>
      </p:pic>
      <p:pic>
        <p:nvPicPr>
          <p:cNvPr id="18" name="Graphic 17" descr="Star with solid fill">
            <a:extLst>
              <a:ext uri="{FF2B5EF4-FFF2-40B4-BE49-F238E27FC236}">
                <a16:creationId xmlns:a16="http://schemas.microsoft.com/office/drawing/2014/main" id="{624AE7AB-4375-8B11-A75C-205B8EF835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1410" y="3215853"/>
            <a:ext cx="254914" cy="254914"/>
          </a:xfrm>
          <a:prstGeom prst="rect">
            <a:avLst/>
          </a:prstGeom>
        </p:spPr>
      </p:pic>
      <p:pic>
        <p:nvPicPr>
          <p:cNvPr id="20" name="Graphic 19" descr="Star with solid fill">
            <a:extLst>
              <a:ext uri="{FF2B5EF4-FFF2-40B4-BE49-F238E27FC236}">
                <a16:creationId xmlns:a16="http://schemas.microsoft.com/office/drawing/2014/main" id="{B151686D-B580-498B-ECB9-840041A3EF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5956" y="4017156"/>
            <a:ext cx="254914" cy="254914"/>
          </a:xfrm>
          <a:prstGeom prst="rect">
            <a:avLst/>
          </a:prstGeom>
        </p:spPr>
      </p:pic>
      <p:pic>
        <p:nvPicPr>
          <p:cNvPr id="3" name="Graphic 2" descr="Star with solid fill">
            <a:extLst>
              <a:ext uri="{FF2B5EF4-FFF2-40B4-BE49-F238E27FC236}">
                <a16:creationId xmlns:a16="http://schemas.microsoft.com/office/drawing/2014/main" id="{D85F3960-8B0C-34EB-C583-8F5D9D46C2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4093" y="2864852"/>
            <a:ext cx="254914" cy="254914"/>
          </a:xfrm>
          <a:prstGeom prst="rect">
            <a:avLst/>
          </a:prstGeom>
        </p:spPr>
      </p:pic>
      <p:sp>
        <p:nvSpPr>
          <p:cNvPr id="4" name="TextBox 3">
            <a:extLst>
              <a:ext uri="{FF2B5EF4-FFF2-40B4-BE49-F238E27FC236}">
                <a16:creationId xmlns:a16="http://schemas.microsoft.com/office/drawing/2014/main" id="{65C4D234-9B10-53F3-836C-8C2B0ACDB6E0}"/>
              </a:ext>
            </a:extLst>
          </p:cNvPr>
          <p:cNvSpPr txBox="1"/>
          <p:nvPr/>
        </p:nvSpPr>
        <p:spPr>
          <a:xfrm>
            <a:off x="-1" y="6657941"/>
            <a:ext cx="11976042"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Solicitors </a:t>
            </a:r>
            <a:r>
              <a:rPr lang="en-GB" sz="600">
                <a:latin typeface="Century Gothic" panose="020B0502020202020204" pitchFamily="34" charset="0"/>
              </a:rPr>
              <a:t>(not solicitors or business owners)</a:t>
            </a:r>
            <a:r>
              <a:rPr lang="en-US" sz="600">
                <a:latin typeface="Century Gothic" panose="020B0502020202020204" pitchFamily="34" charset="0"/>
              </a:rPr>
              <a:t>, n=123 ; Partners &amp; Business Owners, n= 298 </a:t>
            </a:r>
            <a:endParaRPr lang="en-GB" sz="600">
              <a:latin typeface="Century Gothic" panose="020B0502020202020204" pitchFamily="34" charset="0"/>
            </a:endParaRPr>
          </a:p>
        </p:txBody>
      </p:sp>
    </p:spTree>
    <p:extLst>
      <p:ext uri="{BB962C8B-B14F-4D97-AF65-F5344CB8AC3E}">
        <p14:creationId xmlns:p14="http://schemas.microsoft.com/office/powerpoint/2010/main" val="237923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9EFEA-E33D-64AE-495D-1A3AA361AA0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0C85C9-1C1A-088C-F957-324122966E13}"/>
              </a:ext>
            </a:extLst>
          </p:cNvPr>
          <p:cNvSpPr txBox="1"/>
          <p:nvPr/>
        </p:nvSpPr>
        <p:spPr>
          <a:xfrm>
            <a:off x="251961" y="352819"/>
            <a:ext cx="1977721"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Key Findings</a:t>
            </a:r>
            <a:endParaRPr lang="en-GB" sz="2800" strike="sngStrike">
              <a:solidFill>
                <a:srgbClr val="002063"/>
              </a:solidFill>
              <a:latin typeface="Abadi Extra Light" panose="020B0204020104020204" pitchFamily="34" charset="0"/>
            </a:endParaRPr>
          </a:p>
        </p:txBody>
      </p:sp>
      <p:cxnSp>
        <p:nvCxnSpPr>
          <p:cNvPr id="3" name="Straight Connector 2">
            <a:extLst>
              <a:ext uri="{FF2B5EF4-FFF2-40B4-BE49-F238E27FC236}">
                <a16:creationId xmlns:a16="http://schemas.microsoft.com/office/drawing/2014/main" id="{A9E2FC16-F702-2C9E-7F3A-69DE4445BC65}"/>
              </a:ext>
            </a:extLst>
          </p:cNvPr>
          <p:cNvCxnSpPr/>
          <p:nvPr/>
        </p:nvCxnSpPr>
        <p:spPr>
          <a:xfrm>
            <a:off x="300948" y="1054681"/>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BAC6592-D247-E5B8-2E22-08F1EF6C3055}"/>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00CBB817-F0F2-199D-2E76-2AE889576056}"/>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9E210C6-0867-A10A-7564-028996486F53}"/>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B65AD8B-0850-9E9B-93B2-DD2E4205FA53}"/>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E65164E-5AFD-CBED-C4B1-0FA8BFE3DFED}"/>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66DF8757-1376-31F1-72E3-CC3289A2E139}"/>
              </a:ext>
            </a:extLst>
          </p:cNvPr>
          <p:cNvSpPr txBox="1"/>
          <p:nvPr/>
        </p:nvSpPr>
        <p:spPr>
          <a:xfrm>
            <a:off x="251961" y="1233324"/>
            <a:ext cx="11605917" cy="5788444"/>
          </a:xfrm>
          <a:prstGeom prst="rect">
            <a:avLst/>
          </a:prstGeom>
          <a:noFill/>
        </p:spPr>
        <p:txBody>
          <a:bodyPr wrap="square" lIns="91440" tIns="45720" rIns="91440" bIns="45720" anchor="t">
            <a:spAutoFit/>
          </a:bodyPr>
          <a:lstStyle/>
          <a:p>
            <a:pPr algn="just">
              <a:lnSpc>
                <a:spcPct val="107000"/>
              </a:lnSpc>
              <a:spcAft>
                <a:spcPts val="600"/>
              </a:spcAft>
            </a:pPr>
            <a:r>
              <a:rPr lang="en-GB" sz="1200" b="1" kern="100" dirty="0">
                <a:latin typeface="Century Gothic"/>
                <a:ea typeface="Aptos" panose="020B0004020202020204" pitchFamily="34" charset="0"/>
                <a:cs typeface="Times New Roman"/>
              </a:rPr>
              <a:t>Setting the Scene – Opportunities &amp; Threats: </a:t>
            </a:r>
            <a:endParaRPr lang="en-GB" sz="1200" kern="100" dirty="0">
              <a:latin typeface="Century Gothic"/>
              <a:ea typeface="Aptos" panose="020B0004020202020204" pitchFamily="34" charset="0"/>
              <a:cs typeface="Times New Roman"/>
            </a:endParaRPr>
          </a:p>
          <a:p>
            <a:pPr marL="800100" lvl="1" indent="-342900" algn="just">
              <a:lnSpc>
                <a:spcPct val="107000"/>
              </a:lnSpc>
              <a:spcAft>
                <a:spcPts val="600"/>
              </a:spcAft>
              <a:buFont typeface="Wingdings" panose="05000000000000000000" pitchFamily="2" charset="2"/>
              <a:buChar char=""/>
            </a:pPr>
            <a:r>
              <a:rPr lang="en-GB" sz="1200" dirty="0">
                <a:latin typeface="Century Gothic"/>
              </a:rPr>
              <a:t>Overall, 39% felt optimistic about the future of smaller practices and the sector, irrespective of their role. However, 38% were pessimistic. </a:t>
            </a:r>
          </a:p>
          <a:p>
            <a:pPr marL="800100" lvl="1" indent="-342900" algn="just">
              <a:lnSpc>
                <a:spcPct val="107000"/>
              </a:lnSpc>
              <a:spcAft>
                <a:spcPts val="600"/>
              </a:spcAft>
              <a:buFont typeface="Wingdings" panose="05000000000000000000" pitchFamily="2" charset="2"/>
              <a:buChar char=""/>
            </a:pPr>
            <a:r>
              <a:rPr lang="en-GB" sz="1200" dirty="0">
                <a:latin typeface="Century Gothic"/>
              </a:rPr>
              <a:t>Among non-legal aid practices, 48% of respondents were very or somewhat optimistic and a further 24% were neither optimistic nor pessimistic.</a:t>
            </a:r>
            <a:endParaRPr lang="en-GB" sz="1200" dirty="0">
              <a:latin typeface="Century Gothic" panose="020B0502020202020204" pitchFamily="34" charset="0"/>
            </a:endParaRPr>
          </a:p>
          <a:p>
            <a:pPr marL="800100" lvl="1" indent="-342900" algn="just">
              <a:lnSpc>
                <a:spcPct val="107000"/>
              </a:lnSpc>
              <a:spcAft>
                <a:spcPts val="600"/>
              </a:spcAft>
              <a:buFont typeface="Wingdings" panose="05000000000000000000" pitchFamily="2" charset="2"/>
              <a:buChar char=""/>
            </a:pPr>
            <a:r>
              <a:rPr lang="en-GB" sz="1200" dirty="0">
                <a:latin typeface="Century Gothic"/>
              </a:rPr>
              <a:t>Practices offering legal aid were significantly more likely to be very pessimistic about the future of smaller practices (19%) than those which were not currently offering legal aid (5%). </a:t>
            </a:r>
          </a:p>
          <a:p>
            <a:pPr marL="800100" lvl="1" indent="-342900" algn="just">
              <a:lnSpc>
                <a:spcPct val="107000"/>
              </a:lnSpc>
              <a:spcAft>
                <a:spcPts val="600"/>
              </a:spcAft>
              <a:buFont typeface="Wingdings" panose="05000000000000000000" pitchFamily="2" charset="2"/>
              <a:buChar char=""/>
            </a:pPr>
            <a:r>
              <a:rPr lang="en-GB" sz="1200" dirty="0">
                <a:latin typeface="Century Gothic"/>
              </a:rPr>
              <a:t>Practices with 10 solicitors or fewer were a little more optimistic (41%) than those with 11 solicitors or more (34%). </a:t>
            </a:r>
          </a:p>
          <a:p>
            <a:pPr marL="800100" lvl="1" indent="-342900" algn="just">
              <a:lnSpc>
                <a:spcPct val="107000"/>
              </a:lnSpc>
              <a:spcAft>
                <a:spcPts val="600"/>
              </a:spcAft>
              <a:buFont typeface="Wingdings" panose="05000000000000000000" pitchFamily="2" charset="2"/>
              <a:buChar char=""/>
            </a:pPr>
            <a:r>
              <a:rPr lang="en-GB" sz="1200" kern="100" dirty="0">
                <a:latin typeface="Century Gothic"/>
                <a:ea typeface="Aptos" panose="020B0004020202020204" pitchFamily="34" charset="0"/>
                <a:cs typeface="Times New Roman"/>
              </a:rPr>
              <a:t>The </a:t>
            </a:r>
            <a:r>
              <a:rPr lang="en-GB" sz="1200" kern="100" dirty="0" err="1">
                <a:latin typeface="Century Gothic"/>
                <a:ea typeface="Aptos" panose="020B0004020202020204" pitchFamily="34" charset="0"/>
                <a:cs typeface="Times New Roman"/>
              </a:rPr>
              <a:t>personalisable</a:t>
            </a:r>
            <a:r>
              <a:rPr lang="en-GB" sz="1200" kern="100" dirty="0">
                <a:latin typeface="Century Gothic"/>
                <a:ea typeface="Aptos" panose="020B0004020202020204" pitchFamily="34" charset="0"/>
                <a:cs typeface="Times New Roman"/>
              </a:rPr>
              <a:t> service, specialism, and competitive fees were seen as big opportunities for clients using smaller practices. Technology, staff retention and the potential for mergers were also seen as potential opportunities.</a:t>
            </a:r>
          </a:p>
          <a:p>
            <a:pPr marL="800100" lvl="1" indent="-342900" algn="just">
              <a:lnSpc>
                <a:spcPct val="107000"/>
              </a:lnSpc>
              <a:spcAft>
                <a:spcPts val="1800"/>
              </a:spcAft>
              <a:buFont typeface="Wingdings" panose="05000000000000000000" pitchFamily="2" charset="2"/>
              <a:buChar char=""/>
            </a:pPr>
            <a:r>
              <a:rPr lang="en-GB" sz="1200" kern="100" dirty="0">
                <a:latin typeface="Century Gothic"/>
                <a:ea typeface="Aptos" panose="020B0004020202020204" pitchFamily="34" charset="0"/>
                <a:cs typeface="Times New Roman"/>
              </a:rPr>
              <a:t>Several challenges that smaller practices were facing included competition with larger practices (including services and costs), regulatory and compliance burdens, recruitment and technological challenges, economic pressures and legal aid issues.</a:t>
            </a:r>
            <a:endParaRPr lang="en-GB" sz="1200" b="1" dirty="0">
              <a:solidFill>
                <a:srgbClr val="000000"/>
              </a:solidFill>
              <a:latin typeface="Century Gothic"/>
              <a:ea typeface="Times New Roman" panose="02020603050405020304" pitchFamily="18" charset="0"/>
              <a:cs typeface="Times New Roman"/>
            </a:endParaRPr>
          </a:p>
          <a:p>
            <a:pPr algn="just">
              <a:lnSpc>
                <a:spcPts val="1600"/>
              </a:lnSpc>
              <a:spcAft>
                <a:spcPts val="600"/>
              </a:spcAft>
              <a:tabLst>
                <a:tab pos="457200" algn="l"/>
              </a:tabLst>
            </a:pPr>
            <a:r>
              <a:rPr lang="en-GB" sz="1200" b="1" dirty="0">
                <a:solidFill>
                  <a:srgbClr val="000000"/>
                </a:solidFill>
                <a:latin typeface="Century Gothic"/>
                <a:ea typeface="Times New Roman" panose="02020603050405020304" pitchFamily="18" charset="0"/>
                <a:cs typeface="Times New Roman"/>
              </a:rPr>
              <a:t>Retention &amp; Recruitment:</a:t>
            </a:r>
          </a:p>
          <a:p>
            <a:pPr marL="798830" lvl="1" indent="-341630" algn="just">
              <a:lnSpc>
                <a:spcPts val="1600"/>
              </a:lnSpc>
              <a:spcAft>
                <a:spcPts val="800"/>
              </a:spcAft>
              <a:buFont typeface="Wingdings" panose="05000000000000000000" pitchFamily="2" charset="2"/>
              <a:buChar char="Ø"/>
              <a:tabLst>
                <a:tab pos="457200" algn="l"/>
              </a:tabLst>
            </a:pPr>
            <a:r>
              <a:rPr lang="en-GB" sz="1200" dirty="0">
                <a:solidFill>
                  <a:srgbClr val="000000"/>
                </a:solidFill>
                <a:latin typeface="Century Gothic"/>
                <a:ea typeface="Times New Roman" panose="02020603050405020304" pitchFamily="18" charset="0"/>
                <a:cs typeface="Times New Roman"/>
              </a:rPr>
              <a:t>34% of respondents reported that staff changes negatively impacted their practice.</a:t>
            </a:r>
            <a:endParaRPr lang="en-GB" sz="1200" kern="100" dirty="0">
              <a:latin typeface="Century Gothic"/>
              <a:ea typeface="Aptos" panose="020B0004020202020204" pitchFamily="34" charset="0"/>
              <a:cs typeface="Times New Roman"/>
            </a:endParaRPr>
          </a:p>
          <a:p>
            <a:pPr marL="800100" lvl="1" indent="-342900" algn="just">
              <a:lnSpc>
                <a:spcPts val="1600"/>
              </a:lnSpc>
              <a:spcAft>
                <a:spcPts val="800"/>
              </a:spcAft>
              <a:buFont typeface="Wingdings" panose="05000000000000000000" pitchFamily="2" charset="2"/>
              <a:buChar char=""/>
              <a:tabLst>
                <a:tab pos="457200" algn="l"/>
              </a:tabLst>
            </a:pPr>
            <a:r>
              <a:rPr lang="en-GB" sz="1200" dirty="0">
                <a:solidFill>
                  <a:srgbClr val="000000"/>
                </a:solidFill>
                <a:latin typeface="Century Gothic"/>
                <a:ea typeface="Times New Roman" panose="02020603050405020304" pitchFamily="18" charset="0"/>
                <a:cs typeface="Times New Roman"/>
              </a:rPr>
              <a:t>77% of respondents reported some success with their recruitment strategies, yet 24% have struggled. </a:t>
            </a:r>
          </a:p>
          <a:p>
            <a:pPr marL="800100" lvl="1" indent="-342900" algn="just">
              <a:lnSpc>
                <a:spcPts val="1600"/>
              </a:lnSpc>
              <a:spcAft>
                <a:spcPts val="800"/>
              </a:spcAft>
              <a:buFont typeface="Wingdings" panose="05000000000000000000" pitchFamily="2" charset="2"/>
              <a:buChar char=""/>
              <a:tabLst>
                <a:tab pos="457200" algn="l"/>
              </a:tabLst>
            </a:pPr>
            <a:r>
              <a:rPr lang="en-GB" sz="1200" kern="0" dirty="0">
                <a:latin typeface="Century Gothic"/>
                <a:ea typeface="Times New Roman" panose="02020603050405020304" pitchFamily="18" charset="0"/>
                <a:cs typeface="Times New Roman"/>
              </a:rPr>
              <a:t>Despite having several strategies in place to encourage employees to remain within these practices, still a quarter thought their recruitment strategies had been unsuccessful.</a:t>
            </a:r>
          </a:p>
          <a:p>
            <a:pPr marL="800100" lvl="1" indent="-342900" algn="just">
              <a:lnSpc>
                <a:spcPts val="1600"/>
              </a:lnSpc>
              <a:spcAft>
                <a:spcPts val="800"/>
              </a:spcAft>
              <a:buFont typeface="Wingdings" panose="05000000000000000000" pitchFamily="2" charset="2"/>
              <a:buChar char=""/>
              <a:tabLst>
                <a:tab pos="457200" algn="l"/>
              </a:tabLst>
            </a:pPr>
            <a:r>
              <a:rPr lang="en-GB" sz="1200" kern="0" dirty="0">
                <a:latin typeface="Century Gothic"/>
                <a:ea typeface="Times New Roman" panose="02020603050405020304" pitchFamily="18" charset="0"/>
                <a:cs typeface="Times New Roman"/>
              </a:rPr>
              <a:t>Salary and benefits expectations caused problems for recruitment and retention of staff, as smaller practices could not compete with those offered by larger practices.</a:t>
            </a:r>
          </a:p>
          <a:p>
            <a:pPr marL="800100" lvl="1" indent="-342900" algn="just">
              <a:lnSpc>
                <a:spcPts val="1600"/>
              </a:lnSpc>
              <a:spcAft>
                <a:spcPts val="800"/>
              </a:spcAft>
              <a:buFont typeface="Wingdings" panose="05000000000000000000" pitchFamily="2" charset="2"/>
              <a:buChar char=""/>
              <a:tabLst>
                <a:tab pos="457200" algn="l"/>
              </a:tabLst>
            </a:pPr>
            <a:r>
              <a:rPr lang="en-GB" sz="1200" kern="0" dirty="0">
                <a:latin typeface="Century Gothic"/>
                <a:ea typeface="Times New Roman" panose="02020603050405020304" pitchFamily="18" charset="0"/>
                <a:cs typeface="Times New Roman"/>
              </a:rPr>
              <a:t>To support staff retention, smaller practices have had to adopt strategies such as offering flexible working and adopting family-friendly policies. However, offering remote work remained a significant challenge for smaller practices due to their limited resources. </a:t>
            </a:r>
          </a:p>
          <a:p>
            <a:pPr marL="800100" lvl="1" indent="-342900" algn="just">
              <a:lnSpc>
                <a:spcPts val="1600"/>
              </a:lnSpc>
              <a:spcAft>
                <a:spcPts val="800"/>
              </a:spcAft>
              <a:buFont typeface="Wingdings" panose="05000000000000000000" pitchFamily="2" charset="2"/>
              <a:buChar char=""/>
              <a:tabLst>
                <a:tab pos="457200" algn="l"/>
              </a:tabLst>
            </a:pPr>
            <a:r>
              <a:rPr lang="en-GB" sz="1200" kern="0" dirty="0">
                <a:latin typeface="Century Gothic"/>
                <a:ea typeface="Times New Roman" panose="02020603050405020304" pitchFamily="18" charset="0"/>
                <a:cs typeface="Times New Roman"/>
              </a:rPr>
              <a:t>Challenges with recruitment and retention were worsened by negative perceptions of working in smaller practices, in particular rural practices. These included: less prestige, limited variety of work, and limited progression opportunities. </a:t>
            </a:r>
          </a:p>
        </p:txBody>
      </p:sp>
    </p:spTree>
    <p:extLst>
      <p:ext uri="{BB962C8B-B14F-4D97-AF65-F5344CB8AC3E}">
        <p14:creationId xmlns:p14="http://schemas.microsoft.com/office/powerpoint/2010/main" val="2392433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F8487-E648-DC63-08B3-AAD2F9F5AE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229ABD-99CF-7BD4-BF43-662ACCEF127F}"/>
              </a:ext>
            </a:extLst>
          </p:cNvPr>
          <p:cNvSpPr txBox="1"/>
          <p:nvPr/>
        </p:nvSpPr>
        <p:spPr>
          <a:xfrm>
            <a:off x="0" y="92082"/>
            <a:ext cx="12242780" cy="1015663"/>
          </a:xfrm>
          <a:prstGeom prst="rect">
            <a:avLst/>
          </a:prstGeom>
          <a:noFill/>
        </p:spPr>
        <p:txBody>
          <a:bodyPr wrap="square" rtlCol="0">
            <a:spAutoFit/>
          </a:bodyPr>
          <a:lstStyle/>
          <a:p>
            <a:r>
              <a:rPr lang="en-GB" sz="2000" dirty="0">
                <a:solidFill>
                  <a:srgbClr val="002063"/>
                </a:solidFill>
                <a:latin typeface="Abadi Extra Light" panose="020B0204020104020204" pitchFamily="34" charset="0"/>
              </a:rPr>
              <a:t>Microsoft Office and similar suites of software had the highest rated effectiveness (85%), followed by digital anti-money laundering (AML) checks (84%) and digital signatures (83%). AI related software currently had the lowest rated effectiveness among their small user bases. </a:t>
            </a:r>
          </a:p>
        </p:txBody>
      </p:sp>
      <p:grpSp>
        <p:nvGrpSpPr>
          <p:cNvPr id="12" name="Group 11">
            <a:extLst>
              <a:ext uri="{FF2B5EF4-FFF2-40B4-BE49-F238E27FC236}">
                <a16:creationId xmlns:a16="http://schemas.microsoft.com/office/drawing/2014/main" id="{97694684-7EC5-93DE-51D9-9F73B057DFF1}"/>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B34F907B-8C95-1706-693C-6FB8F8A3674B}"/>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A94FB2C-EDD2-16A8-7206-8861C1D701C3}"/>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0343602-2810-4A8F-AED0-F22BD51F5B1D}"/>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F23E714-F886-1048-29BF-C00694AAB709}"/>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4" name="Chart 23">
            <a:extLst>
              <a:ext uri="{FF2B5EF4-FFF2-40B4-BE49-F238E27FC236}">
                <a16:creationId xmlns:a16="http://schemas.microsoft.com/office/drawing/2014/main" id="{9F78E89F-1322-B700-3D4C-5FFA30F7680B}"/>
              </a:ext>
            </a:extLst>
          </p:cNvPr>
          <p:cNvGraphicFramePr/>
          <p:nvPr>
            <p:extLst>
              <p:ext uri="{D42A27DB-BD31-4B8C-83A1-F6EECF244321}">
                <p14:modId xmlns:p14="http://schemas.microsoft.com/office/powerpoint/2010/main" val="3687048048"/>
              </p:ext>
            </p:extLst>
          </p:nvPr>
        </p:nvGraphicFramePr>
        <p:xfrm>
          <a:off x="50778" y="1160206"/>
          <a:ext cx="11624064" cy="5383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B759C8CB-9C99-9F91-0EF4-F1ACD691E4D5}"/>
              </a:ext>
            </a:extLst>
          </p:cNvPr>
          <p:cNvGraphicFramePr>
            <a:graphicFrameLocks noGrp="1"/>
          </p:cNvGraphicFramePr>
          <p:nvPr>
            <p:extLst>
              <p:ext uri="{D42A27DB-BD31-4B8C-83A1-F6EECF244321}">
                <p14:modId xmlns:p14="http://schemas.microsoft.com/office/powerpoint/2010/main" val="3352142656"/>
              </p:ext>
            </p:extLst>
          </p:nvPr>
        </p:nvGraphicFramePr>
        <p:xfrm>
          <a:off x="550151" y="1860208"/>
          <a:ext cx="11051458" cy="741680"/>
        </p:xfrm>
        <a:graphic>
          <a:graphicData uri="http://schemas.openxmlformats.org/drawingml/2006/table">
            <a:tbl>
              <a:tblPr firstRow="1" bandRow="1">
                <a:tableStyleId>{5C22544A-7EE6-4342-B048-85BDC9FD1C3A}</a:tableStyleId>
              </a:tblPr>
              <a:tblGrid>
                <a:gridCol w="1004678">
                  <a:extLst>
                    <a:ext uri="{9D8B030D-6E8A-4147-A177-3AD203B41FA5}">
                      <a16:colId xmlns:a16="http://schemas.microsoft.com/office/drawing/2014/main" val="1374943886"/>
                    </a:ext>
                  </a:extLst>
                </a:gridCol>
                <a:gridCol w="1004678">
                  <a:extLst>
                    <a:ext uri="{9D8B030D-6E8A-4147-A177-3AD203B41FA5}">
                      <a16:colId xmlns:a16="http://schemas.microsoft.com/office/drawing/2014/main" val="3735731329"/>
                    </a:ext>
                  </a:extLst>
                </a:gridCol>
                <a:gridCol w="1004678">
                  <a:extLst>
                    <a:ext uri="{9D8B030D-6E8A-4147-A177-3AD203B41FA5}">
                      <a16:colId xmlns:a16="http://schemas.microsoft.com/office/drawing/2014/main" val="1424482836"/>
                    </a:ext>
                  </a:extLst>
                </a:gridCol>
                <a:gridCol w="1004678">
                  <a:extLst>
                    <a:ext uri="{9D8B030D-6E8A-4147-A177-3AD203B41FA5}">
                      <a16:colId xmlns:a16="http://schemas.microsoft.com/office/drawing/2014/main" val="275718756"/>
                    </a:ext>
                  </a:extLst>
                </a:gridCol>
                <a:gridCol w="1004678">
                  <a:extLst>
                    <a:ext uri="{9D8B030D-6E8A-4147-A177-3AD203B41FA5}">
                      <a16:colId xmlns:a16="http://schemas.microsoft.com/office/drawing/2014/main" val="4118065456"/>
                    </a:ext>
                  </a:extLst>
                </a:gridCol>
                <a:gridCol w="1004678">
                  <a:extLst>
                    <a:ext uri="{9D8B030D-6E8A-4147-A177-3AD203B41FA5}">
                      <a16:colId xmlns:a16="http://schemas.microsoft.com/office/drawing/2014/main" val="1273029363"/>
                    </a:ext>
                  </a:extLst>
                </a:gridCol>
                <a:gridCol w="1004678">
                  <a:extLst>
                    <a:ext uri="{9D8B030D-6E8A-4147-A177-3AD203B41FA5}">
                      <a16:colId xmlns:a16="http://schemas.microsoft.com/office/drawing/2014/main" val="1219112877"/>
                    </a:ext>
                  </a:extLst>
                </a:gridCol>
                <a:gridCol w="1004678">
                  <a:extLst>
                    <a:ext uri="{9D8B030D-6E8A-4147-A177-3AD203B41FA5}">
                      <a16:colId xmlns:a16="http://schemas.microsoft.com/office/drawing/2014/main" val="164680441"/>
                    </a:ext>
                  </a:extLst>
                </a:gridCol>
                <a:gridCol w="1004678">
                  <a:extLst>
                    <a:ext uri="{9D8B030D-6E8A-4147-A177-3AD203B41FA5}">
                      <a16:colId xmlns:a16="http://schemas.microsoft.com/office/drawing/2014/main" val="2068938476"/>
                    </a:ext>
                  </a:extLst>
                </a:gridCol>
                <a:gridCol w="1004678">
                  <a:extLst>
                    <a:ext uri="{9D8B030D-6E8A-4147-A177-3AD203B41FA5}">
                      <a16:colId xmlns:a16="http://schemas.microsoft.com/office/drawing/2014/main" val="3255521368"/>
                    </a:ext>
                  </a:extLst>
                </a:gridCol>
                <a:gridCol w="1004678">
                  <a:extLst>
                    <a:ext uri="{9D8B030D-6E8A-4147-A177-3AD203B41FA5}">
                      <a16:colId xmlns:a16="http://schemas.microsoft.com/office/drawing/2014/main" val="1195756226"/>
                    </a:ext>
                  </a:extLst>
                </a:gridCol>
              </a:tblGrid>
              <a:tr h="370840">
                <a:tc gridSpan="11">
                  <a:txBody>
                    <a:bodyPr/>
                    <a:lstStyle/>
                    <a:p>
                      <a:pPr algn="ctr"/>
                      <a:r>
                        <a:rPr lang="en-GB" sz="1400">
                          <a:latin typeface="Century Gothic" panose="020B0502020202020204" pitchFamily="34" charset="0"/>
                        </a:rPr>
                        <a:t>Avg. % (effective)</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70840">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85</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81</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84</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82</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83</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76</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74</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74</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56</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52</a:t>
                      </a:r>
                    </a:p>
                  </a:txBody>
                  <a:tcPr marL="9525" marR="9525" marT="9525" marB="0" anchor="ctr"/>
                </a:tc>
                <a:tc>
                  <a:txBody>
                    <a:bodyPr/>
                    <a:lstStyle/>
                    <a:p>
                      <a:pPr marL="0" algn="ctr" defTabSz="914400" rtl="0" eaLnBrk="1" fontAlgn="b" latinLnBrk="0" hangingPunct="1"/>
                      <a:r>
                        <a:rPr lang="en-GB" sz="1400" b="0" i="0" u="none" strike="noStrike" kern="1200">
                          <a:solidFill>
                            <a:srgbClr val="196B24"/>
                          </a:solidFill>
                          <a:effectLst/>
                          <a:latin typeface="Century Gothic" panose="020B0502020202020204" pitchFamily="34" charset="0"/>
                          <a:ea typeface="+mn-ea"/>
                          <a:cs typeface="+mn-cs"/>
                        </a:rPr>
                        <a:t>49</a:t>
                      </a:r>
                    </a:p>
                  </a:txBody>
                  <a:tcPr marL="9525" marR="9525" marT="9525" marB="0" anchor="ctr"/>
                </a:tc>
                <a:extLst>
                  <a:ext uri="{0D108BD9-81ED-4DB2-BD59-A6C34878D82A}">
                    <a16:rowId xmlns:a16="http://schemas.microsoft.com/office/drawing/2014/main" val="4262762926"/>
                  </a:ext>
                </a:extLst>
              </a:tr>
            </a:tbl>
          </a:graphicData>
        </a:graphic>
      </p:graphicFrame>
      <p:sp>
        <p:nvSpPr>
          <p:cNvPr id="4" name="TextBox 3">
            <a:extLst>
              <a:ext uri="{FF2B5EF4-FFF2-40B4-BE49-F238E27FC236}">
                <a16:creationId xmlns:a16="http://schemas.microsoft.com/office/drawing/2014/main" id="{9BD9CA41-DDAC-C3E0-3534-2E5B231E5210}"/>
              </a:ext>
            </a:extLst>
          </p:cNvPr>
          <p:cNvSpPr txBox="1"/>
          <p:nvPr/>
        </p:nvSpPr>
        <p:spPr>
          <a:xfrm>
            <a:off x="-1" y="6574067"/>
            <a:ext cx="11976042" cy="276999"/>
          </a:xfrm>
          <a:prstGeom prst="rect">
            <a:avLst/>
          </a:prstGeom>
          <a:noFill/>
        </p:spPr>
        <p:txBody>
          <a:bodyPr wrap="square" rtlCol="0">
            <a:spAutoFit/>
          </a:bodyPr>
          <a:lstStyle/>
          <a:p>
            <a:r>
              <a:rPr lang="en-US" sz="600" b="1" dirty="0">
                <a:latin typeface="Century Gothic" panose="020B0502020202020204" pitchFamily="34" charset="0"/>
              </a:rPr>
              <a:t>Base</a:t>
            </a:r>
            <a:r>
              <a:rPr lang="en-US" sz="600" dirty="0">
                <a:latin typeface="Century Gothic" panose="020B0502020202020204" pitchFamily="34" charset="0"/>
              </a:rPr>
              <a:t>: Microsoft office, or similar suite of software, n= 386; Microsoft teams/zoom etc. to engage with clients online, n= 345; Digital anti-money laundering (AML) checks, n= 208; Digital finance/accountancy systems, n= 218; Digital signatures, n= 115; Case management systems and/or digital file storage, n= 303; Document automation, n= 60; Electronic evidence management, n= 44; AI for drafting or client work, n= 8; AI for research tasks, n= 24; AI for contract review, n= 5</a:t>
            </a:r>
            <a:endParaRPr lang="en-GB" sz="600" dirty="0">
              <a:latin typeface="Century Gothic" panose="020B0502020202020204" pitchFamily="34" charset="0"/>
            </a:endParaRPr>
          </a:p>
        </p:txBody>
      </p:sp>
    </p:spTree>
    <p:extLst>
      <p:ext uri="{BB962C8B-B14F-4D97-AF65-F5344CB8AC3E}">
        <p14:creationId xmlns:p14="http://schemas.microsoft.com/office/powerpoint/2010/main" val="382337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A2E8-F4C5-BFFE-F3E2-2043E36D01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AD0958-987D-76F4-702A-698F9D595068}"/>
              </a:ext>
            </a:extLst>
          </p:cNvPr>
          <p:cNvSpPr txBox="1"/>
          <p:nvPr/>
        </p:nvSpPr>
        <p:spPr>
          <a:xfrm>
            <a:off x="0" y="76201"/>
            <a:ext cx="12172110" cy="707886"/>
          </a:xfrm>
          <a:prstGeom prst="rect">
            <a:avLst/>
          </a:prstGeom>
          <a:noFill/>
        </p:spPr>
        <p:txBody>
          <a:bodyPr wrap="square" rtlCol="0">
            <a:spAutoFit/>
          </a:bodyPr>
          <a:lstStyle/>
          <a:p>
            <a:r>
              <a:rPr lang="en-GB" sz="2000">
                <a:solidFill>
                  <a:srgbClr val="002063"/>
                </a:solidFill>
                <a:latin typeface="Abadi Extra Light" panose="020B0204020104020204" pitchFamily="34" charset="0"/>
              </a:rPr>
              <a:t>Practices with 11 solicitors or more were more likely to see themselves as closer to being fully digital, with 62% believing they were more than 50% there, compared to 55% of practices with 10 solicitors or fewer. </a:t>
            </a:r>
          </a:p>
        </p:txBody>
      </p:sp>
      <p:grpSp>
        <p:nvGrpSpPr>
          <p:cNvPr id="12" name="Group 11">
            <a:extLst>
              <a:ext uri="{FF2B5EF4-FFF2-40B4-BE49-F238E27FC236}">
                <a16:creationId xmlns:a16="http://schemas.microsoft.com/office/drawing/2014/main" id="{FEAF0F47-E7C0-A91E-0202-5C8BED11B6EC}"/>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7640A2E4-9CD0-257B-5D6D-F4734D5749C2}"/>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34D8259-1C75-3F7B-ED38-20BDD2EB107F}"/>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41DABC0-422C-534C-D4F5-765925DD340E}"/>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3424811-DAD2-0CA9-9373-040E2A41BB22}"/>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4" name="Chart 23">
            <a:extLst>
              <a:ext uri="{FF2B5EF4-FFF2-40B4-BE49-F238E27FC236}">
                <a16:creationId xmlns:a16="http://schemas.microsoft.com/office/drawing/2014/main" id="{38BCF54C-0C1B-E2E3-80F4-37424A5FDB3B}"/>
              </a:ext>
            </a:extLst>
          </p:cNvPr>
          <p:cNvGraphicFramePr/>
          <p:nvPr>
            <p:extLst>
              <p:ext uri="{D42A27DB-BD31-4B8C-83A1-F6EECF244321}">
                <p14:modId xmlns:p14="http://schemas.microsoft.com/office/powerpoint/2010/main" val="2620656799"/>
              </p:ext>
            </p:extLst>
          </p:nvPr>
        </p:nvGraphicFramePr>
        <p:xfrm>
          <a:off x="180852" y="1297859"/>
          <a:ext cx="11796989" cy="5299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B18696F9-A47F-5144-3BA9-06258EE085AC}"/>
              </a:ext>
            </a:extLst>
          </p:cNvPr>
          <p:cNvGraphicFramePr>
            <a:graphicFrameLocks noGrp="1"/>
          </p:cNvGraphicFramePr>
          <p:nvPr>
            <p:extLst>
              <p:ext uri="{D42A27DB-BD31-4B8C-83A1-F6EECF244321}">
                <p14:modId xmlns:p14="http://schemas.microsoft.com/office/powerpoint/2010/main" val="1541902772"/>
              </p:ext>
            </p:extLst>
          </p:nvPr>
        </p:nvGraphicFramePr>
        <p:xfrm>
          <a:off x="740429" y="1761885"/>
          <a:ext cx="11051460" cy="741680"/>
        </p:xfrm>
        <a:graphic>
          <a:graphicData uri="http://schemas.openxmlformats.org/drawingml/2006/table">
            <a:tbl>
              <a:tblPr firstRow="1" bandRow="1">
                <a:tableStyleId>{5C22544A-7EE6-4342-B048-85BDC9FD1C3A}</a:tableStyleId>
              </a:tblPr>
              <a:tblGrid>
                <a:gridCol w="1105146">
                  <a:extLst>
                    <a:ext uri="{9D8B030D-6E8A-4147-A177-3AD203B41FA5}">
                      <a16:colId xmlns:a16="http://schemas.microsoft.com/office/drawing/2014/main" val="1374943886"/>
                    </a:ext>
                  </a:extLst>
                </a:gridCol>
                <a:gridCol w="1105146">
                  <a:extLst>
                    <a:ext uri="{9D8B030D-6E8A-4147-A177-3AD203B41FA5}">
                      <a16:colId xmlns:a16="http://schemas.microsoft.com/office/drawing/2014/main" val="3735731329"/>
                    </a:ext>
                  </a:extLst>
                </a:gridCol>
                <a:gridCol w="1105146">
                  <a:extLst>
                    <a:ext uri="{9D8B030D-6E8A-4147-A177-3AD203B41FA5}">
                      <a16:colId xmlns:a16="http://schemas.microsoft.com/office/drawing/2014/main" val="1424482836"/>
                    </a:ext>
                  </a:extLst>
                </a:gridCol>
                <a:gridCol w="1105146">
                  <a:extLst>
                    <a:ext uri="{9D8B030D-6E8A-4147-A177-3AD203B41FA5}">
                      <a16:colId xmlns:a16="http://schemas.microsoft.com/office/drawing/2014/main" val="275718756"/>
                    </a:ext>
                  </a:extLst>
                </a:gridCol>
                <a:gridCol w="1105146">
                  <a:extLst>
                    <a:ext uri="{9D8B030D-6E8A-4147-A177-3AD203B41FA5}">
                      <a16:colId xmlns:a16="http://schemas.microsoft.com/office/drawing/2014/main" val="4118065456"/>
                    </a:ext>
                  </a:extLst>
                </a:gridCol>
                <a:gridCol w="1105146">
                  <a:extLst>
                    <a:ext uri="{9D8B030D-6E8A-4147-A177-3AD203B41FA5}">
                      <a16:colId xmlns:a16="http://schemas.microsoft.com/office/drawing/2014/main" val="1273029363"/>
                    </a:ext>
                  </a:extLst>
                </a:gridCol>
                <a:gridCol w="1105146">
                  <a:extLst>
                    <a:ext uri="{9D8B030D-6E8A-4147-A177-3AD203B41FA5}">
                      <a16:colId xmlns:a16="http://schemas.microsoft.com/office/drawing/2014/main" val="1219112877"/>
                    </a:ext>
                  </a:extLst>
                </a:gridCol>
                <a:gridCol w="1105146">
                  <a:extLst>
                    <a:ext uri="{9D8B030D-6E8A-4147-A177-3AD203B41FA5}">
                      <a16:colId xmlns:a16="http://schemas.microsoft.com/office/drawing/2014/main" val="164680441"/>
                    </a:ext>
                  </a:extLst>
                </a:gridCol>
                <a:gridCol w="1105146">
                  <a:extLst>
                    <a:ext uri="{9D8B030D-6E8A-4147-A177-3AD203B41FA5}">
                      <a16:colId xmlns:a16="http://schemas.microsoft.com/office/drawing/2014/main" val="2068938476"/>
                    </a:ext>
                  </a:extLst>
                </a:gridCol>
                <a:gridCol w="1105146">
                  <a:extLst>
                    <a:ext uri="{9D8B030D-6E8A-4147-A177-3AD203B41FA5}">
                      <a16:colId xmlns:a16="http://schemas.microsoft.com/office/drawing/2014/main" val="3255521368"/>
                    </a:ext>
                  </a:extLst>
                </a:gridCol>
              </a:tblGrid>
              <a:tr h="370840">
                <a:tc gridSpan="10">
                  <a:txBody>
                    <a:bodyPr/>
                    <a:lstStyle/>
                    <a:p>
                      <a:pPr algn="ctr"/>
                      <a:r>
                        <a:rPr lang="en-GB" sz="1400">
                          <a:latin typeface="Century Gothic" panose="020B0502020202020204" pitchFamily="34" charset="0"/>
                        </a:rPr>
                        <a:t>Avg. %</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56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58</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58</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57</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55</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60</a:t>
                      </a:r>
                    </a:p>
                  </a:txBody>
                  <a:tcPr marL="9525" marR="9525" marT="9525" marB="0" anchor="ctr"/>
                </a:tc>
                <a:tc>
                  <a:txBody>
                    <a:bodyPr/>
                    <a:lstStyle/>
                    <a:p>
                      <a:pPr algn="ctr" fontAlgn="b"/>
                      <a:r>
                        <a:rPr lang="en-GB" sz="1400" b="0" i="0" u="none" strike="noStrike">
                          <a:solidFill>
                            <a:srgbClr val="FF0000"/>
                          </a:solidFill>
                          <a:effectLst/>
                          <a:latin typeface="Century Gothic" panose="020B0502020202020204" pitchFamily="34" charset="0"/>
                        </a:rPr>
                        <a:t>55</a:t>
                      </a:r>
                    </a:p>
                  </a:txBody>
                  <a:tcPr marL="9525" marR="9525" marT="9525" marB="0" anchor="ctr"/>
                </a:tc>
                <a:tc>
                  <a:txBody>
                    <a:bodyPr/>
                    <a:lstStyle/>
                    <a:p>
                      <a:pPr algn="ctr" fontAlgn="b"/>
                      <a:r>
                        <a:rPr lang="en-GB" sz="1400" b="0" i="0" u="none" strike="noStrike">
                          <a:solidFill>
                            <a:srgbClr val="0000FF"/>
                          </a:solidFill>
                          <a:effectLst/>
                          <a:latin typeface="Century Gothic" panose="020B0502020202020204" pitchFamily="34" charset="0"/>
                        </a:rPr>
                        <a:t>62</a:t>
                      </a:r>
                    </a:p>
                  </a:txBody>
                  <a:tcPr marL="9525" marR="9525" marT="9525" marB="0" anchor="ctr"/>
                </a:tc>
                <a:extLst>
                  <a:ext uri="{0D108BD9-81ED-4DB2-BD59-A6C34878D82A}">
                    <a16:rowId xmlns:a16="http://schemas.microsoft.com/office/drawing/2014/main" val="4262762926"/>
                  </a:ext>
                </a:extLst>
              </a:tr>
            </a:tbl>
          </a:graphicData>
        </a:graphic>
      </p:graphicFrame>
      <p:cxnSp>
        <p:nvCxnSpPr>
          <p:cNvPr id="6" name="Straight Connector 5">
            <a:extLst>
              <a:ext uri="{FF2B5EF4-FFF2-40B4-BE49-F238E27FC236}">
                <a16:creationId xmlns:a16="http://schemas.microsoft.com/office/drawing/2014/main" id="{9B34C58A-81E0-69BD-63A6-A3CEEF6EF205}"/>
              </a:ext>
            </a:extLst>
          </p:cNvPr>
          <p:cNvCxnSpPr>
            <a:cxnSpLocks/>
          </p:cNvCxnSpPr>
          <p:nvPr/>
        </p:nvCxnSpPr>
        <p:spPr>
          <a:xfrm>
            <a:off x="4055070" y="2592357"/>
            <a:ext cx="0" cy="3238172"/>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926E342-6C42-C6FA-90B5-F1E605EB6C20}"/>
              </a:ext>
            </a:extLst>
          </p:cNvPr>
          <p:cNvCxnSpPr>
            <a:cxnSpLocks/>
          </p:cNvCxnSpPr>
          <p:nvPr/>
        </p:nvCxnSpPr>
        <p:spPr>
          <a:xfrm>
            <a:off x="9596421" y="2592357"/>
            <a:ext cx="0" cy="3238172"/>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2EB8E8F-DC45-3DDB-CC30-4AC994514023}"/>
              </a:ext>
            </a:extLst>
          </p:cNvPr>
          <p:cNvSpPr txBox="1"/>
          <p:nvPr/>
        </p:nvSpPr>
        <p:spPr>
          <a:xfrm>
            <a:off x="-1" y="6580684"/>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417;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294; Associate or Senior Associate, n= 65; Legal Director or Consultant, n= 17; Partner (where there are at least 2 partners in the practice unit), n= 197; Sole Owner/Practitioner, n= 91; Solicitor or Senior Solicitor, n= 41; 10 solicitors or fewer, n= 329; 11 solicitors or more, n= 88   </a:t>
            </a:r>
            <a:endParaRPr lang="en-GB" sz="600">
              <a:latin typeface="Century Gothic" panose="020B0502020202020204" pitchFamily="34" charset="0"/>
            </a:endParaRPr>
          </a:p>
        </p:txBody>
      </p:sp>
    </p:spTree>
    <p:extLst>
      <p:ext uri="{BB962C8B-B14F-4D97-AF65-F5344CB8AC3E}">
        <p14:creationId xmlns:p14="http://schemas.microsoft.com/office/powerpoint/2010/main" val="351034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6AFC-F167-EE5B-7356-DC97BF6B17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65255E-A7AB-EEC6-2BE8-6FC6E266FA94}"/>
              </a:ext>
            </a:extLst>
          </p:cNvPr>
          <p:cNvSpPr txBox="1"/>
          <p:nvPr/>
        </p:nvSpPr>
        <p:spPr>
          <a:xfrm>
            <a:off x="-16653" y="76204"/>
            <a:ext cx="12192001"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How knowledgeable do you feel about technology that is currently available for the legal sector, and why?</a:t>
            </a:r>
          </a:p>
          <a:p>
            <a:r>
              <a:rPr lang="en-GB">
                <a:solidFill>
                  <a:srgbClr val="002063"/>
                </a:solidFill>
                <a:latin typeface="Abadi Extra Light" panose="020B0204020104020204" pitchFamily="34" charset="0"/>
              </a:rPr>
              <a:t>Thematic analysis of open-ended responses and interview responses</a:t>
            </a:r>
          </a:p>
        </p:txBody>
      </p:sp>
      <p:grpSp>
        <p:nvGrpSpPr>
          <p:cNvPr id="3" name="Group 2">
            <a:extLst>
              <a:ext uri="{FF2B5EF4-FFF2-40B4-BE49-F238E27FC236}">
                <a16:creationId xmlns:a16="http://schemas.microsoft.com/office/drawing/2014/main" id="{D5EB738B-B898-59B7-61A6-F7563C75E39C}"/>
              </a:ext>
            </a:extLst>
          </p:cNvPr>
          <p:cNvGrpSpPr/>
          <p:nvPr/>
        </p:nvGrpSpPr>
        <p:grpSpPr>
          <a:xfrm>
            <a:off x="-1" y="4"/>
            <a:ext cx="12192001" cy="76202"/>
            <a:chOff x="0" y="306914"/>
            <a:chExt cx="9906000" cy="114304"/>
          </a:xfrm>
        </p:grpSpPr>
        <p:sp>
          <p:nvSpPr>
            <p:cNvPr id="5" name="Rectangle 4">
              <a:extLst>
                <a:ext uri="{FF2B5EF4-FFF2-40B4-BE49-F238E27FC236}">
                  <a16:creationId xmlns:a16="http://schemas.microsoft.com/office/drawing/2014/main" id="{9500D3FF-605F-D587-5139-642CC89064F0}"/>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BF4F023-38E6-9A8B-09DB-FDBF6B418CEB}"/>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A7F8D52-D7C3-2FF6-36E7-A5B39A201D2D}"/>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8E9B85B-105D-48DD-6FAA-BB9D56383557}"/>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B082CCED-A29F-2400-8A17-541EB23B233D}"/>
              </a:ext>
            </a:extLst>
          </p:cNvPr>
          <p:cNvSpPr/>
          <p:nvPr/>
        </p:nvSpPr>
        <p:spPr>
          <a:xfrm>
            <a:off x="157317" y="965879"/>
            <a:ext cx="6282812" cy="5661060"/>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sz="1400" b="1">
                <a:solidFill>
                  <a:srgbClr val="002063"/>
                </a:solidFill>
                <a:latin typeface="Century Gothic" panose="020B0502020202020204" pitchFamily="34" charset="0"/>
              </a:rPr>
              <a:t>Some respondents felt knowledgeable about legal technology and were actively engaging with it. However, there were a variety of reasons why some were not fully engaging: </a:t>
            </a:r>
          </a:p>
          <a:p>
            <a:pPr marL="285750" indent="-285750">
              <a:spcBef>
                <a:spcPts val="600"/>
              </a:spcBef>
              <a:spcAft>
                <a:spcPts val="600"/>
              </a:spcAft>
              <a:buFont typeface="Wingdings" panose="05000000000000000000" pitchFamily="2" charset="2"/>
              <a:buChar char="§"/>
            </a:pPr>
            <a:r>
              <a:rPr lang="en-GB" sz="1400" b="1" i="0">
                <a:solidFill>
                  <a:srgbClr val="002063"/>
                </a:solidFill>
                <a:effectLst/>
                <a:latin typeface="Century Gothic" panose="020B0502020202020204" pitchFamily="34" charset="0"/>
              </a:rPr>
              <a:t>Time constraints: </a:t>
            </a:r>
            <a:r>
              <a:rPr lang="en-GB" sz="1400" i="0">
                <a:solidFill>
                  <a:srgbClr val="002063"/>
                </a:solidFill>
                <a:effectLst/>
                <a:latin typeface="Century Gothic" panose="020B0502020202020204" pitchFamily="34" charset="0"/>
              </a:rPr>
              <a:t>smaller practices were struggling to find the time to explore technology or train people up, despite recognising its importance.</a:t>
            </a:r>
          </a:p>
          <a:p>
            <a:pPr marL="285750" indent="-285750">
              <a:spcBef>
                <a:spcPts val="600"/>
              </a:spcBef>
              <a:spcAft>
                <a:spcPts val="600"/>
              </a:spcAft>
              <a:buFont typeface="Wingdings" panose="05000000000000000000" pitchFamily="2" charset="2"/>
              <a:buChar char="§"/>
            </a:pPr>
            <a:r>
              <a:rPr lang="en-GB" sz="1400" b="1">
                <a:solidFill>
                  <a:srgbClr val="002063"/>
                </a:solidFill>
                <a:latin typeface="Century Gothic" panose="020B0502020202020204" pitchFamily="34" charset="0"/>
              </a:rPr>
              <a:t>Reliance on practice-provided technology: </a:t>
            </a:r>
            <a:r>
              <a:rPr lang="en-GB" sz="1400">
                <a:solidFill>
                  <a:srgbClr val="002063"/>
                </a:solidFill>
                <a:latin typeface="Century Gothic" panose="020B0502020202020204" pitchFamily="34" charset="0"/>
              </a:rPr>
              <a:t>some only engaged with what their practice already provided and may not feel empowered to seek out additional information on new technology.</a:t>
            </a:r>
            <a:endParaRPr lang="en-GB" sz="1400" i="0">
              <a:solidFill>
                <a:srgbClr val="002063"/>
              </a:solidFill>
              <a:effectLst/>
              <a:latin typeface="Century Gothic" panose="020B0502020202020204" pitchFamily="34" charset="0"/>
            </a:endParaRPr>
          </a:p>
          <a:p>
            <a:pPr marL="285750" indent="-285750">
              <a:spcBef>
                <a:spcPts val="600"/>
              </a:spcBef>
              <a:spcAft>
                <a:spcPts val="600"/>
              </a:spcAft>
              <a:buFont typeface="Wingdings" panose="05000000000000000000" pitchFamily="2" charset="2"/>
              <a:buChar char="§"/>
            </a:pPr>
            <a:r>
              <a:rPr lang="en-GB" sz="1400" b="1">
                <a:solidFill>
                  <a:srgbClr val="002063"/>
                </a:solidFill>
                <a:latin typeface="Century Gothic" panose="020B0502020202020204" pitchFamily="34" charset="0"/>
              </a:rPr>
              <a:t>Financial constraints</a:t>
            </a:r>
            <a:r>
              <a:rPr lang="en-GB" sz="1400">
                <a:solidFill>
                  <a:srgbClr val="002063"/>
                </a:solidFill>
                <a:latin typeface="Century Gothic" panose="020B0502020202020204" pitchFamily="34" charset="0"/>
              </a:rPr>
              <a:t>: the price of integrating new technology was out of budget.</a:t>
            </a:r>
          </a:p>
          <a:p>
            <a:pPr marL="285750" indent="-285750">
              <a:spcBef>
                <a:spcPts val="600"/>
              </a:spcBef>
              <a:spcAft>
                <a:spcPts val="600"/>
              </a:spcAft>
              <a:buFont typeface="Wingdings" panose="05000000000000000000" pitchFamily="2" charset="2"/>
              <a:buChar char="§"/>
            </a:pPr>
            <a:r>
              <a:rPr lang="en-GB" sz="1400" b="1" i="0">
                <a:solidFill>
                  <a:srgbClr val="002063"/>
                </a:solidFill>
                <a:effectLst/>
                <a:latin typeface="Century Gothic" panose="020B0502020202020204" pitchFamily="34" charset="0"/>
              </a:rPr>
              <a:t>Scepticism around adoption: </a:t>
            </a:r>
            <a:r>
              <a:rPr lang="en-GB" sz="1400">
                <a:solidFill>
                  <a:srgbClr val="002063"/>
                </a:solidFill>
                <a:latin typeface="Century Gothic" panose="020B0502020202020204" pitchFamily="34" charset="0"/>
              </a:rPr>
              <a:t>w</a:t>
            </a:r>
            <a:r>
              <a:rPr lang="en-GB" sz="1400" i="0">
                <a:solidFill>
                  <a:srgbClr val="002063"/>
                </a:solidFill>
                <a:effectLst/>
                <a:latin typeface="Century Gothic" panose="020B0502020202020204" pitchFamily="34" charset="0"/>
              </a:rPr>
              <a:t>ary about having too much reliance</a:t>
            </a:r>
            <a:r>
              <a:rPr lang="en-GB" sz="1400">
                <a:solidFill>
                  <a:srgbClr val="002063"/>
                </a:solidFill>
                <a:latin typeface="Century Gothic" panose="020B0502020202020204" pitchFamily="34" charset="0"/>
              </a:rPr>
              <a:t> on technology, or do not have enough knowledge to be fully trusting, </a:t>
            </a:r>
            <a:r>
              <a:rPr lang="en-GB" sz="1400">
                <a:solidFill>
                  <a:srgbClr val="002063"/>
                </a:solidFill>
                <a:latin typeface="Century Gothic" panose="020B0502020202020204" pitchFamily="34" charset="0"/>
                <a:sym typeface="Wingdings" panose="05000000000000000000" pitchFamily="2" charset="2"/>
              </a:rPr>
              <a:t>specifically around security risks or loss of human control with AI.</a:t>
            </a:r>
          </a:p>
          <a:p>
            <a:pPr marL="285750" indent="-285750">
              <a:spcBef>
                <a:spcPts val="600"/>
              </a:spcBef>
              <a:spcAft>
                <a:spcPts val="600"/>
              </a:spcAft>
              <a:buFont typeface="Wingdings" panose="05000000000000000000" pitchFamily="2" charset="2"/>
              <a:buChar char="§"/>
            </a:pPr>
            <a:r>
              <a:rPr lang="en-GB" sz="1400" b="1" i="0">
                <a:solidFill>
                  <a:srgbClr val="002063"/>
                </a:solidFill>
                <a:effectLst/>
                <a:latin typeface="Century Gothic" panose="020B0502020202020204" pitchFamily="34" charset="0"/>
                <a:sym typeface="Wingdings" panose="05000000000000000000" pitchFamily="2" charset="2"/>
              </a:rPr>
              <a:t>Legal sector is slow: </a:t>
            </a:r>
            <a:r>
              <a:rPr lang="en-GB" sz="1400" i="0">
                <a:solidFill>
                  <a:srgbClr val="002063"/>
                </a:solidFill>
                <a:effectLst/>
                <a:latin typeface="Century Gothic" panose="020B0502020202020204" pitchFamily="34" charset="0"/>
                <a:sym typeface="Wingdings" panose="05000000000000000000" pitchFamily="2" charset="2"/>
              </a:rPr>
              <a:t>feelings that this sector was behind other industries when it comes to technological advancements and transformations.</a:t>
            </a:r>
            <a:endParaRPr lang="en-GB" sz="1400" i="0">
              <a:solidFill>
                <a:srgbClr val="002063"/>
              </a:solidFill>
              <a:effectLst/>
              <a:latin typeface="Century Gothic" panose="020B0502020202020204" pitchFamily="34" charset="0"/>
            </a:endParaRPr>
          </a:p>
          <a:p>
            <a:pPr marL="285750" indent="-285750">
              <a:spcBef>
                <a:spcPts val="600"/>
              </a:spcBef>
              <a:spcAft>
                <a:spcPts val="600"/>
              </a:spcAft>
              <a:buFont typeface="Wingdings" panose="05000000000000000000" pitchFamily="2" charset="2"/>
              <a:buChar char="§"/>
            </a:pPr>
            <a:r>
              <a:rPr lang="en-GB" sz="1400" b="1" i="0">
                <a:solidFill>
                  <a:srgbClr val="002063"/>
                </a:solidFill>
                <a:effectLst/>
                <a:latin typeface="Century Gothic" panose="020B0502020202020204" pitchFamily="34" charset="0"/>
              </a:rPr>
              <a:t>Nearing retirement: </a:t>
            </a:r>
            <a:r>
              <a:rPr lang="en-GB" sz="1400" i="0">
                <a:solidFill>
                  <a:srgbClr val="002063"/>
                </a:solidFill>
                <a:effectLst/>
                <a:latin typeface="Century Gothic" panose="020B0502020202020204" pitchFamily="34" charset="0"/>
              </a:rPr>
              <a:t>those nearing retirement were less engaged and had less desire to keep up with technology.</a:t>
            </a:r>
          </a:p>
        </p:txBody>
      </p:sp>
      <p:grpSp>
        <p:nvGrpSpPr>
          <p:cNvPr id="14" name="Group 13">
            <a:extLst>
              <a:ext uri="{FF2B5EF4-FFF2-40B4-BE49-F238E27FC236}">
                <a16:creationId xmlns:a16="http://schemas.microsoft.com/office/drawing/2014/main" id="{3415BE61-1C39-2636-BACE-300C8787EA4A}"/>
              </a:ext>
            </a:extLst>
          </p:cNvPr>
          <p:cNvGrpSpPr/>
          <p:nvPr/>
        </p:nvGrpSpPr>
        <p:grpSpPr>
          <a:xfrm>
            <a:off x="6705600" y="965878"/>
            <a:ext cx="5112773" cy="5661062"/>
            <a:chOff x="6971071" y="798733"/>
            <a:chExt cx="4473678" cy="5353659"/>
          </a:xfrm>
          <a:solidFill>
            <a:srgbClr val="002063"/>
          </a:solidFill>
        </p:grpSpPr>
        <p:sp>
          <p:nvSpPr>
            <p:cNvPr id="9" name="Rectangle 8">
              <a:extLst>
                <a:ext uri="{FF2B5EF4-FFF2-40B4-BE49-F238E27FC236}">
                  <a16:creationId xmlns:a16="http://schemas.microsoft.com/office/drawing/2014/main" id="{5A3FA9CD-902C-6BFD-A306-AB0FD90B3451}"/>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“we've heard a lot about digital signatures but we've not got much knowledge. So maybe more training or more guidance in relation to digital signatures would be good. We see lots of the big firms now with contract letters digitally signed by a partner. You think how are they doing that and how does that work and is that legal? Which it must be if they're doing it. But you know, that kind of thing would be useful to have a wee bit more guidance.”</a:t>
              </a:r>
            </a:p>
          </p:txBody>
        </p:sp>
        <p:sp>
          <p:nvSpPr>
            <p:cNvPr id="10" name="Rectangle 9">
              <a:extLst>
                <a:ext uri="{FF2B5EF4-FFF2-40B4-BE49-F238E27FC236}">
                  <a16:creationId xmlns:a16="http://schemas.microsoft.com/office/drawing/2014/main" id="{D95956B8-BA61-3770-EA79-527D948A76EB}"/>
                </a:ext>
              </a:extLst>
            </p:cNvPr>
            <p:cNvSpPr/>
            <p:nvPr/>
          </p:nvSpPr>
          <p:spPr>
            <a:xfrm>
              <a:off x="6971071" y="216787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Quite knowledgeable as to what is available, however, the rate of technological advancement is greater than the rate at which individuals can be up-skilled to fully (or even partially) understand the pros and cons of using certain technologies.”</a:t>
              </a:r>
              <a:endParaRPr lang="en-GB" sz="120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FF6DB401-3AA9-2D05-A5E6-A021E3030494}"/>
                </a:ext>
              </a:extLst>
            </p:cNvPr>
            <p:cNvSpPr/>
            <p:nvPr/>
          </p:nvSpPr>
          <p:spPr>
            <a:xfrm>
              <a:off x="6971071" y="353701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As I am almost at the end of my working life I am not engaging as fully in learning about new technology as I should!”</a:t>
              </a:r>
              <a:endParaRPr lang="en-GB" sz="1200">
                <a:solidFill>
                  <a:schemeClr val="bg1"/>
                </a:solidFill>
                <a:latin typeface="Century Gothic" panose="020B0502020202020204" pitchFamily="34" charset="0"/>
              </a:endParaRPr>
            </a:p>
          </p:txBody>
        </p:sp>
        <p:sp>
          <p:nvSpPr>
            <p:cNvPr id="13" name="Rectangle 12">
              <a:extLst>
                <a:ext uri="{FF2B5EF4-FFF2-40B4-BE49-F238E27FC236}">
                  <a16:creationId xmlns:a16="http://schemas.microsoft.com/office/drawing/2014/main" id="{67FD1083-428E-6434-54B8-485D1936F31D}"/>
                </a:ext>
              </a:extLst>
            </p:cNvPr>
            <p:cNvSpPr/>
            <p:nvPr/>
          </p:nvSpPr>
          <p:spPr>
            <a:xfrm>
              <a:off x="6971071" y="490615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a:latin typeface="Century Gothic" panose="020B0502020202020204" pitchFamily="34" charset="0"/>
                </a:rPr>
                <a:t>The packages available are all aimed at large firms, and the costs are often very high for a small practice.”</a:t>
              </a:r>
              <a:endParaRPr lang="en-GB" sz="1200">
                <a:solidFill>
                  <a:schemeClr val="bg1"/>
                </a:solidFill>
                <a:latin typeface="Century Gothic" panose="020B0502020202020204" pitchFamily="34" charset="0"/>
              </a:endParaRPr>
            </a:p>
          </p:txBody>
        </p:sp>
      </p:grpSp>
      <p:sp>
        <p:nvSpPr>
          <p:cNvPr id="12" name="TextBox 11">
            <a:extLst>
              <a:ext uri="{FF2B5EF4-FFF2-40B4-BE49-F238E27FC236}">
                <a16:creationId xmlns:a16="http://schemas.microsoft.com/office/drawing/2014/main" id="{321B2800-9A03-E7EA-3420-F5235B88E0F4}"/>
              </a:ext>
            </a:extLst>
          </p:cNvPr>
          <p:cNvSpPr txBox="1"/>
          <p:nvPr/>
        </p:nvSpPr>
        <p:spPr>
          <a:xfrm>
            <a:off x="58641" y="6657945"/>
            <a:ext cx="11976042"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2024322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AAC7F0D-88B6-787C-6284-FE67DB2F8C59}"/>
              </a:ext>
            </a:extLst>
          </p:cNvPr>
          <p:cNvGraphicFramePr/>
          <p:nvPr>
            <p:extLst>
              <p:ext uri="{D42A27DB-BD31-4B8C-83A1-F6EECF244321}">
                <p14:modId xmlns:p14="http://schemas.microsoft.com/office/powerpoint/2010/main" val="1508187032"/>
              </p:ext>
            </p:extLst>
          </p:nvPr>
        </p:nvGraphicFramePr>
        <p:xfrm>
          <a:off x="180852" y="1282984"/>
          <a:ext cx="11796989" cy="52397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F520CC8-1364-7BE4-CEF4-5C7AB26B3C82}"/>
              </a:ext>
            </a:extLst>
          </p:cNvPr>
          <p:cNvSpPr txBox="1"/>
          <p:nvPr/>
        </p:nvSpPr>
        <p:spPr>
          <a:xfrm>
            <a:off x="-9832" y="82655"/>
            <a:ext cx="12192001" cy="830997"/>
          </a:xfrm>
          <a:prstGeom prst="rect">
            <a:avLst/>
          </a:prstGeom>
          <a:noFill/>
        </p:spPr>
        <p:txBody>
          <a:bodyPr wrap="square" rtlCol="0">
            <a:spAutoFit/>
          </a:bodyPr>
          <a:lstStyle/>
          <a:p>
            <a:r>
              <a:rPr lang="en-GB" sz="2400">
                <a:solidFill>
                  <a:srgbClr val="002063"/>
                </a:solidFill>
                <a:latin typeface="Abadi Extra Light" panose="020B0204020104020204" pitchFamily="34" charset="0"/>
              </a:rPr>
              <a:t>74% of all respondents felt that adopting technology had positively impacted how they interact with clients, and just 9% felt the impact had been negative, highlighting the importance of digitisation.</a:t>
            </a:r>
            <a:endParaRPr lang="en-GB" sz="2400">
              <a:solidFill>
                <a:srgbClr val="002063"/>
              </a:solidFill>
              <a:highlight>
                <a:srgbClr val="FFFF00"/>
              </a:highlight>
              <a:latin typeface="Abadi Extra Light" panose="020B0204020104020204" pitchFamily="34" charset="0"/>
            </a:endParaRPr>
          </a:p>
        </p:txBody>
      </p:sp>
      <p:graphicFrame>
        <p:nvGraphicFramePr>
          <p:cNvPr id="5" name="Table 4">
            <a:extLst>
              <a:ext uri="{FF2B5EF4-FFF2-40B4-BE49-F238E27FC236}">
                <a16:creationId xmlns:a16="http://schemas.microsoft.com/office/drawing/2014/main" id="{1C2714BB-99BC-7F2C-A0E2-D2E33448876E}"/>
              </a:ext>
            </a:extLst>
          </p:cNvPr>
          <p:cNvGraphicFramePr>
            <a:graphicFrameLocks noGrp="1"/>
          </p:cNvGraphicFramePr>
          <p:nvPr>
            <p:extLst>
              <p:ext uri="{D42A27DB-BD31-4B8C-83A1-F6EECF244321}">
                <p14:modId xmlns:p14="http://schemas.microsoft.com/office/powerpoint/2010/main" val="1199521602"/>
              </p:ext>
            </p:extLst>
          </p:nvPr>
        </p:nvGraphicFramePr>
        <p:xfrm>
          <a:off x="717757" y="2112473"/>
          <a:ext cx="11051460" cy="741680"/>
        </p:xfrm>
        <a:graphic>
          <a:graphicData uri="http://schemas.openxmlformats.org/drawingml/2006/table">
            <a:tbl>
              <a:tblPr firstRow="1" bandRow="1">
                <a:tableStyleId>{5C22544A-7EE6-4342-B048-85BDC9FD1C3A}</a:tableStyleId>
              </a:tblPr>
              <a:tblGrid>
                <a:gridCol w="1105146">
                  <a:extLst>
                    <a:ext uri="{9D8B030D-6E8A-4147-A177-3AD203B41FA5}">
                      <a16:colId xmlns:a16="http://schemas.microsoft.com/office/drawing/2014/main" val="1374943886"/>
                    </a:ext>
                  </a:extLst>
                </a:gridCol>
                <a:gridCol w="1105146">
                  <a:extLst>
                    <a:ext uri="{9D8B030D-6E8A-4147-A177-3AD203B41FA5}">
                      <a16:colId xmlns:a16="http://schemas.microsoft.com/office/drawing/2014/main" val="3735731329"/>
                    </a:ext>
                  </a:extLst>
                </a:gridCol>
                <a:gridCol w="1105146">
                  <a:extLst>
                    <a:ext uri="{9D8B030D-6E8A-4147-A177-3AD203B41FA5}">
                      <a16:colId xmlns:a16="http://schemas.microsoft.com/office/drawing/2014/main" val="1424482836"/>
                    </a:ext>
                  </a:extLst>
                </a:gridCol>
                <a:gridCol w="1105146">
                  <a:extLst>
                    <a:ext uri="{9D8B030D-6E8A-4147-A177-3AD203B41FA5}">
                      <a16:colId xmlns:a16="http://schemas.microsoft.com/office/drawing/2014/main" val="275718756"/>
                    </a:ext>
                  </a:extLst>
                </a:gridCol>
                <a:gridCol w="1105146">
                  <a:extLst>
                    <a:ext uri="{9D8B030D-6E8A-4147-A177-3AD203B41FA5}">
                      <a16:colId xmlns:a16="http://schemas.microsoft.com/office/drawing/2014/main" val="4118065456"/>
                    </a:ext>
                  </a:extLst>
                </a:gridCol>
                <a:gridCol w="1105146">
                  <a:extLst>
                    <a:ext uri="{9D8B030D-6E8A-4147-A177-3AD203B41FA5}">
                      <a16:colId xmlns:a16="http://schemas.microsoft.com/office/drawing/2014/main" val="1273029363"/>
                    </a:ext>
                  </a:extLst>
                </a:gridCol>
                <a:gridCol w="1105146">
                  <a:extLst>
                    <a:ext uri="{9D8B030D-6E8A-4147-A177-3AD203B41FA5}">
                      <a16:colId xmlns:a16="http://schemas.microsoft.com/office/drawing/2014/main" val="1219112877"/>
                    </a:ext>
                  </a:extLst>
                </a:gridCol>
                <a:gridCol w="1105146">
                  <a:extLst>
                    <a:ext uri="{9D8B030D-6E8A-4147-A177-3AD203B41FA5}">
                      <a16:colId xmlns:a16="http://schemas.microsoft.com/office/drawing/2014/main" val="164680441"/>
                    </a:ext>
                  </a:extLst>
                </a:gridCol>
                <a:gridCol w="1105146">
                  <a:extLst>
                    <a:ext uri="{9D8B030D-6E8A-4147-A177-3AD203B41FA5}">
                      <a16:colId xmlns:a16="http://schemas.microsoft.com/office/drawing/2014/main" val="2068938476"/>
                    </a:ext>
                  </a:extLst>
                </a:gridCol>
                <a:gridCol w="1105146">
                  <a:extLst>
                    <a:ext uri="{9D8B030D-6E8A-4147-A177-3AD203B41FA5}">
                      <a16:colId xmlns:a16="http://schemas.microsoft.com/office/drawing/2014/main" val="4100291471"/>
                    </a:ext>
                  </a:extLst>
                </a:gridCol>
              </a:tblGrid>
              <a:tr h="370840">
                <a:tc gridSpan="10">
                  <a:txBody>
                    <a:bodyPr/>
                    <a:lstStyle/>
                    <a:p>
                      <a:pPr algn="ctr"/>
                      <a:r>
                        <a:rPr lang="en-GB" sz="1400">
                          <a:latin typeface="Century Gothic" panose="020B0502020202020204" pitchFamily="34" charset="0"/>
                        </a:rPr>
                        <a:t>Positively %</a:t>
                      </a:r>
                    </a:p>
                  </a:txBody>
                  <a:tcPr>
                    <a:solidFill>
                      <a:schemeClr val="accent3">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74</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75</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82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74</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76</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71</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82</a:t>
                      </a:r>
                    </a:p>
                  </a:txBody>
                  <a:tcPr marL="9525" marR="9525" marT="9525" marB="0" anchor="ctr"/>
                </a:tc>
                <a:extLst>
                  <a:ext uri="{0D108BD9-81ED-4DB2-BD59-A6C34878D82A}">
                    <a16:rowId xmlns:a16="http://schemas.microsoft.com/office/drawing/2014/main" val="4262762926"/>
                  </a:ext>
                </a:extLst>
              </a:tr>
            </a:tbl>
          </a:graphicData>
        </a:graphic>
      </p:graphicFrame>
      <p:grpSp>
        <p:nvGrpSpPr>
          <p:cNvPr id="3" name="Group 2">
            <a:extLst>
              <a:ext uri="{FF2B5EF4-FFF2-40B4-BE49-F238E27FC236}">
                <a16:creationId xmlns:a16="http://schemas.microsoft.com/office/drawing/2014/main" id="{9B8268D5-79C0-6722-92AF-86A4FF3A4F95}"/>
              </a:ext>
            </a:extLst>
          </p:cNvPr>
          <p:cNvGrpSpPr/>
          <p:nvPr/>
        </p:nvGrpSpPr>
        <p:grpSpPr>
          <a:xfrm>
            <a:off x="-1" y="4"/>
            <a:ext cx="12192001" cy="76202"/>
            <a:chOff x="0" y="306914"/>
            <a:chExt cx="9906000" cy="114304"/>
          </a:xfrm>
        </p:grpSpPr>
        <p:sp>
          <p:nvSpPr>
            <p:cNvPr id="6" name="Rectangle 5">
              <a:extLst>
                <a:ext uri="{FF2B5EF4-FFF2-40B4-BE49-F238E27FC236}">
                  <a16:creationId xmlns:a16="http://schemas.microsoft.com/office/drawing/2014/main" id="{E6447AD8-ABBC-6385-1565-C15CB935912C}"/>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71495B0-1486-4615-0238-71D2AD6497EC}"/>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9D335B3-D324-0449-EFB0-4FFFAB8CF0E3}"/>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E61708B-8B9E-BBB7-5A77-517CA1428527}"/>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90A784D1-3E81-3524-B75F-A982E93DC281}"/>
              </a:ext>
            </a:extLst>
          </p:cNvPr>
          <p:cNvSpPr txBox="1"/>
          <p:nvPr/>
        </p:nvSpPr>
        <p:spPr>
          <a:xfrm>
            <a:off x="-1" y="6580684"/>
            <a:ext cx="12077567" cy="276999"/>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 Associate or Senior Associate, n= 65; Legal Director or Consultant, n= 17; Partner (where there are at least 2 partners in the practice unit), n= 197; Sole Owner/Practitioner, n= 95; Solicitor or Senior Solicitor, n= 41; 10 and under, n= 333; 11 and more, n= 88   </a:t>
            </a:r>
            <a:endParaRPr lang="en-GB" sz="600">
              <a:latin typeface="Century Gothic" panose="020B0502020202020204" pitchFamily="34" charset="0"/>
            </a:endParaRPr>
          </a:p>
        </p:txBody>
      </p:sp>
    </p:spTree>
    <p:extLst>
      <p:ext uri="{BB962C8B-B14F-4D97-AF65-F5344CB8AC3E}">
        <p14:creationId xmlns:p14="http://schemas.microsoft.com/office/powerpoint/2010/main" val="2100250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E8AA8-D721-6271-3EF7-4EC7429614B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48D8FED-5A2D-E859-C143-EDD67050D2F8}"/>
              </a:ext>
            </a:extLst>
          </p:cNvPr>
          <p:cNvSpPr txBox="1"/>
          <p:nvPr/>
        </p:nvSpPr>
        <p:spPr>
          <a:xfrm>
            <a:off x="-1" y="76201"/>
            <a:ext cx="12192001"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Why do you say this?</a:t>
            </a:r>
          </a:p>
          <a:p>
            <a:r>
              <a:rPr lang="en-GB">
                <a:solidFill>
                  <a:srgbClr val="002063"/>
                </a:solidFill>
                <a:latin typeface="Abadi Extra Light" panose="020B0204020104020204" pitchFamily="34" charset="0"/>
              </a:rPr>
              <a:t>Thematic analysis of survey open-ended responses</a:t>
            </a:r>
          </a:p>
        </p:txBody>
      </p:sp>
      <p:grpSp>
        <p:nvGrpSpPr>
          <p:cNvPr id="13" name="Group 12">
            <a:extLst>
              <a:ext uri="{FF2B5EF4-FFF2-40B4-BE49-F238E27FC236}">
                <a16:creationId xmlns:a16="http://schemas.microsoft.com/office/drawing/2014/main" id="{62549525-C91F-DB2F-7798-D18A5C6501FB}"/>
              </a:ext>
            </a:extLst>
          </p:cNvPr>
          <p:cNvGrpSpPr/>
          <p:nvPr/>
        </p:nvGrpSpPr>
        <p:grpSpPr>
          <a:xfrm>
            <a:off x="-1" y="4"/>
            <a:ext cx="12192001" cy="76202"/>
            <a:chOff x="0" y="306914"/>
            <a:chExt cx="9906000" cy="114304"/>
          </a:xfrm>
        </p:grpSpPr>
        <p:sp>
          <p:nvSpPr>
            <p:cNvPr id="18" name="Rectangle 17">
              <a:extLst>
                <a:ext uri="{FF2B5EF4-FFF2-40B4-BE49-F238E27FC236}">
                  <a16:creationId xmlns:a16="http://schemas.microsoft.com/office/drawing/2014/main" id="{0CBD56AD-6B92-923B-59B4-CA37C1FC81B3}"/>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18C240D-AA29-BE76-237D-1057EC582EB6}"/>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0F2DC0E-EC45-400F-2324-9C098C4AEB69}"/>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04DECF2-BBFE-D567-BB38-ECD1431560B1}"/>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21">
            <a:extLst>
              <a:ext uri="{FF2B5EF4-FFF2-40B4-BE49-F238E27FC236}">
                <a16:creationId xmlns:a16="http://schemas.microsoft.com/office/drawing/2014/main" id="{CA7A82F2-8E42-F879-1988-8F879BC1CBFE}"/>
              </a:ext>
            </a:extLst>
          </p:cNvPr>
          <p:cNvSpPr/>
          <p:nvPr/>
        </p:nvSpPr>
        <p:spPr>
          <a:xfrm>
            <a:off x="428940" y="970935"/>
            <a:ext cx="5508680" cy="5260257"/>
          </a:xfrm>
          <a:prstGeom prst="rect">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i="0">
                <a:solidFill>
                  <a:srgbClr val="196B24"/>
                </a:solidFill>
                <a:effectLst/>
                <a:latin typeface="Century Gothic" panose="020B0502020202020204" pitchFamily="34" charset="0"/>
              </a:rPr>
              <a:t>Positively impacted interactions with clien</a:t>
            </a:r>
            <a:r>
              <a:rPr lang="en-GB" sz="1400" b="1">
                <a:solidFill>
                  <a:srgbClr val="196B24"/>
                </a:solidFill>
                <a:latin typeface="Century Gothic" panose="020B0502020202020204" pitchFamily="34" charset="0"/>
              </a:rPr>
              <a:t>ts:</a:t>
            </a:r>
          </a:p>
          <a:p>
            <a:endParaRPr lang="en-GB" sz="1200" b="1" i="0">
              <a:solidFill>
                <a:srgbClr val="196B24"/>
              </a:solidFill>
              <a:effectLst/>
              <a:latin typeface="Century Gothic" panose="020B0502020202020204" pitchFamily="34" charset="0"/>
            </a:endParaRPr>
          </a:p>
          <a:p>
            <a:pPr marL="171450" indent="-171450">
              <a:buFont typeface="Wingdings" panose="05000000000000000000" pitchFamily="2" charset="2"/>
              <a:buChar char="ü"/>
            </a:pPr>
            <a:r>
              <a:rPr lang="en-GB" sz="1200" b="1" i="0">
                <a:solidFill>
                  <a:srgbClr val="196B24"/>
                </a:solidFill>
                <a:effectLst/>
                <a:latin typeface="Century Gothic" panose="020B0502020202020204" pitchFamily="34" charset="0"/>
              </a:rPr>
              <a:t>Enhanced communication</a:t>
            </a:r>
            <a:r>
              <a:rPr lang="en-GB" sz="1200" b="0" i="0">
                <a:solidFill>
                  <a:srgbClr val="196B24"/>
                </a:solidFill>
                <a:effectLst/>
                <a:latin typeface="Century Gothic" panose="020B0502020202020204" pitchFamily="34" charset="0"/>
              </a:rPr>
              <a:t>: </a:t>
            </a:r>
            <a:r>
              <a:rPr lang="en-GB" sz="1200" b="0" i="0">
                <a:solidFill>
                  <a:schemeClr val="tx1">
                    <a:lumMod val="85000"/>
                    <a:lumOff val="15000"/>
                  </a:schemeClr>
                </a:solidFill>
                <a:effectLst/>
                <a:latin typeface="Century Gothic" panose="020B0502020202020204" pitchFamily="34" charset="0"/>
              </a:rPr>
              <a:t>Technology (mainly video call platforms normalised during Covid-19 pandemic) had made it easier </a:t>
            </a:r>
            <a:r>
              <a:rPr lang="en-GB" sz="1200" b="0" i="0">
                <a:solidFill>
                  <a:schemeClr val="tx1"/>
                </a:solidFill>
                <a:effectLst/>
                <a:latin typeface="Century Gothic" panose="020B0502020202020204" pitchFamily="34" charset="0"/>
              </a:rPr>
              <a:t>for respondents to communicate with clients without the need for face-to-face meetings. </a:t>
            </a:r>
          </a:p>
          <a:p>
            <a:endParaRPr lang="en-GB" sz="1200" b="0" i="0">
              <a:solidFill>
                <a:schemeClr val="tx1">
                  <a:lumMod val="85000"/>
                  <a:lumOff val="15000"/>
                </a:schemeClr>
              </a:solidFill>
              <a:effectLst/>
              <a:latin typeface="Century Gothic" panose="020B0502020202020204" pitchFamily="34" charset="0"/>
            </a:endParaRPr>
          </a:p>
          <a:p>
            <a:pPr marL="171450" indent="-171450">
              <a:buFont typeface="Wingdings" panose="05000000000000000000" pitchFamily="2" charset="2"/>
              <a:buChar char="ü"/>
            </a:pPr>
            <a:r>
              <a:rPr lang="en-GB" sz="1200" b="1" i="0">
                <a:solidFill>
                  <a:srgbClr val="196B24"/>
                </a:solidFill>
                <a:effectLst/>
                <a:latin typeface="Century Gothic" panose="020B0502020202020204" pitchFamily="34" charset="0"/>
              </a:rPr>
              <a:t>Client convenience and improved </a:t>
            </a:r>
            <a:r>
              <a:rPr lang="en-GB" sz="1200" b="1">
                <a:solidFill>
                  <a:srgbClr val="196B24"/>
                </a:solidFill>
                <a:latin typeface="Century Gothic" panose="020B0502020202020204" pitchFamily="34" charset="0"/>
              </a:rPr>
              <a:t>s</a:t>
            </a:r>
            <a:r>
              <a:rPr lang="en-GB" sz="1200" b="1" i="0">
                <a:solidFill>
                  <a:srgbClr val="196B24"/>
                </a:solidFill>
                <a:effectLst/>
                <a:latin typeface="Century Gothic" panose="020B0502020202020204" pitchFamily="34" charset="0"/>
              </a:rPr>
              <a:t>ervice</a:t>
            </a:r>
            <a:r>
              <a:rPr lang="en-GB" sz="1200" b="0" i="0">
                <a:solidFill>
                  <a:srgbClr val="196B24"/>
                </a:solidFill>
                <a:effectLst/>
                <a:latin typeface="Century Gothic" panose="020B0502020202020204" pitchFamily="34" charset="0"/>
              </a:rPr>
              <a:t>: </a:t>
            </a:r>
            <a:r>
              <a:rPr lang="en-GB" sz="1200" b="0" i="0">
                <a:solidFill>
                  <a:schemeClr val="tx1">
                    <a:lumMod val="85000"/>
                    <a:lumOff val="15000"/>
                  </a:schemeClr>
                </a:solidFill>
                <a:effectLst/>
                <a:latin typeface="Century Gothic" panose="020B0502020202020204" pitchFamily="34" charset="0"/>
              </a:rPr>
              <a:t>The ability to conduct business remotely </a:t>
            </a:r>
            <a:r>
              <a:rPr lang="en-GB" sz="1200" b="0" i="0">
                <a:solidFill>
                  <a:schemeClr val="tx1"/>
                </a:solidFill>
                <a:effectLst/>
                <a:latin typeface="Century Gothic" panose="020B0502020202020204" pitchFamily="34" charset="0"/>
              </a:rPr>
              <a:t>had enhanced the overall client experience and made interactions easier, quicker, and less dependent on geography. Speed and efficiency created a better </a:t>
            </a:r>
            <a:r>
              <a:rPr lang="en-GB" sz="1200" b="0" i="0">
                <a:solidFill>
                  <a:schemeClr val="tx1">
                    <a:lumMod val="85000"/>
                    <a:lumOff val="15000"/>
                  </a:schemeClr>
                </a:solidFill>
                <a:effectLst/>
                <a:latin typeface="Century Gothic" panose="020B0502020202020204" pitchFamily="34" charset="0"/>
              </a:rPr>
              <a:t>client experience. Clients can now receive timely and efficient services, and legal professionals can quickly address issues and share information through screen sharing and other collaborative tools.</a:t>
            </a:r>
          </a:p>
          <a:p>
            <a:endParaRPr lang="en-GB" sz="1200" b="0" i="0">
              <a:solidFill>
                <a:schemeClr val="tx1">
                  <a:lumMod val="85000"/>
                  <a:lumOff val="15000"/>
                </a:schemeClr>
              </a:solidFill>
              <a:effectLst/>
              <a:latin typeface="Century Gothic" panose="020B0502020202020204" pitchFamily="34" charset="0"/>
            </a:endParaRPr>
          </a:p>
          <a:p>
            <a:pPr marL="171450" indent="-171450">
              <a:buFont typeface="Wingdings" panose="05000000000000000000" pitchFamily="2" charset="2"/>
              <a:buChar char="ü"/>
            </a:pPr>
            <a:r>
              <a:rPr lang="en-GB" sz="1200" b="1" i="0">
                <a:solidFill>
                  <a:srgbClr val="196B24"/>
                </a:solidFill>
                <a:effectLst/>
                <a:latin typeface="Century Gothic" panose="020B0502020202020204" pitchFamily="34" charset="0"/>
              </a:rPr>
              <a:t>Time and </a:t>
            </a:r>
            <a:r>
              <a:rPr lang="en-GB" sz="1200" b="1">
                <a:solidFill>
                  <a:srgbClr val="196B24"/>
                </a:solidFill>
                <a:latin typeface="Century Gothic" panose="020B0502020202020204" pitchFamily="34" charset="0"/>
              </a:rPr>
              <a:t>c</a:t>
            </a:r>
            <a:r>
              <a:rPr lang="en-GB" sz="1200" b="1" i="0">
                <a:solidFill>
                  <a:srgbClr val="196B24"/>
                </a:solidFill>
                <a:effectLst/>
                <a:latin typeface="Century Gothic" panose="020B0502020202020204" pitchFamily="34" charset="0"/>
              </a:rPr>
              <a:t>ost </a:t>
            </a:r>
            <a:r>
              <a:rPr lang="en-GB" sz="1200" b="1">
                <a:solidFill>
                  <a:srgbClr val="196B24"/>
                </a:solidFill>
                <a:latin typeface="Century Gothic" panose="020B0502020202020204" pitchFamily="34" charset="0"/>
              </a:rPr>
              <a:t>s</a:t>
            </a:r>
            <a:r>
              <a:rPr lang="en-GB" sz="1200" b="1" i="0">
                <a:solidFill>
                  <a:srgbClr val="196B24"/>
                </a:solidFill>
                <a:effectLst/>
                <a:latin typeface="Century Gothic" panose="020B0502020202020204" pitchFamily="34" charset="0"/>
              </a:rPr>
              <a:t>avings</a:t>
            </a:r>
            <a:r>
              <a:rPr lang="en-GB" sz="1200" b="0" i="0">
                <a:solidFill>
                  <a:srgbClr val="196B24"/>
                </a:solidFill>
                <a:effectLst/>
                <a:latin typeface="Century Gothic" panose="020B0502020202020204" pitchFamily="34" charset="0"/>
              </a:rPr>
              <a:t>: </a:t>
            </a:r>
            <a:r>
              <a:rPr lang="en-GB" sz="1200" b="0" i="0">
                <a:solidFill>
                  <a:schemeClr val="tx1">
                    <a:lumMod val="85000"/>
                    <a:lumOff val="15000"/>
                  </a:schemeClr>
                </a:solidFill>
                <a:effectLst/>
                <a:latin typeface="Century Gothic" panose="020B0502020202020204" pitchFamily="34" charset="0"/>
              </a:rPr>
              <a:t>The use of </a:t>
            </a:r>
            <a:r>
              <a:rPr lang="en-GB" sz="1200" b="0" i="0">
                <a:solidFill>
                  <a:schemeClr val="tx1"/>
                </a:solidFill>
                <a:effectLst/>
                <a:latin typeface="Century Gothic" panose="020B0502020202020204" pitchFamily="34" charset="0"/>
              </a:rPr>
              <a:t>technology had resulted </a:t>
            </a:r>
            <a:r>
              <a:rPr lang="en-GB" sz="1200" b="0" i="0">
                <a:solidFill>
                  <a:schemeClr val="tx1">
                    <a:lumMod val="85000"/>
                    <a:lumOff val="15000"/>
                  </a:schemeClr>
                </a:solidFill>
                <a:effectLst/>
                <a:latin typeface="Century Gothic" panose="020B0502020202020204" pitchFamily="34" charset="0"/>
              </a:rPr>
              <a:t>in significant time and cost savings, with less need to travel, efficiency in scheduling time and conduct meetin</a:t>
            </a:r>
            <a:r>
              <a:rPr lang="en-GB" sz="1200">
                <a:solidFill>
                  <a:schemeClr val="tx1">
                    <a:lumMod val="85000"/>
                    <a:lumOff val="15000"/>
                  </a:schemeClr>
                </a:solidFill>
                <a:latin typeface="Century Gothic" panose="020B0502020202020204" pitchFamily="34" charset="0"/>
              </a:rPr>
              <a:t>gs.</a:t>
            </a:r>
            <a:r>
              <a:rPr lang="en-GB" sz="1200" b="0" i="0">
                <a:solidFill>
                  <a:schemeClr val="tx1">
                    <a:lumMod val="85000"/>
                    <a:lumOff val="15000"/>
                  </a:schemeClr>
                </a:solidFill>
                <a:effectLst/>
                <a:latin typeface="Century Gothic" panose="020B0502020202020204" pitchFamily="34" charset="0"/>
              </a:rPr>
              <a:t> </a:t>
            </a:r>
          </a:p>
          <a:p>
            <a:endParaRPr lang="en-GB" sz="1200" b="0" i="0">
              <a:solidFill>
                <a:schemeClr val="tx1">
                  <a:lumMod val="85000"/>
                  <a:lumOff val="15000"/>
                </a:schemeClr>
              </a:solidFill>
              <a:effectLst/>
              <a:latin typeface="Century Gothic" panose="020B0502020202020204" pitchFamily="34" charset="0"/>
            </a:endParaRPr>
          </a:p>
          <a:p>
            <a:pPr marL="171450" indent="-171450">
              <a:buFont typeface="Wingdings" panose="05000000000000000000" pitchFamily="2" charset="2"/>
              <a:buChar char="ü"/>
            </a:pPr>
            <a:r>
              <a:rPr lang="en-GB" sz="1200" b="1" i="0">
                <a:solidFill>
                  <a:srgbClr val="196B24"/>
                </a:solidFill>
                <a:effectLst/>
                <a:latin typeface="Century Gothic" panose="020B0502020202020204" pitchFamily="34" charset="0"/>
              </a:rPr>
              <a:t>Flexibility </a:t>
            </a:r>
            <a:r>
              <a:rPr lang="en-GB" sz="1200" b="1">
                <a:solidFill>
                  <a:srgbClr val="196B24"/>
                </a:solidFill>
                <a:latin typeface="Century Gothic" panose="020B0502020202020204" pitchFamily="34" charset="0"/>
              </a:rPr>
              <a:t>and a</a:t>
            </a:r>
            <a:r>
              <a:rPr lang="en-GB" sz="1200" b="1" i="0">
                <a:solidFill>
                  <a:srgbClr val="196B24"/>
                </a:solidFill>
                <a:effectLst/>
                <a:latin typeface="Century Gothic" panose="020B0502020202020204" pitchFamily="34" charset="0"/>
              </a:rPr>
              <a:t>ccessibility</a:t>
            </a:r>
            <a:r>
              <a:rPr lang="en-GB" sz="1200" b="0" i="0">
                <a:solidFill>
                  <a:srgbClr val="196B24"/>
                </a:solidFill>
                <a:effectLst/>
                <a:latin typeface="Century Gothic" panose="020B0502020202020204" pitchFamily="34" charset="0"/>
              </a:rPr>
              <a:t>: </a:t>
            </a:r>
            <a:r>
              <a:rPr lang="en-GB" sz="1200" b="0" i="0">
                <a:solidFill>
                  <a:schemeClr val="tx1">
                    <a:lumMod val="85000"/>
                    <a:lumOff val="15000"/>
                  </a:schemeClr>
                </a:solidFill>
                <a:effectLst/>
                <a:latin typeface="Century Gothic" panose="020B0502020202020204" pitchFamily="34" charset="0"/>
              </a:rPr>
              <a:t>Technology </a:t>
            </a:r>
            <a:r>
              <a:rPr lang="en-GB" sz="1200" b="0" i="0">
                <a:solidFill>
                  <a:schemeClr val="tx1"/>
                </a:solidFill>
                <a:effectLst/>
                <a:latin typeface="Century Gothic" panose="020B0502020202020204" pitchFamily="34" charset="0"/>
              </a:rPr>
              <a:t>had provided </a:t>
            </a:r>
            <a:r>
              <a:rPr lang="en-GB" sz="1200" b="0" i="0">
                <a:solidFill>
                  <a:schemeClr val="tx1">
                    <a:lumMod val="85000"/>
                    <a:lumOff val="15000"/>
                  </a:schemeClr>
                </a:solidFill>
                <a:effectLst/>
                <a:latin typeface="Century Gothic" panose="020B0502020202020204" pitchFamily="34" charset="0"/>
              </a:rPr>
              <a:t>greater choice in how and when meetings are conducted. Clients can now choose between in-person and virtual meetings based on their preferences and circumstances. This flexibility has also made legal services more accessible to clients from different parts of the world.</a:t>
            </a:r>
          </a:p>
        </p:txBody>
      </p:sp>
      <p:sp>
        <p:nvSpPr>
          <p:cNvPr id="23" name="Rectangle 22">
            <a:extLst>
              <a:ext uri="{FF2B5EF4-FFF2-40B4-BE49-F238E27FC236}">
                <a16:creationId xmlns:a16="http://schemas.microsoft.com/office/drawing/2014/main" id="{0284FC95-B2D2-B6A7-54D7-B74D039A8C6F}"/>
              </a:ext>
            </a:extLst>
          </p:cNvPr>
          <p:cNvSpPr/>
          <p:nvPr/>
        </p:nvSpPr>
        <p:spPr>
          <a:xfrm>
            <a:off x="6274217" y="970935"/>
            <a:ext cx="5508680" cy="5260257"/>
          </a:xfrm>
          <a:prstGeom prst="rect">
            <a:avLst/>
          </a:prstGeom>
          <a:solidFill>
            <a:schemeClr val="bg2"/>
          </a:solidFill>
          <a:ln>
            <a:solidFill>
              <a:srgbClr val="DC5A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i="0">
                <a:solidFill>
                  <a:srgbClr val="C00000"/>
                </a:solidFill>
                <a:effectLst/>
                <a:latin typeface="Century Gothic" panose="020B0502020202020204" pitchFamily="34" charset="0"/>
              </a:rPr>
              <a:t>Negatively impacted interactions with clien</a:t>
            </a:r>
            <a:r>
              <a:rPr lang="en-GB" sz="1400" b="1">
                <a:solidFill>
                  <a:srgbClr val="C00000"/>
                </a:solidFill>
                <a:latin typeface="Century Gothic" panose="020B0502020202020204" pitchFamily="34" charset="0"/>
              </a:rPr>
              <a:t>ts:</a:t>
            </a:r>
          </a:p>
          <a:p>
            <a:endParaRPr lang="en-GB" sz="1200" b="1" i="0">
              <a:solidFill>
                <a:srgbClr val="C00000"/>
              </a:solidFill>
              <a:effectLst/>
              <a:latin typeface="Century Gothic" panose="020B0502020202020204" pitchFamily="34" charset="0"/>
            </a:endParaRPr>
          </a:p>
          <a:p>
            <a:endParaRPr lang="en-GB" sz="1200" b="1" i="0">
              <a:solidFill>
                <a:srgbClr val="C00000"/>
              </a:solidFill>
              <a:effectLst/>
              <a:latin typeface="Century Gothic" panose="020B0502020202020204" pitchFamily="34" charset="0"/>
            </a:endParaRPr>
          </a:p>
          <a:p>
            <a:pPr marL="171450" indent="-171450">
              <a:buFont typeface="Wingdings" panose="05000000000000000000" pitchFamily="2" charset="2"/>
              <a:buChar char="§"/>
            </a:pPr>
            <a:r>
              <a:rPr lang="en-GB" sz="1200" b="1" i="0">
                <a:solidFill>
                  <a:srgbClr val="C00000"/>
                </a:solidFill>
                <a:effectLst/>
                <a:latin typeface="Century Gothic" panose="020B0502020202020204" pitchFamily="34" charset="0"/>
              </a:rPr>
              <a:t>Loss of personal interaction: </a:t>
            </a:r>
            <a:r>
              <a:rPr lang="en-GB" sz="1200">
                <a:solidFill>
                  <a:schemeClr val="tx1">
                    <a:lumMod val="85000"/>
                    <a:lumOff val="15000"/>
                  </a:schemeClr>
                </a:solidFill>
                <a:latin typeface="Century Gothic" panose="020B0502020202020204" pitchFamily="34" charset="0"/>
              </a:rPr>
              <a:t>Harder to build relationships (trust, understanding and connections) with clients not engaged with in person. Some perceptions that the </a:t>
            </a:r>
            <a:r>
              <a:rPr lang="en-GB" sz="1200" b="0" i="0">
                <a:solidFill>
                  <a:schemeClr val="tx1">
                    <a:lumMod val="85000"/>
                    <a:lumOff val="15000"/>
                  </a:schemeClr>
                </a:solidFill>
                <a:effectLst/>
                <a:latin typeface="Century Gothic" panose="020B0502020202020204" pitchFamily="34" charset="0"/>
              </a:rPr>
              <a:t>loss of client interactions devaluing the services being provided by the legal profession more widel</a:t>
            </a:r>
            <a:r>
              <a:rPr lang="en-GB" sz="1200">
                <a:solidFill>
                  <a:schemeClr val="tx1">
                    <a:lumMod val="85000"/>
                    <a:lumOff val="15000"/>
                  </a:schemeClr>
                </a:solidFill>
                <a:latin typeface="Century Gothic" panose="020B0502020202020204" pitchFamily="34" charset="0"/>
              </a:rPr>
              <a:t>y. </a:t>
            </a:r>
          </a:p>
          <a:p>
            <a:pPr marL="171450" indent="-171450">
              <a:buFont typeface="Wingdings" panose="05000000000000000000" pitchFamily="2" charset="2"/>
              <a:buChar char="§"/>
            </a:pPr>
            <a:endParaRPr lang="en-GB" sz="1200" b="0" i="0">
              <a:solidFill>
                <a:schemeClr val="tx1">
                  <a:lumMod val="85000"/>
                  <a:lumOff val="15000"/>
                </a:schemeClr>
              </a:solidFill>
              <a:effectLst/>
              <a:latin typeface="Century Gothic" panose="020B0502020202020204" pitchFamily="34" charset="0"/>
            </a:endParaRPr>
          </a:p>
          <a:p>
            <a:pPr marL="171450" indent="-171450">
              <a:buFont typeface="Wingdings" panose="05000000000000000000" pitchFamily="2" charset="2"/>
              <a:buChar char="§"/>
            </a:pPr>
            <a:r>
              <a:rPr lang="en-GB" sz="1200" b="1" i="0">
                <a:solidFill>
                  <a:srgbClr val="C00000"/>
                </a:solidFill>
                <a:effectLst/>
                <a:latin typeface="Century Gothic" panose="020B0502020202020204" pitchFamily="34" charset="0"/>
              </a:rPr>
              <a:t>Increased client </a:t>
            </a:r>
            <a:r>
              <a:rPr lang="en-GB" sz="1200" b="1">
                <a:solidFill>
                  <a:srgbClr val="C00000"/>
                </a:solidFill>
                <a:latin typeface="Century Gothic" panose="020B0502020202020204" pitchFamily="34" charset="0"/>
              </a:rPr>
              <a:t>e</a:t>
            </a:r>
            <a:r>
              <a:rPr lang="en-GB" sz="1200" b="1" i="0">
                <a:solidFill>
                  <a:srgbClr val="C00000"/>
                </a:solidFill>
                <a:effectLst/>
                <a:latin typeface="Century Gothic" panose="020B0502020202020204" pitchFamily="34" charset="0"/>
              </a:rPr>
              <a:t>xpectations: </a:t>
            </a:r>
            <a:r>
              <a:rPr lang="en-GB" sz="1200" b="0" i="0">
                <a:solidFill>
                  <a:schemeClr val="tx1">
                    <a:lumMod val="85000"/>
                    <a:lumOff val="15000"/>
                  </a:schemeClr>
                </a:solidFill>
                <a:effectLst/>
                <a:latin typeface="Century Gothic" panose="020B0502020202020204" pitchFamily="34" charset="0"/>
              </a:rPr>
              <a:t>Clients now expect faster responses and immediate action, often outside of regular business hours. This has made client management more difficult and added stress for legal professionals.</a:t>
            </a:r>
          </a:p>
          <a:p>
            <a:pPr marL="171450" indent="-171450">
              <a:buFont typeface="Wingdings" panose="05000000000000000000" pitchFamily="2" charset="2"/>
              <a:buChar char="§"/>
            </a:pPr>
            <a:endParaRPr lang="en-GB" sz="1200">
              <a:solidFill>
                <a:schemeClr val="tx1">
                  <a:lumMod val="85000"/>
                  <a:lumOff val="15000"/>
                </a:schemeClr>
              </a:solidFill>
              <a:latin typeface="Century Gothic" panose="020B0502020202020204" pitchFamily="34" charset="0"/>
            </a:endParaRPr>
          </a:p>
          <a:p>
            <a:pPr marL="171450" indent="-171450">
              <a:buFont typeface="Wingdings" panose="05000000000000000000" pitchFamily="2" charset="2"/>
              <a:buChar char="§"/>
            </a:pPr>
            <a:r>
              <a:rPr lang="en-GB" sz="1200" b="1" i="0">
                <a:solidFill>
                  <a:srgbClr val="C00000"/>
                </a:solidFill>
                <a:effectLst/>
                <a:latin typeface="Century Gothic" panose="020B0502020202020204" pitchFamily="34" charset="0"/>
              </a:rPr>
              <a:t>Low-digital </a:t>
            </a:r>
            <a:r>
              <a:rPr lang="en-GB" sz="1200" b="1">
                <a:solidFill>
                  <a:srgbClr val="C00000"/>
                </a:solidFill>
                <a:latin typeface="Century Gothic" panose="020B0502020202020204" pitchFamily="34" charset="0"/>
              </a:rPr>
              <a:t>c</a:t>
            </a:r>
            <a:r>
              <a:rPr lang="en-GB" sz="1200" b="1" i="0">
                <a:solidFill>
                  <a:srgbClr val="C00000"/>
                </a:solidFill>
                <a:effectLst/>
                <a:latin typeface="Century Gothic" panose="020B0502020202020204" pitchFamily="34" charset="0"/>
              </a:rPr>
              <a:t>lientele: </a:t>
            </a:r>
            <a:r>
              <a:rPr lang="en-GB" sz="1200" b="0" i="0">
                <a:solidFill>
                  <a:schemeClr val="tx1">
                    <a:lumMod val="85000"/>
                    <a:lumOff val="15000"/>
                  </a:schemeClr>
                </a:solidFill>
                <a:effectLst/>
                <a:latin typeface="Century Gothic" panose="020B0502020202020204" pitchFamily="34" charset="0"/>
              </a:rPr>
              <a:t>Not all clients have the necessary equipment or ability to effectively communicate via technology, e.g. elderly clients in rural areas.</a:t>
            </a:r>
          </a:p>
        </p:txBody>
      </p:sp>
      <p:sp>
        <p:nvSpPr>
          <p:cNvPr id="2" name="TextBox 1">
            <a:extLst>
              <a:ext uri="{FF2B5EF4-FFF2-40B4-BE49-F238E27FC236}">
                <a16:creationId xmlns:a16="http://schemas.microsoft.com/office/drawing/2014/main" id="{242C91C1-6EFA-2A03-ECA4-DEE6827F3198}"/>
              </a:ext>
            </a:extLst>
          </p:cNvPr>
          <p:cNvSpPr txBox="1"/>
          <p:nvPr/>
        </p:nvSpPr>
        <p:spPr>
          <a:xfrm>
            <a:off x="6274217" y="6294929"/>
            <a:ext cx="543739" cy="276999"/>
          </a:xfrm>
          <a:prstGeom prst="rect">
            <a:avLst/>
          </a:prstGeom>
          <a:noFill/>
        </p:spPr>
        <p:txBody>
          <a:bodyPr wrap="none" rtlCol="0">
            <a:spAutoFit/>
          </a:bodyPr>
          <a:lstStyle/>
          <a:p>
            <a:r>
              <a:rPr lang="en-GB" sz="1200" b="1">
                <a:solidFill>
                  <a:srgbClr val="C00000"/>
                </a:solidFill>
                <a:latin typeface="Century Gothic" panose="020B0502020202020204" pitchFamily="34" charset="0"/>
              </a:rPr>
              <a:t>n=37</a:t>
            </a:r>
          </a:p>
        </p:txBody>
      </p:sp>
      <p:sp>
        <p:nvSpPr>
          <p:cNvPr id="3" name="TextBox 2">
            <a:extLst>
              <a:ext uri="{FF2B5EF4-FFF2-40B4-BE49-F238E27FC236}">
                <a16:creationId xmlns:a16="http://schemas.microsoft.com/office/drawing/2014/main" id="{BC8DBDC9-2953-FEE1-C683-A2830B2894B2}"/>
              </a:ext>
            </a:extLst>
          </p:cNvPr>
          <p:cNvSpPr txBox="1"/>
          <p:nvPr/>
        </p:nvSpPr>
        <p:spPr>
          <a:xfrm>
            <a:off x="428940" y="6294929"/>
            <a:ext cx="627095" cy="276999"/>
          </a:xfrm>
          <a:prstGeom prst="rect">
            <a:avLst/>
          </a:prstGeom>
          <a:noFill/>
        </p:spPr>
        <p:txBody>
          <a:bodyPr wrap="none" rtlCol="0">
            <a:spAutoFit/>
          </a:bodyPr>
          <a:lstStyle/>
          <a:p>
            <a:r>
              <a:rPr lang="en-GB" sz="1200" b="1">
                <a:solidFill>
                  <a:srgbClr val="196B24"/>
                </a:solidFill>
                <a:latin typeface="Century Gothic" panose="020B0502020202020204" pitchFamily="34" charset="0"/>
              </a:rPr>
              <a:t>n=310</a:t>
            </a:r>
          </a:p>
        </p:txBody>
      </p:sp>
    </p:spTree>
    <p:extLst>
      <p:ext uri="{BB962C8B-B14F-4D97-AF65-F5344CB8AC3E}">
        <p14:creationId xmlns:p14="http://schemas.microsoft.com/office/powerpoint/2010/main" val="2019925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50BC-A4EC-6DCD-7139-97A8CFF607A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2DA043C-4539-752D-3B61-A8B2F08B0CF0}"/>
              </a:ext>
            </a:extLst>
          </p:cNvPr>
          <p:cNvSpPr txBox="1"/>
          <p:nvPr/>
        </p:nvSpPr>
        <p:spPr>
          <a:xfrm>
            <a:off x="6822" y="86036"/>
            <a:ext cx="12192001" cy="1200329"/>
          </a:xfrm>
          <a:prstGeom prst="rect">
            <a:avLst/>
          </a:prstGeom>
          <a:noFill/>
        </p:spPr>
        <p:txBody>
          <a:bodyPr wrap="square" rtlCol="0">
            <a:spAutoFit/>
          </a:bodyPr>
          <a:lstStyle/>
          <a:p>
            <a:r>
              <a:rPr lang="en-GB" sz="2400">
                <a:solidFill>
                  <a:srgbClr val="002063"/>
                </a:solidFill>
                <a:latin typeface="Abadi Extra Light" panose="020B0204020104020204" pitchFamily="34" charset="0"/>
              </a:rPr>
              <a:t>Maintaining cyber security, cost of new systems and software, and keeping up to speed with new technology were the top three biggest technological challenges Partners and Business Owners faced.</a:t>
            </a:r>
            <a:endParaRPr lang="en-GB" sz="2400" b="1" strike="sngStrike">
              <a:solidFill>
                <a:srgbClr val="002063"/>
              </a:solidFill>
              <a:latin typeface="Abadi Extra Light" panose="020B0204020104020204" pitchFamily="34" charset="0"/>
            </a:endParaRPr>
          </a:p>
        </p:txBody>
      </p:sp>
      <p:grpSp>
        <p:nvGrpSpPr>
          <p:cNvPr id="13" name="Group 12">
            <a:extLst>
              <a:ext uri="{FF2B5EF4-FFF2-40B4-BE49-F238E27FC236}">
                <a16:creationId xmlns:a16="http://schemas.microsoft.com/office/drawing/2014/main" id="{5CF7BD63-5A2F-A744-27FE-9C54451CD701}"/>
              </a:ext>
            </a:extLst>
          </p:cNvPr>
          <p:cNvGrpSpPr/>
          <p:nvPr/>
        </p:nvGrpSpPr>
        <p:grpSpPr>
          <a:xfrm>
            <a:off x="-1" y="4"/>
            <a:ext cx="12192001" cy="76202"/>
            <a:chOff x="0" y="306914"/>
            <a:chExt cx="9906000" cy="114304"/>
          </a:xfrm>
        </p:grpSpPr>
        <p:sp>
          <p:nvSpPr>
            <p:cNvPr id="18" name="Rectangle 17">
              <a:extLst>
                <a:ext uri="{FF2B5EF4-FFF2-40B4-BE49-F238E27FC236}">
                  <a16:creationId xmlns:a16="http://schemas.microsoft.com/office/drawing/2014/main" id="{E96CC855-6F1C-9096-76BA-1933A6E5E61C}"/>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C9917E6-3251-2CC3-8021-577CD741C7AE}"/>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777739A-B288-19C5-D209-F0C9DB16D5A0}"/>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6E31A4E-8A67-B62B-D19E-F41C3D0CFF05}"/>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 name="Chart 1">
            <a:extLst>
              <a:ext uri="{FF2B5EF4-FFF2-40B4-BE49-F238E27FC236}">
                <a16:creationId xmlns:a16="http://schemas.microsoft.com/office/drawing/2014/main" id="{32CD4289-A3D3-1DDF-289A-3C2BFD47DD17}"/>
              </a:ext>
            </a:extLst>
          </p:cNvPr>
          <p:cNvGraphicFramePr/>
          <p:nvPr>
            <p:extLst>
              <p:ext uri="{D42A27DB-BD31-4B8C-83A1-F6EECF244321}">
                <p14:modId xmlns:p14="http://schemas.microsoft.com/office/powerpoint/2010/main" val="3373607274"/>
              </p:ext>
            </p:extLst>
          </p:nvPr>
        </p:nvGraphicFramePr>
        <p:xfrm>
          <a:off x="51067" y="1353298"/>
          <a:ext cx="12103510" cy="50671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1D847CC8-5CF9-40CF-6CCA-B753D6DC5691}"/>
              </a:ext>
            </a:extLst>
          </p:cNvPr>
          <p:cNvSpPr txBox="1"/>
          <p:nvPr/>
        </p:nvSpPr>
        <p:spPr>
          <a:xfrm>
            <a:off x="-1" y="6679631"/>
            <a:ext cx="12077567" cy="184666"/>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600" b="1">
                <a:latin typeface="Century Gothic" panose="020B0502020202020204" pitchFamily="34" charset="0"/>
              </a:rPr>
              <a:t>Base</a:t>
            </a:r>
            <a:r>
              <a:rPr lang="en-US" sz="600">
                <a:latin typeface="Century Gothic" panose="020B0502020202020204" pitchFamily="34" charset="0"/>
              </a:rPr>
              <a:t>: Partners &amp; Business Owners, n= 292</a:t>
            </a:r>
            <a:endParaRPr lang="en-GB" sz="600">
              <a:latin typeface="Century Gothic" panose="020B0502020202020204" pitchFamily="34" charset="0"/>
            </a:endParaRPr>
          </a:p>
        </p:txBody>
      </p:sp>
      <p:sp>
        <p:nvSpPr>
          <p:cNvPr id="5" name="TextBox 4">
            <a:extLst>
              <a:ext uri="{FF2B5EF4-FFF2-40B4-BE49-F238E27FC236}">
                <a16:creationId xmlns:a16="http://schemas.microsoft.com/office/drawing/2014/main" id="{91BE0153-67FC-94E8-CAF3-7192BE4EEAC4}"/>
              </a:ext>
            </a:extLst>
          </p:cNvPr>
          <p:cNvSpPr txBox="1"/>
          <p:nvPr/>
        </p:nvSpPr>
        <p:spPr>
          <a:xfrm>
            <a:off x="-1" y="6365383"/>
            <a:ext cx="9081598" cy="369332"/>
          </a:xfrm>
          <a:prstGeom prst="rect">
            <a:avLst/>
          </a:prstGeom>
          <a:noFill/>
        </p:spPr>
        <p:txBody>
          <a:bodyPr wrap="square" rtlCol="0">
            <a:spAutoFit/>
          </a:bodyPr>
          <a:lstStyle/>
          <a:p>
            <a:r>
              <a:rPr lang="en-GB" sz="900" b="0" i="0" u="none" strike="noStrike" baseline="0">
                <a:solidFill>
                  <a:srgbClr val="595959"/>
                </a:solidFill>
                <a:effectLst/>
                <a:latin typeface="Century Gothic" panose="020B0502020202020204" pitchFamily="34" charset="0"/>
              </a:rPr>
              <a:t>Q: Which of the following, if any, are the biggest technological challenges that your practice unit faces as a whole?</a:t>
            </a:r>
            <a:br>
              <a:rPr lang="en-GB" sz="900" b="0" i="0" u="none" strike="noStrike" baseline="0">
                <a:solidFill>
                  <a:srgbClr val="595959"/>
                </a:solidFill>
                <a:effectLst/>
                <a:latin typeface="Century Gothic" panose="020B0502020202020204" pitchFamily="34" charset="0"/>
              </a:rPr>
            </a:br>
            <a:r>
              <a:rPr lang="en-GB" sz="900" b="0" i="0" u="none" strike="noStrike" baseline="0">
                <a:solidFill>
                  <a:srgbClr val="595959"/>
                </a:solidFill>
                <a:effectLst/>
                <a:latin typeface="Century Gothic" panose="020B0502020202020204" pitchFamily="34" charset="0"/>
              </a:rPr>
              <a:t>Q: And, from those that you selected, which would you say is the biggest technological challenge that your practice unit faces as a whole?</a:t>
            </a:r>
            <a:endParaRPr lang="en-GB" sz="900" b="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332607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382-3665-95C9-9651-FFE1B315F49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C3ABA49-9226-AB6E-1B06-7A9DBAE90CEB}"/>
              </a:ext>
            </a:extLst>
          </p:cNvPr>
          <p:cNvSpPr txBox="1"/>
          <p:nvPr/>
        </p:nvSpPr>
        <p:spPr>
          <a:xfrm>
            <a:off x="-1" y="76204"/>
            <a:ext cx="12192001" cy="1200329"/>
          </a:xfrm>
          <a:prstGeom prst="rect">
            <a:avLst/>
          </a:prstGeom>
          <a:noFill/>
        </p:spPr>
        <p:txBody>
          <a:bodyPr wrap="square" rtlCol="0">
            <a:spAutoFit/>
          </a:bodyPr>
          <a:lstStyle/>
          <a:p>
            <a:r>
              <a:rPr lang="en-GB" sz="2400">
                <a:solidFill>
                  <a:srgbClr val="002063"/>
                </a:solidFill>
                <a:latin typeface="Abadi Extra Light" panose="020B0204020104020204" pitchFamily="34" charset="0"/>
              </a:rPr>
              <a:t>Lack of training/knowledge on new technology, keeping up to speed with new technology and using online systems provided by other organisations were the top three biggest technological challenges faced by Solicitors (not partners or business owners). </a:t>
            </a:r>
            <a:endParaRPr lang="en-GB" sz="2400" b="1" strike="sngStrike">
              <a:solidFill>
                <a:srgbClr val="002063"/>
              </a:solidFill>
              <a:latin typeface="Abadi Extra Light" panose="020B0204020104020204" pitchFamily="34" charset="0"/>
            </a:endParaRPr>
          </a:p>
        </p:txBody>
      </p:sp>
      <p:grpSp>
        <p:nvGrpSpPr>
          <p:cNvPr id="13" name="Group 12">
            <a:extLst>
              <a:ext uri="{FF2B5EF4-FFF2-40B4-BE49-F238E27FC236}">
                <a16:creationId xmlns:a16="http://schemas.microsoft.com/office/drawing/2014/main" id="{81E3A4C8-5987-00F1-405A-429735F70D9F}"/>
              </a:ext>
            </a:extLst>
          </p:cNvPr>
          <p:cNvGrpSpPr/>
          <p:nvPr/>
        </p:nvGrpSpPr>
        <p:grpSpPr>
          <a:xfrm>
            <a:off x="-1" y="4"/>
            <a:ext cx="12192001" cy="76202"/>
            <a:chOff x="0" y="306914"/>
            <a:chExt cx="9906000" cy="114304"/>
          </a:xfrm>
        </p:grpSpPr>
        <p:sp>
          <p:nvSpPr>
            <p:cNvPr id="18" name="Rectangle 17">
              <a:extLst>
                <a:ext uri="{FF2B5EF4-FFF2-40B4-BE49-F238E27FC236}">
                  <a16:creationId xmlns:a16="http://schemas.microsoft.com/office/drawing/2014/main" id="{951444F9-861D-D974-D5EC-1E4747299ACA}"/>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BD190B4-EA24-0BA3-8262-05E6A9C8ADE8}"/>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0FCDD8C-341A-D4D4-476A-A8FE4C4549B8}"/>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62ED5B1-ED85-DE87-5F13-75D0369682A5}"/>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5" name="Chart 4">
            <a:extLst>
              <a:ext uri="{FF2B5EF4-FFF2-40B4-BE49-F238E27FC236}">
                <a16:creationId xmlns:a16="http://schemas.microsoft.com/office/drawing/2014/main" id="{479BB6F6-470B-5072-5884-09BDF9AC4302}"/>
              </a:ext>
            </a:extLst>
          </p:cNvPr>
          <p:cNvGraphicFramePr/>
          <p:nvPr>
            <p:extLst>
              <p:ext uri="{D42A27DB-BD31-4B8C-83A1-F6EECF244321}">
                <p14:modId xmlns:p14="http://schemas.microsoft.com/office/powerpoint/2010/main" val="2035775928"/>
              </p:ext>
            </p:extLst>
          </p:nvPr>
        </p:nvGraphicFramePr>
        <p:xfrm>
          <a:off x="88490" y="1352731"/>
          <a:ext cx="12103510" cy="483064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3463945-0774-4A07-9D7F-BB18CF7060AE}"/>
              </a:ext>
            </a:extLst>
          </p:cNvPr>
          <p:cNvSpPr txBox="1"/>
          <p:nvPr/>
        </p:nvSpPr>
        <p:spPr>
          <a:xfrm>
            <a:off x="-1" y="6679631"/>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Solicitors (not partners or business owners), n= 123</a:t>
            </a:r>
            <a:endParaRPr lang="en-GB" sz="600">
              <a:latin typeface="Century Gothic" panose="020B0502020202020204" pitchFamily="34" charset="0"/>
            </a:endParaRPr>
          </a:p>
        </p:txBody>
      </p:sp>
      <p:sp>
        <p:nvSpPr>
          <p:cNvPr id="6" name="TextBox 5">
            <a:extLst>
              <a:ext uri="{FF2B5EF4-FFF2-40B4-BE49-F238E27FC236}">
                <a16:creationId xmlns:a16="http://schemas.microsoft.com/office/drawing/2014/main" id="{56A897F0-E118-3CEC-8B18-EBC7C7CF1623}"/>
              </a:ext>
            </a:extLst>
          </p:cNvPr>
          <p:cNvSpPr txBox="1"/>
          <p:nvPr/>
        </p:nvSpPr>
        <p:spPr>
          <a:xfrm>
            <a:off x="-1" y="6402632"/>
            <a:ext cx="9081598" cy="369332"/>
          </a:xfrm>
          <a:prstGeom prst="rect">
            <a:avLst/>
          </a:prstGeom>
          <a:noFill/>
        </p:spPr>
        <p:txBody>
          <a:bodyPr wrap="square" rtlCol="0">
            <a:spAutoFit/>
          </a:bodyPr>
          <a:lstStyle/>
          <a:p>
            <a:r>
              <a:rPr lang="en-GB" sz="900" b="0" i="0" u="none" strike="noStrike" baseline="0">
                <a:solidFill>
                  <a:srgbClr val="595959"/>
                </a:solidFill>
                <a:effectLst/>
                <a:latin typeface="Century Gothic" panose="020B0502020202020204" pitchFamily="34" charset="0"/>
              </a:rPr>
              <a:t>Q: Which of the following, if any, are the biggest technological challenges that YOU face in your day-to-day work?</a:t>
            </a:r>
          </a:p>
          <a:p>
            <a:r>
              <a:rPr lang="en-GB" sz="900" b="0" i="0" u="none" strike="noStrike" baseline="0">
                <a:solidFill>
                  <a:srgbClr val="595959"/>
                </a:solidFill>
                <a:effectLst/>
                <a:latin typeface="Century Gothic" panose="020B0502020202020204" pitchFamily="34" charset="0"/>
              </a:rPr>
              <a:t>Q: And, from those that you selected, would you say is the biggest technological challenge that YOU face in your day-to-day work?</a:t>
            </a:r>
            <a:endParaRPr lang="en-GB" sz="900" b="0">
              <a:solidFill>
                <a:srgbClr val="595959"/>
              </a:solidFill>
              <a:latin typeface="Century Gothic" panose="020B0502020202020204" pitchFamily="34" charset="0"/>
            </a:endParaRPr>
          </a:p>
        </p:txBody>
      </p:sp>
    </p:spTree>
    <p:extLst>
      <p:ext uri="{BB962C8B-B14F-4D97-AF65-F5344CB8AC3E}">
        <p14:creationId xmlns:p14="http://schemas.microsoft.com/office/powerpoint/2010/main" val="1297242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F868A-121A-92C3-37BB-FA02D513A9E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CB91587-61BF-7269-9751-3DA654A6EED9}"/>
              </a:ext>
            </a:extLst>
          </p:cNvPr>
          <p:cNvSpPr txBox="1"/>
          <p:nvPr/>
        </p:nvSpPr>
        <p:spPr>
          <a:xfrm>
            <a:off x="0" y="104032"/>
            <a:ext cx="12192001" cy="1446550"/>
          </a:xfrm>
          <a:prstGeom prst="rect">
            <a:avLst/>
          </a:prstGeom>
          <a:noFill/>
        </p:spPr>
        <p:txBody>
          <a:bodyPr wrap="square" rtlCol="0">
            <a:spAutoFit/>
          </a:bodyPr>
          <a:lstStyle/>
          <a:p>
            <a:r>
              <a:rPr lang="en-GB" sz="2200">
                <a:solidFill>
                  <a:srgbClr val="002063"/>
                </a:solidFill>
                <a:latin typeface="Abadi Extra Light" panose="020B0204020104020204" pitchFamily="34" charset="0"/>
              </a:rPr>
              <a:t>73% believed that technology had improved efficiency in the workplace. 62% believed that it had removed the need for manual tasks and 61% believed that it had decreased the time taken to do tasks. Just 9% believed that employees had left the practice as a result of technological challenges. </a:t>
            </a:r>
            <a:r>
              <a:rPr lang="en-GB" sz="2200" b="1">
                <a:solidFill>
                  <a:srgbClr val="002063"/>
                </a:solidFill>
                <a:latin typeface="Abadi Extra Light" panose="020B0204020104020204" pitchFamily="34" charset="0"/>
              </a:rPr>
              <a:t>Crucially, 69% believe that they would benefit from training in tech.</a:t>
            </a:r>
          </a:p>
        </p:txBody>
      </p:sp>
      <p:grpSp>
        <p:nvGrpSpPr>
          <p:cNvPr id="13" name="Group 12">
            <a:extLst>
              <a:ext uri="{FF2B5EF4-FFF2-40B4-BE49-F238E27FC236}">
                <a16:creationId xmlns:a16="http://schemas.microsoft.com/office/drawing/2014/main" id="{8EC2DF18-8D3B-FD0E-8A88-C2ED9B3A4E83}"/>
              </a:ext>
            </a:extLst>
          </p:cNvPr>
          <p:cNvGrpSpPr/>
          <p:nvPr/>
        </p:nvGrpSpPr>
        <p:grpSpPr>
          <a:xfrm>
            <a:off x="-1" y="2"/>
            <a:ext cx="12192001" cy="76201"/>
            <a:chOff x="0" y="306914"/>
            <a:chExt cx="9906000" cy="114304"/>
          </a:xfrm>
        </p:grpSpPr>
        <p:sp>
          <p:nvSpPr>
            <p:cNvPr id="18" name="Rectangle 17">
              <a:extLst>
                <a:ext uri="{FF2B5EF4-FFF2-40B4-BE49-F238E27FC236}">
                  <a16:creationId xmlns:a16="http://schemas.microsoft.com/office/drawing/2014/main" id="{7928B9ED-4A01-49DF-4DB5-40B31D1D01FC}"/>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DC5EC22-BB53-EC18-6A06-07CF3D82FA11}"/>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140806E-4604-E95D-773B-33B0B8CF6844}"/>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F7BE1F-106C-45DC-F271-3D5C9C46EEAF}"/>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24" name="Table 23">
            <a:extLst>
              <a:ext uri="{FF2B5EF4-FFF2-40B4-BE49-F238E27FC236}">
                <a16:creationId xmlns:a16="http://schemas.microsoft.com/office/drawing/2014/main" id="{3BD72A2D-29BF-46E9-4FA8-E2C673DC3DF6}"/>
              </a:ext>
            </a:extLst>
          </p:cNvPr>
          <p:cNvGraphicFramePr>
            <a:graphicFrameLocks noGrp="1"/>
          </p:cNvGraphicFramePr>
          <p:nvPr>
            <p:extLst>
              <p:ext uri="{D42A27DB-BD31-4B8C-83A1-F6EECF244321}">
                <p14:modId xmlns:p14="http://schemas.microsoft.com/office/powerpoint/2010/main" val="1210132874"/>
              </p:ext>
            </p:extLst>
          </p:nvPr>
        </p:nvGraphicFramePr>
        <p:xfrm>
          <a:off x="371722" y="1732466"/>
          <a:ext cx="11415249" cy="741680"/>
        </p:xfrm>
        <a:graphic>
          <a:graphicData uri="http://schemas.openxmlformats.org/drawingml/2006/table">
            <a:tbl>
              <a:tblPr firstRow="1" bandRow="1">
                <a:tableStyleId>{5C22544A-7EE6-4342-B048-85BDC9FD1C3A}</a:tableStyleId>
              </a:tblPr>
              <a:tblGrid>
                <a:gridCol w="1268361">
                  <a:extLst>
                    <a:ext uri="{9D8B030D-6E8A-4147-A177-3AD203B41FA5}">
                      <a16:colId xmlns:a16="http://schemas.microsoft.com/office/drawing/2014/main" val="1374943886"/>
                    </a:ext>
                  </a:extLst>
                </a:gridCol>
                <a:gridCol w="1268361">
                  <a:extLst>
                    <a:ext uri="{9D8B030D-6E8A-4147-A177-3AD203B41FA5}">
                      <a16:colId xmlns:a16="http://schemas.microsoft.com/office/drawing/2014/main" val="3735731329"/>
                    </a:ext>
                  </a:extLst>
                </a:gridCol>
                <a:gridCol w="1268361">
                  <a:extLst>
                    <a:ext uri="{9D8B030D-6E8A-4147-A177-3AD203B41FA5}">
                      <a16:colId xmlns:a16="http://schemas.microsoft.com/office/drawing/2014/main" val="1424482836"/>
                    </a:ext>
                  </a:extLst>
                </a:gridCol>
                <a:gridCol w="1268361">
                  <a:extLst>
                    <a:ext uri="{9D8B030D-6E8A-4147-A177-3AD203B41FA5}">
                      <a16:colId xmlns:a16="http://schemas.microsoft.com/office/drawing/2014/main" val="275718756"/>
                    </a:ext>
                  </a:extLst>
                </a:gridCol>
                <a:gridCol w="1268361">
                  <a:extLst>
                    <a:ext uri="{9D8B030D-6E8A-4147-A177-3AD203B41FA5}">
                      <a16:colId xmlns:a16="http://schemas.microsoft.com/office/drawing/2014/main" val="4118065456"/>
                    </a:ext>
                  </a:extLst>
                </a:gridCol>
                <a:gridCol w="1268361">
                  <a:extLst>
                    <a:ext uri="{9D8B030D-6E8A-4147-A177-3AD203B41FA5}">
                      <a16:colId xmlns:a16="http://schemas.microsoft.com/office/drawing/2014/main" val="1273029363"/>
                    </a:ext>
                  </a:extLst>
                </a:gridCol>
                <a:gridCol w="1268361">
                  <a:extLst>
                    <a:ext uri="{9D8B030D-6E8A-4147-A177-3AD203B41FA5}">
                      <a16:colId xmlns:a16="http://schemas.microsoft.com/office/drawing/2014/main" val="1219112877"/>
                    </a:ext>
                  </a:extLst>
                </a:gridCol>
                <a:gridCol w="1268361">
                  <a:extLst>
                    <a:ext uri="{9D8B030D-6E8A-4147-A177-3AD203B41FA5}">
                      <a16:colId xmlns:a16="http://schemas.microsoft.com/office/drawing/2014/main" val="164680441"/>
                    </a:ext>
                  </a:extLst>
                </a:gridCol>
                <a:gridCol w="1268361">
                  <a:extLst>
                    <a:ext uri="{9D8B030D-6E8A-4147-A177-3AD203B41FA5}">
                      <a16:colId xmlns:a16="http://schemas.microsoft.com/office/drawing/2014/main" val="2068938476"/>
                    </a:ext>
                  </a:extLst>
                </a:gridCol>
              </a:tblGrid>
              <a:tr h="370840">
                <a:tc gridSpan="9">
                  <a:txBody>
                    <a:bodyPr/>
                    <a:lstStyle/>
                    <a:p>
                      <a:pPr algn="ctr"/>
                      <a:r>
                        <a:rPr lang="en-GB" sz="1400">
                          <a:latin typeface="Century Gothic" panose="020B0502020202020204" pitchFamily="34" charset="0"/>
                        </a:rPr>
                        <a:t>Agree %</a:t>
                      </a: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73</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69</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62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61</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47</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44</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23</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22</a:t>
                      </a:r>
                    </a:p>
                  </a:txBody>
                  <a:tcPr marL="9525" marR="9525" marT="9525" marB="0" anchor="ctr"/>
                </a:tc>
                <a:tc>
                  <a:txBody>
                    <a:bodyPr/>
                    <a:lstStyle/>
                    <a:p>
                      <a:pPr algn="ctr" fontAlgn="b"/>
                      <a:endParaRPr lang="en-GB" sz="1400" b="0" i="0" u="none" strike="noStrike">
                        <a:solidFill>
                          <a:srgbClr val="196B24"/>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262762926"/>
                  </a:ext>
                </a:extLst>
              </a:tr>
            </a:tbl>
          </a:graphicData>
        </a:graphic>
      </p:graphicFrame>
      <p:graphicFrame>
        <p:nvGraphicFramePr>
          <p:cNvPr id="4" name="Chart 3">
            <a:extLst>
              <a:ext uri="{FF2B5EF4-FFF2-40B4-BE49-F238E27FC236}">
                <a16:creationId xmlns:a16="http://schemas.microsoft.com/office/drawing/2014/main" id="{362A73A3-B500-FF3E-C4C1-412788054324}"/>
              </a:ext>
            </a:extLst>
          </p:cNvPr>
          <p:cNvGraphicFramePr/>
          <p:nvPr>
            <p:extLst>
              <p:ext uri="{D42A27DB-BD31-4B8C-83A1-F6EECF244321}">
                <p14:modId xmlns:p14="http://schemas.microsoft.com/office/powerpoint/2010/main" val="580494170"/>
              </p:ext>
            </p:extLst>
          </p:nvPr>
        </p:nvGraphicFramePr>
        <p:xfrm>
          <a:off x="196644" y="1347018"/>
          <a:ext cx="11798710" cy="52413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83345E8-A229-192B-B0B9-6127B60177D6}"/>
              </a:ext>
            </a:extLst>
          </p:cNvPr>
          <p:cNvSpPr txBox="1"/>
          <p:nvPr/>
        </p:nvSpPr>
        <p:spPr>
          <a:xfrm>
            <a:off x="0" y="6465297"/>
            <a:ext cx="7472513" cy="246221"/>
          </a:xfrm>
          <a:prstGeom prst="rect">
            <a:avLst/>
          </a:prstGeom>
          <a:noFill/>
        </p:spPr>
        <p:txBody>
          <a:bodyPr wrap="square" rtlCol="0">
            <a:spAutoFit/>
          </a:bodyPr>
          <a:lstStyle/>
          <a:p>
            <a:r>
              <a:rPr lang="en-GB" sz="1000" b="0" i="0" u="none" strike="noStrike" baseline="0">
                <a:solidFill>
                  <a:srgbClr val="595959"/>
                </a:solidFill>
                <a:effectLst/>
                <a:latin typeface="Century Gothic" panose="020B0502020202020204" pitchFamily="34" charset="0"/>
              </a:rPr>
              <a:t>Q: How much do you agree or disagree with the following statements with regards to technology in your practice? </a:t>
            </a:r>
            <a:endParaRPr lang="en-GB" sz="1000" b="0">
              <a:solidFill>
                <a:srgbClr val="595959"/>
              </a:solidFill>
              <a:latin typeface="Century Gothic" panose="020B0502020202020204" pitchFamily="34" charset="0"/>
            </a:endParaRPr>
          </a:p>
        </p:txBody>
      </p:sp>
      <p:sp>
        <p:nvSpPr>
          <p:cNvPr id="2" name="TextBox 1">
            <a:extLst>
              <a:ext uri="{FF2B5EF4-FFF2-40B4-BE49-F238E27FC236}">
                <a16:creationId xmlns:a16="http://schemas.microsoft.com/office/drawing/2014/main" id="{D8215AC2-9C25-7D00-020A-D12E4BDFD2B8}"/>
              </a:ext>
            </a:extLst>
          </p:cNvPr>
          <p:cNvSpPr txBox="1"/>
          <p:nvPr/>
        </p:nvSpPr>
        <p:spPr>
          <a:xfrm>
            <a:off x="-1" y="6661635"/>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1549952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8C6D6-0EC6-03AD-E53E-FD8DFFF208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C612E0-FC73-BF82-2897-88A9171F693D}"/>
              </a:ext>
            </a:extLst>
          </p:cNvPr>
          <p:cNvSpPr txBox="1"/>
          <p:nvPr/>
        </p:nvSpPr>
        <p:spPr>
          <a:xfrm>
            <a:off x="-16653" y="76204"/>
            <a:ext cx="12192001"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Thinking about technological advances overall, how do you feel they are impacting your organisation and your day-to-day work?</a:t>
            </a:r>
          </a:p>
          <a:p>
            <a:r>
              <a:rPr lang="en-GB">
                <a:solidFill>
                  <a:srgbClr val="002063"/>
                </a:solidFill>
                <a:latin typeface="Abadi Extra Light" panose="020B0204020104020204" pitchFamily="34" charset="0"/>
              </a:rPr>
              <a:t>Thematic analysis of survey open-ended responses and interview comments</a:t>
            </a:r>
          </a:p>
        </p:txBody>
      </p:sp>
      <p:grpSp>
        <p:nvGrpSpPr>
          <p:cNvPr id="3" name="Group 2">
            <a:extLst>
              <a:ext uri="{FF2B5EF4-FFF2-40B4-BE49-F238E27FC236}">
                <a16:creationId xmlns:a16="http://schemas.microsoft.com/office/drawing/2014/main" id="{ECC77CAA-E56D-3A5D-27F3-E5471FF11259}"/>
              </a:ext>
            </a:extLst>
          </p:cNvPr>
          <p:cNvGrpSpPr/>
          <p:nvPr/>
        </p:nvGrpSpPr>
        <p:grpSpPr>
          <a:xfrm>
            <a:off x="-1" y="4"/>
            <a:ext cx="12192001" cy="76202"/>
            <a:chOff x="0" y="306914"/>
            <a:chExt cx="9906000" cy="114304"/>
          </a:xfrm>
        </p:grpSpPr>
        <p:sp>
          <p:nvSpPr>
            <p:cNvPr id="5" name="Rectangle 4">
              <a:extLst>
                <a:ext uri="{FF2B5EF4-FFF2-40B4-BE49-F238E27FC236}">
                  <a16:creationId xmlns:a16="http://schemas.microsoft.com/office/drawing/2014/main" id="{A0DF4ABC-B526-738C-1A6E-81DDFB6E6AA6}"/>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464BF86-406C-4626-364C-49FB6B1826CB}"/>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D554234-9ADC-57DD-63D5-4619C9712B82}"/>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09995EF-B1F5-94AB-BEC1-4C331C34D261}"/>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75044066-3B82-25B7-9E9B-5A155F365CE8}"/>
              </a:ext>
            </a:extLst>
          </p:cNvPr>
          <p:cNvSpPr/>
          <p:nvPr/>
        </p:nvSpPr>
        <p:spPr>
          <a:xfrm>
            <a:off x="157317" y="1137287"/>
            <a:ext cx="6184489" cy="5489651"/>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i="0">
                <a:solidFill>
                  <a:srgbClr val="002063"/>
                </a:solidFill>
                <a:effectLst/>
                <a:latin typeface="Century Gothic" panose="020B0502020202020204" pitchFamily="34" charset="0"/>
              </a:rPr>
              <a:t>Technology has generally had a positive impact, making things faster, more efficient, and in most cases improving the client experience whilst allowing respondents to work remotely and access client information from home.</a:t>
            </a:r>
          </a:p>
          <a:p>
            <a:endParaRPr lang="en-GB" sz="1400">
              <a:solidFill>
                <a:srgbClr val="002063"/>
              </a:solidFill>
              <a:latin typeface="Century Gothic" panose="020B0502020202020204" pitchFamily="34" charset="0"/>
            </a:endParaRPr>
          </a:p>
          <a:p>
            <a:r>
              <a:rPr lang="en-GB" sz="1400" b="1" i="0" u="sng">
                <a:solidFill>
                  <a:srgbClr val="002063"/>
                </a:solidFill>
                <a:effectLst/>
                <a:latin typeface="Century Gothic" panose="020B0502020202020204" pitchFamily="34" charset="0"/>
              </a:rPr>
              <a:t>But</a:t>
            </a:r>
            <a:r>
              <a:rPr lang="en-GB" sz="1400" i="0">
                <a:solidFill>
                  <a:srgbClr val="002063"/>
                </a:solidFill>
                <a:effectLst/>
                <a:latin typeface="Century Gothic" panose="020B0502020202020204" pitchFamily="34" charset="0"/>
              </a:rPr>
              <a:t> improvements in technology and remote work ‘always on’ culture has resulted in unrealistic client expectations when it comes to th</a:t>
            </a:r>
            <a:r>
              <a:rPr lang="en-GB" sz="1400">
                <a:solidFill>
                  <a:srgbClr val="002063"/>
                </a:solidFill>
                <a:latin typeface="Century Gothic" panose="020B0502020202020204" pitchFamily="34" charset="0"/>
              </a:rPr>
              <a:t>e speed of communications. Trying to meet these expectations was  seen as mentally unhealthy and stressful. </a:t>
            </a:r>
            <a:endParaRPr lang="en-GB" sz="1400" i="0">
              <a:solidFill>
                <a:srgbClr val="002063"/>
              </a:solidFill>
              <a:effectLst/>
              <a:latin typeface="Century Gothic" panose="020B0502020202020204" pitchFamily="34" charset="0"/>
            </a:endParaRPr>
          </a:p>
          <a:p>
            <a:endParaRPr lang="en-GB" sz="1400">
              <a:solidFill>
                <a:srgbClr val="002063"/>
              </a:solidFill>
              <a:latin typeface="Century Gothic" panose="020B0502020202020204" pitchFamily="34" charset="0"/>
            </a:endParaRPr>
          </a:p>
          <a:p>
            <a:r>
              <a:rPr lang="en-GB" sz="1400" i="0">
                <a:solidFill>
                  <a:srgbClr val="002063"/>
                </a:solidFill>
                <a:effectLst/>
                <a:latin typeface="Century Gothic" panose="020B0502020202020204" pitchFamily="34" charset="0"/>
              </a:rPr>
              <a:t>Managing multiple systems was leading to frustration for some, and the reduction in face-to-face interaction – whilst having a positive impact on efficiency – was</a:t>
            </a:r>
            <a:r>
              <a:rPr lang="en-GB" sz="1400">
                <a:solidFill>
                  <a:srgbClr val="002063"/>
                </a:solidFill>
                <a:latin typeface="Century Gothic" panose="020B0502020202020204" pitchFamily="34" charset="0"/>
              </a:rPr>
              <a:t> a negative for some</a:t>
            </a:r>
            <a:r>
              <a:rPr lang="en-GB" sz="1400" i="0">
                <a:solidFill>
                  <a:srgbClr val="002063"/>
                </a:solidFill>
                <a:effectLst/>
                <a:latin typeface="Century Gothic" panose="020B0502020202020204" pitchFamily="34" charset="0"/>
              </a:rPr>
              <a:t>.</a:t>
            </a:r>
            <a:r>
              <a:rPr lang="en-GB" sz="1400" b="1" strike="sngStrike">
                <a:solidFill>
                  <a:srgbClr val="002063"/>
                </a:solidFill>
                <a:latin typeface="Century Gothic" panose="020B0502020202020204" pitchFamily="34" charset="0"/>
              </a:rPr>
              <a:t> </a:t>
            </a:r>
            <a:endParaRPr lang="en-GB" sz="1400" b="1" i="0" strike="sngStrike">
              <a:solidFill>
                <a:srgbClr val="002063"/>
              </a:solidFill>
              <a:effectLst/>
              <a:latin typeface="Century Gothic" panose="020B0502020202020204" pitchFamily="34" charset="0"/>
            </a:endParaRPr>
          </a:p>
        </p:txBody>
      </p:sp>
      <p:grpSp>
        <p:nvGrpSpPr>
          <p:cNvPr id="14" name="Group 13">
            <a:extLst>
              <a:ext uri="{FF2B5EF4-FFF2-40B4-BE49-F238E27FC236}">
                <a16:creationId xmlns:a16="http://schemas.microsoft.com/office/drawing/2014/main" id="{0597AFD6-93E1-5FF0-6939-9A7D6B20E6F6}"/>
              </a:ext>
            </a:extLst>
          </p:cNvPr>
          <p:cNvGrpSpPr/>
          <p:nvPr/>
        </p:nvGrpSpPr>
        <p:grpSpPr>
          <a:xfrm>
            <a:off x="6705600" y="1137287"/>
            <a:ext cx="5112773" cy="5489653"/>
            <a:chOff x="6971071" y="798733"/>
            <a:chExt cx="4473678" cy="5353659"/>
          </a:xfrm>
          <a:solidFill>
            <a:srgbClr val="002063"/>
          </a:solidFill>
        </p:grpSpPr>
        <p:sp>
          <p:nvSpPr>
            <p:cNvPr id="9" name="Rectangle 8">
              <a:extLst>
                <a:ext uri="{FF2B5EF4-FFF2-40B4-BE49-F238E27FC236}">
                  <a16:creationId xmlns:a16="http://schemas.microsoft.com/office/drawing/2014/main" id="{6711D3F3-370C-18E7-99EC-738DEEF350BE}"/>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Technology has generally improved efficiency and helped to streamline processes</a:t>
              </a:r>
              <a:r>
                <a:rPr lang="en-GB" sz="1200">
                  <a:solidFill>
                    <a:schemeClr val="bg1"/>
                  </a:solidFill>
                  <a:latin typeface="Century Gothic" panose="020B0502020202020204" pitchFamily="34" charset="0"/>
                </a:rPr>
                <a:t>”</a:t>
              </a:r>
            </a:p>
          </p:txBody>
        </p:sp>
        <p:sp>
          <p:nvSpPr>
            <p:cNvPr id="10" name="Rectangle 9">
              <a:extLst>
                <a:ext uri="{FF2B5EF4-FFF2-40B4-BE49-F238E27FC236}">
                  <a16:creationId xmlns:a16="http://schemas.microsoft.com/office/drawing/2014/main" id="{971B2B60-4379-D747-17AB-B7600F95AAE2}"/>
                </a:ext>
              </a:extLst>
            </p:cNvPr>
            <p:cNvSpPr/>
            <p:nvPr/>
          </p:nvSpPr>
          <p:spPr>
            <a:xfrm>
              <a:off x="6971071" y="216787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The constant barrage of emails 24 hours a day is not mentally healthy.</a:t>
              </a:r>
              <a:r>
                <a:rPr lang="en-GB" sz="1200">
                  <a:solidFill>
                    <a:schemeClr val="bg1"/>
                  </a:solidFill>
                  <a:latin typeface="Century Gothic" panose="020B0502020202020204" pitchFamily="34" charset="0"/>
                </a:rPr>
                <a:t>”</a:t>
              </a:r>
            </a:p>
          </p:txBody>
        </p:sp>
        <p:sp>
          <p:nvSpPr>
            <p:cNvPr id="11" name="Rectangle 10">
              <a:extLst>
                <a:ext uri="{FF2B5EF4-FFF2-40B4-BE49-F238E27FC236}">
                  <a16:creationId xmlns:a16="http://schemas.microsoft.com/office/drawing/2014/main" id="{2818E9C6-A362-1560-1A77-3B7F9AF663E7}"/>
                </a:ext>
              </a:extLst>
            </p:cNvPr>
            <p:cNvSpPr/>
            <p:nvPr/>
          </p:nvSpPr>
          <p:spPr>
            <a:xfrm>
              <a:off x="6971071" y="353701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“We feel that we're probably more exposed to things like cyber-attacks. If our digital system went down, we don't have an internal IT support team that are around the clock that would help us save our file if anything were to happen.”</a:t>
              </a:r>
            </a:p>
          </p:txBody>
        </p:sp>
        <p:sp>
          <p:nvSpPr>
            <p:cNvPr id="13" name="Rectangle 12">
              <a:extLst>
                <a:ext uri="{FF2B5EF4-FFF2-40B4-BE49-F238E27FC236}">
                  <a16:creationId xmlns:a16="http://schemas.microsoft.com/office/drawing/2014/main" id="{AF760AE2-AC85-0727-2ED9-8A31534159F3}"/>
                </a:ext>
              </a:extLst>
            </p:cNvPr>
            <p:cNvSpPr/>
            <p:nvPr/>
          </p:nvSpPr>
          <p:spPr>
            <a:xfrm>
              <a:off x="6971071" y="490615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“There is a genuine fear of the unknown in the use of AI technology but with proper training and policies in place it is something that could be used to help not only with the more mundane matters but also with some of the more complex drafting”</a:t>
              </a:r>
            </a:p>
          </p:txBody>
        </p:sp>
      </p:grpSp>
      <p:sp>
        <p:nvSpPr>
          <p:cNvPr id="12" name="TextBox 11">
            <a:extLst>
              <a:ext uri="{FF2B5EF4-FFF2-40B4-BE49-F238E27FC236}">
                <a16:creationId xmlns:a16="http://schemas.microsoft.com/office/drawing/2014/main" id="{3E0522F1-9369-A85C-6ABD-9E425C4C87AA}"/>
              </a:ext>
            </a:extLst>
          </p:cNvPr>
          <p:cNvSpPr txBox="1"/>
          <p:nvPr/>
        </p:nvSpPr>
        <p:spPr>
          <a:xfrm>
            <a:off x="57216" y="6660627"/>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2809129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C6C11955-0BBB-36F4-5B6A-997EC92E1B9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53AACA-4231-EB75-BDBF-4EB54D8CC067}"/>
              </a:ext>
            </a:extLst>
          </p:cNvPr>
          <p:cNvSpPr txBox="1"/>
          <p:nvPr/>
        </p:nvSpPr>
        <p:spPr>
          <a:xfrm>
            <a:off x="589726" y="3105834"/>
            <a:ext cx="1101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6</a:t>
            </a:r>
            <a:r>
              <a:rPr lang="en-GB" sz="3600">
                <a:solidFill>
                  <a:prstClr val="white"/>
                </a:solidFill>
                <a:latin typeface="Abadi Extra Light" panose="020B0204020104020204" pitchFamily="34" charset="0"/>
              </a:rPr>
              <a:t>:</a:t>
            </a: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Mental Health &amp; Wellbeing</a:t>
            </a:r>
          </a:p>
        </p:txBody>
      </p:sp>
    </p:spTree>
    <p:extLst>
      <p:ext uri="{BB962C8B-B14F-4D97-AF65-F5344CB8AC3E}">
        <p14:creationId xmlns:p14="http://schemas.microsoft.com/office/powerpoint/2010/main" val="275386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9B6D3-EC10-594A-8DDC-9921A856BD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861554-2EDA-4238-243C-3D448C8845FE}"/>
              </a:ext>
            </a:extLst>
          </p:cNvPr>
          <p:cNvSpPr txBox="1"/>
          <p:nvPr/>
        </p:nvSpPr>
        <p:spPr>
          <a:xfrm>
            <a:off x="251961" y="352819"/>
            <a:ext cx="1977721"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Key Findings</a:t>
            </a:r>
            <a:endParaRPr lang="en-GB" sz="2800" strike="sngStrike">
              <a:solidFill>
                <a:srgbClr val="002063"/>
              </a:solidFill>
              <a:latin typeface="Abadi Extra Light" panose="020B0204020104020204" pitchFamily="34" charset="0"/>
            </a:endParaRPr>
          </a:p>
        </p:txBody>
      </p:sp>
      <p:cxnSp>
        <p:nvCxnSpPr>
          <p:cNvPr id="3" name="Straight Connector 2">
            <a:extLst>
              <a:ext uri="{FF2B5EF4-FFF2-40B4-BE49-F238E27FC236}">
                <a16:creationId xmlns:a16="http://schemas.microsoft.com/office/drawing/2014/main" id="{E5CC260D-3DBB-303D-39AD-A1A0D1606893}"/>
              </a:ext>
            </a:extLst>
          </p:cNvPr>
          <p:cNvCxnSpPr/>
          <p:nvPr/>
        </p:nvCxnSpPr>
        <p:spPr>
          <a:xfrm>
            <a:off x="300948" y="1054681"/>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F519917-EA08-8564-3DF5-E7D326FB6224}"/>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127E7038-98B5-55CD-776D-9DBF6357DBDD}"/>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CC94CBB-DE41-B6C1-32D8-4E379D863E4B}"/>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323475B-886A-04BE-1C9A-6C7D6BA9E451}"/>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5B1829F-6D31-0ABA-2124-4C747F768AAD}"/>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358541DB-A46B-4774-EC9F-D7FEC78A2DA5}"/>
              </a:ext>
            </a:extLst>
          </p:cNvPr>
          <p:cNvSpPr txBox="1"/>
          <p:nvPr/>
        </p:nvSpPr>
        <p:spPr>
          <a:xfrm>
            <a:off x="300947" y="1252989"/>
            <a:ext cx="11586253" cy="5256119"/>
          </a:xfrm>
          <a:prstGeom prst="rect">
            <a:avLst/>
          </a:prstGeom>
          <a:noFill/>
        </p:spPr>
        <p:txBody>
          <a:bodyPr wrap="square">
            <a:spAutoFit/>
          </a:bodyPr>
          <a:lstStyle/>
          <a:p>
            <a:pPr algn="just">
              <a:lnSpc>
                <a:spcPts val="1600"/>
              </a:lnSpc>
              <a:spcAft>
                <a:spcPts val="600"/>
              </a:spcAft>
            </a:pPr>
            <a:r>
              <a:rPr lang="en-GB" sz="12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Non-Fee Earning Work, Regulation &amp; Compliance: </a:t>
            </a:r>
          </a:p>
          <a:p>
            <a:pPr marL="799200" lvl="1" indent="-342000">
              <a:lnSpc>
                <a:spcPts val="1600"/>
              </a:lnSpc>
              <a:spcAft>
                <a:spcPts val="600"/>
              </a:spcAft>
              <a:buFont typeface="Wingdings" panose="05000000000000000000" pitchFamily="2" charset="2"/>
              <a:buChar char="Ø"/>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Almost half of respondents (48%) were spending more than six hours a week on non-fee earning work and 58% thought the level of regulation was excessive. General office administration was taking up the most time, followed by regulatory compliance and accountancy and financial tasks. </a:t>
            </a:r>
          </a:p>
          <a:p>
            <a:pPr marL="799200" lvl="1" indent="-342000">
              <a:lnSpc>
                <a:spcPts val="1600"/>
              </a:lnSpc>
              <a:spcAft>
                <a:spcPts val="600"/>
              </a:spcAft>
              <a:buFont typeface="Wingdings" panose="05000000000000000000" pitchFamily="2" charset="2"/>
              <a:buChar char="Ø"/>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Anti-money laundering was the area which caused most difficulty. </a:t>
            </a:r>
          </a:p>
          <a:p>
            <a:pPr marL="799200" lvl="1" indent="-342000">
              <a:lnSpc>
                <a:spcPts val="1600"/>
              </a:lnSpc>
              <a:spcAft>
                <a:spcPts val="1800"/>
              </a:spcAft>
              <a:buFont typeface="Wingdings" panose="05000000000000000000" pitchFamily="2" charset="2"/>
              <a:buChar char="Ø"/>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Over half thought the level of regulation of the legal services they provided was excessive. Some highlighted a need for training and CPD, support and clearer and practical guidance with regulation. </a:t>
            </a:r>
            <a:endParaRPr lang="en-GB" sz="12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ts val="1600"/>
              </a:lnSpc>
              <a:spcAft>
                <a:spcPts val="600"/>
              </a:spcAft>
            </a:pPr>
            <a:r>
              <a:rPr lang="en-GB" sz="12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Legal Aid: </a:t>
            </a:r>
          </a:p>
          <a:p>
            <a:pPr marL="799200" lvl="1" indent="-342000">
              <a:lnSpc>
                <a:spcPts val="1600"/>
              </a:lnSpc>
              <a:spcAft>
                <a:spcPts val="600"/>
              </a:spcAft>
              <a:buFont typeface="Wingdings" panose="05000000000000000000" pitchFamily="2" charset="2"/>
              <a:buChar char="Ø"/>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54% of respondents were not currently offering legal aid. Of those who were, 20% were planning to stop in the next two years, and 21% were unsure about continuing.</a:t>
            </a:r>
          </a:p>
          <a:p>
            <a:pPr marL="799200" lvl="1" indent="-342000">
              <a:lnSpc>
                <a:spcPts val="1600"/>
              </a:lnSpc>
              <a:spcAft>
                <a:spcPts val="600"/>
              </a:spcAft>
              <a:buFont typeface="Wingdings" panose="05000000000000000000" pitchFamily="2" charset="2"/>
              <a:buChar char="Ø"/>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Moral obligation was the main reason why respondents were planning to continue offering legal aid. For a handful of smaller practices, it was their main source of income.</a:t>
            </a:r>
          </a:p>
          <a:p>
            <a:pPr marL="799200" lvl="1" indent="-342000">
              <a:lnSpc>
                <a:spcPts val="1600"/>
              </a:lnSpc>
              <a:spcAft>
                <a:spcPts val="1800"/>
              </a:spcAft>
              <a:buFont typeface="Wingdings" panose="05000000000000000000" pitchFamily="2" charset="2"/>
              <a:buChar char="Ø"/>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A primary concern was that current legal aid rates were too low and did not reflect the time, costs and emotional involvement required from solicitors. Additionally, legal aid processes were seen as burdensome and time-consuming and needed to be updated. </a:t>
            </a:r>
            <a:endParaRPr lang="en-GB" sz="12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endParaRPr>
          </a:p>
          <a:p>
            <a:pPr>
              <a:lnSpc>
                <a:spcPts val="1600"/>
              </a:lnSpc>
              <a:spcAft>
                <a:spcPts val="600"/>
              </a:spcAft>
            </a:pPr>
            <a:r>
              <a:rPr lang="en-GB" sz="1200" b="1"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Technology: </a:t>
            </a:r>
            <a:endParaRPr lang="en-GB" sz="1200"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ts val="1600"/>
              </a:lnSpc>
              <a:spcAft>
                <a:spcPts val="600"/>
              </a:spcAft>
              <a:buFont typeface="Wingdings" panose="05000000000000000000" pitchFamily="2" charset="2"/>
              <a:buChar char=""/>
              <a:tabLst>
                <a:tab pos="457200" algn="l"/>
              </a:tabLst>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Respondents reported a high use of Microsoft Office and Teams (or similar). However, there was a low uptake of AI. Although technology had improved efficiency, it had also increased client expectations and stress. </a:t>
            </a:r>
          </a:p>
          <a:p>
            <a:pPr marL="800100" lvl="1" indent="-342900">
              <a:lnSpc>
                <a:spcPts val="1600"/>
              </a:lnSpc>
              <a:spcAft>
                <a:spcPts val="600"/>
              </a:spcAft>
              <a:buFont typeface="Wingdings" panose="05000000000000000000" pitchFamily="2" charset="2"/>
              <a:buChar char=""/>
              <a:tabLst>
                <a:tab pos="457200" algn="l"/>
              </a:tabLst>
            </a:pPr>
            <a:r>
              <a:rPr lang="en-GB" sz="1200" dirty="0">
                <a:solidFill>
                  <a:srgbClr val="0D0D0D"/>
                </a:solidFill>
                <a:latin typeface="Century Gothic" panose="020B0502020202020204" pitchFamily="34" charset="0"/>
                <a:ea typeface="Times New Roman" panose="02020603050405020304" pitchFamily="18" charset="0"/>
                <a:cs typeface="Times New Roman" panose="02020603050405020304" pitchFamily="18" charset="0"/>
              </a:rPr>
              <a:t>74% of respondents felt that technology had positively impacted client interactions (e.g. enhanced communication, higher flexibility). However, negative impacts could also be seen. It made managing clients’ expectations more challenging due to the immediacy of digital communication. </a:t>
            </a:r>
          </a:p>
        </p:txBody>
      </p:sp>
    </p:spTree>
    <p:extLst>
      <p:ext uri="{BB962C8B-B14F-4D97-AF65-F5344CB8AC3E}">
        <p14:creationId xmlns:p14="http://schemas.microsoft.com/office/powerpoint/2010/main" val="1047448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7966A-ED83-6208-CEB6-DE400A231B93}"/>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61984F5-4ECB-5E87-0AC8-23ED16467D78}"/>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290768DF-697D-02C8-FEA1-1A94CCA4AB42}"/>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FB3EDFF-FC9C-B40F-9BA9-0064EB5B1A91}"/>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2F9DB18-CD79-5AAB-A998-B4C5B1296B26}"/>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D6C58E0-6F72-9708-BA12-375B1D38A4A6}"/>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1434FE6F-0DAD-C407-04CF-978C7E103885}"/>
              </a:ext>
            </a:extLst>
          </p:cNvPr>
          <p:cNvSpPr txBox="1"/>
          <p:nvPr/>
        </p:nvSpPr>
        <p:spPr>
          <a:xfrm>
            <a:off x="1" y="94186"/>
            <a:ext cx="12192000" cy="923330"/>
          </a:xfrm>
          <a:prstGeom prst="rect">
            <a:avLst/>
          </a:prstGeom>
          <a:noFill/>
        </p:spPr>
        <p:txBody>
          <a:bodyPr wrap="square" rtlCol="0">
            <a:spAutoFit/>
          </a:bodyPr>
          <a:lstStyle/>
          <a:p>
            <a:r>
              <a:rPr lang="en-GB" b="1">
                <a:solidFill>
                  <a:srgbClr val="002063"/>
                </a:solidFill>
                <a:latin typeface="Abadi Extra Light" panose="020B0204020104020204" pitchFamily="34" charset="0"/>
              </a:rPr>
              <a:t>Almost one in five report consistent levels of unhealthy/unsustainable stress </a:t>
            </a:r>
            <a:r>
              <a:rPr lang="en-GB">
                <a:solidFill>
                  <a:srgbClr val="002063"/>
                </a:solidFill>
                <a:latin typeface="Abadi Extra Light" panose="020B0204020104020204" pitchFamily="34" charset="0"/>
              </a:rPr>
              <a:t>(18%). This was slightly higher in solicitors (not partners or business owners)(22%) than partners and business owners (16%), although there was not a significant difference in the results. Those 65+, and those with &gt;40 years PQE were significantly more likely to reporting having low stress. </a:t>
            </a:r>
          </a:p>
        </p:txBody>
      </p:sp>
      <p:graphicFrame>
        <p:nvGraphicFramePr>
          <p:cNvPr id="17" name="Chart 16">
            <a:extLst>
              <a:ext uri="{FF2B5EF4-FFF2-40B4-BE49-F238E27FC236}">
                <a16:creationId xmlns:a16="http://schemas.microsoft.com/office/drawing/2014/main" id="{E0B7F503-17F8-D733-F69E-70D42FAFC286}"/>
              </a:ext>
            </a:extLst>
          </p:cNvPr>
          <p:cNvGraphicFramePr/>
          <p:nvPr>
            <p:extLst>
              <p:ext uri="{D42A27DB-BD31-4B8C-83A1-F6EECF244321}">
                <p14:modId xmlns:p14="http://schemas.microsoft.com/office/powerpoint/2010/main" val="4228172092"/>
              </p:ext>
            </p:extLst>
          </p:nvPr>
        </p:nvGraphicFramePr>
        <p:xfrm>
          <a:off x="70669" y="1396375"/>
          <a:ext cx="11739715" cy="4980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3AF587F-12F4-0AD2-C571-3488B4811798}"/>
              </a:ext>
            </a:extLst>
          </p:cNvPr>
          <p:cNvSpPr txBox="1"/>
          <p:nvPr/>
        </p:nvSpPr>
        <p:spPr>
          <a:xfrm>
            <a:off x="40563" y="6584060"/>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 Solicitor </a:t>
            </a:r>
            <a:r>
              <a:rPr lang="en-GB" sz="600">
                <a:latin typeface="Century Gothic" panose="020B0502020202020204" pitchFamily="34" charset="0"/>
              </a:rPr>
              <a:t>(not solicitors or business owners)</a:t>
            </a:r>
            <a:r>
              <a:rPr lang="en-US" sz="600">
                <a:latin typeface="Century Gothic" panose="020B0502020202020204" pitchFamily="34" charset="0"/>
              </a:rPr>
              <a:t>, n= 123; Partner &amp; Business Owner, n= 298</a:t>
            </a:r>
            <a:endParaRPr lang="en-GB" sz="600">
              <a:latin typeface="Century Gothic" panose="020B0502020202020204" pitchFamily="34" charset="0"/>
            </a:endParaRPr>
          </a:p>
        </p:txBody>
      </p:sp>
    </p:spTree>
    <p:extLst>
      <p:ext uri="{BB962C8B-B14F-4D97-AF65-F5344CB8AC3E}">
        <p14:creationId xmlns:p14="http://schemas.microsoft.com/office/powerpoint/2010/main" val="95719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3066C-69B1-7C08-44D5-0D5865FF52D5}"/>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6C87367F-ACF5-8647-5618-E99A0AE0CDBF}"/>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C1E81E4E-86C3-F400-55CD-122CBB75FFC5}"/>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4D39B54-F3F3-F644-2E93-F16AA0796155}"/>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7BA828A-2276-5ABC-ED46-80C26399DF38}"/>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E317270-FC78-E3C3-AF7C-FB609C81D834}"/>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9" name="Chart 8">
            <a:extLst>
              <a:ext uri="{FF2B5EF4-FFF2-40B4-BE49-F238E27FC236}">
                <a16:creationId xmlns:a16="http://schemas.microsoft.com/office/drawing/2014/main" id="{323FF8E5-3982-24BC-AB78-A4CA581694B6}"/>
              </a:ext>
            </a:extLst>
          </p:cNvPr>
          <p:cNvGraphicFramePr/>
          <p:nvPr>
            <p:extLst>
              <p:ext uri="{D42A27DB-BD31-4B8C-83A1-F6EECF244321}">
                <p14:modId xmlns:p14="http://schemas.microsoft.com/office/powerpoint/2010/main" val="877891558"/>
              </p:ext>
            </p:extLst>
          </p:nvPr>
        </p:nvGraphicFramePr>
        <p:xfrm>
          <a:off x="458263" y="1114156"/>
          <a:ext cx="11537091" cy="5537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7DD88F2-2773-945A-49CD-0B3DF250CF4A}"/>
              </a:ext>
            </a:extLst>
          </p:cNvPr>
          <p:cNvGraphicFramePr/>
          <p:nvPr>
            <p:extLst>
              <p:ext uri="{D42A27DB-BD31-4B8C-83A1-F6EECF244321}">
                <p14:modId xmlns:p14="http://schemas.microsoft.com/office/powerpoint/2010/main" val="1759150152"/>
              </p:ext>
            </p:extLst>
          </p:nvPr>
        </p:nvGraphicFramePr>
        <p:xfrm>
          <a:off x="8980669" y="1239709"/>
          <a:ext cx="3349682" cy="559731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514C539-F615-61D5-C078-491D6013CACC}"/>
              </a:ext>
            </a:extLst>
          </p:cNvPr>
          <p:cNvSpPr txBox="1"/>
          <p:nvPr/>
        </p:nvSpPr>
        <p:spPr>
          <a:xfrm>
            <a:off x="-1" y="87348"/>
            <a:ext cx="12192001" cy="1015663"/>
          </a:xfrm>
          <a:prstGeom prst="rect">
            <a:avLst/>
          </a:prstGeom>
          <a:noFill/>
        </p:spPr>
        <p:txBody>
          <a:bodyPr wrap="square" rtlCol="0">
            <a:spAutoFit/>
          </a:bodyPr>
          <a:lstStyle/>
          <a:p>
            <a:r>
              <a:rPr lang="en-GB" sz="2000">
                <a:solidFill>
                  <a:srgbClr val="002063"/>
                </a:solidFill>
                <a:latin typeface="Abadi Extra Light" panose="020B0204020104020204" pitchFamily="34" charset="0"/>
              </a:rPr>
              <a:t>The majority agreed that there was enough work to keep everyone busy, and that their workload aligned with their job role and responsibilities. However, 63% agreed that they often felt overstretched and had to work extra hours to meet deadlines.</a:t>
            </a:r>
          </a:p>
        </p:txBody>
      </p:sp>
      <p:graphicFrame>
        <p:nvGraphicFramePr>
          <p:cNvPr id="2" name="Table 1">
            <a:extLst>
              <a:ext uri="{FF2B5EF4-FFF2-40B4-BE49-F238E27FC236}">
                <a16:creationId xmlns:a16="http://schemas.microsoft.com/office/drawing/2014/main" id="{9BA9545A-D55F-F0BC-4ED7-48BDF75E6E6B}"/>
              </a:ext>
            </a:extLst>
          </p:cNvPr>
          <p:cNvGraphicFramePr>
            <a:graphicFrameLocks noGrp="1"/>
          </p:cNvGraphicFramePr>
          <p:nvPr>
            <p:extLst>
              <p:ext uri="{D42A27DB-BD31-4B8C-83A1-F6EECF244321}">
                <p14:modId xmlns:p14="http://schemas.microsoft.com/office/powerpoint/2010/main" val="1556617779"/>
              </p:ext>
            </p:extLst>
          </p:nvPr>
        </p:nvGraphicFramePr>
        <p:xfrm>
          <a:off x="604570" y="1647871"/>
          <a:ext cx="8542226" cy="741680"/>
        </p:xfrm>
        <a:graphic>
          <a:graphicData uri="http://schemas.openxmlformats.org/drawingml/2006/table">
            <a:tbl>
              <a:tblPr firstRow="1" bandRow="1">
                <a:tableStyleId>{5C22544A-7EE6-4342-B048-85BDC9FD1C3A}</a:tableStyleId>
              </a:tblPr>
              <a:tblGrid>
                <a:gridCol w="1220318">
                  <a:extLst>
                    <a:ext uri="{9D8B030D-6E8A-4147-A177-3AD203B41FA5}">
                      <a16:colId xmlns:a16="http://schemas.microsoft.com/office/drawing/2014/main" val="1374943886"/>
                    </a:ext>
                  </a:extLst>
                </a:gridCol>
                <a:gridCol w="1220318">
                  <a:extLst>
                    <a:ext uri="{9D8B030D-6E8A-4147-A177-3AD203B41FA5}">
                      <a16:colId xmlns:a16="http://schemas.microsoft.com/office/drawing/2014/main" val="3735731329"/>
                    </a:ext>
                  </a:extLst>
                </a:gridCol>
                <a:gridCol w="1220318">
                  <a:extLst>
                    <a:ext uri="{9D8B030D-6E8A-4147-A177-3AD203B41FA5}">
                      <a16:colId xmlns:a16="http://schemas.microsoft.com/office/drawing/2014/main" val="1424482836"/>
                    </a:ext>
                  </a:extLst>
                </a:gridCol>
                <a:gridCol w="1220318">
                  <a:extLst>
                    <a:ext uri="{9D8B030D-6E8A-4147-A177-3AD203B41FA5}">
                      <a16:colId xmlns:a16="http://schemas.microsoft.com/office/drawing/2014/main" val="275718756"/>
                    </a:ext>
                  </a:extLst>
                </a:gridCol>
                <a:gridCol w="1220318">
                  <a:extLst>
                    <a:ext uri="{9D8B030D-6E8A-4147-A177-3AD203B41FA5}">
                      <a16:colId xmlns:a16="http://schemas.microsoft.com/office/drawing/2014/main" val="4118065456"/>
                    </a:ext>
                  </a:extLst>
                </a:gridCol>
                <a:gridCol w="1220318">
                  <a:extLst>
                    <a:ext uri="{9D8B030D-6E8A-4147-A177-3AD203B41FA5}">
                      <a16:colId xmlns:a16="http://schemas.microsoft.com/office/drawing/2014/main" val="1273029363"/>
                    </a:ext>
                  </a:extLst>
                </a:gridCol>
                <a:gridCol w="1220318">
                  <a:extLst>
                    <a:ext uri="{9D8B030D-6E8A-4147-A177-3AD203B41FA5}">
                      <a16:colId xmlns:a16="http://schemas.microsoft.com/office/drawing/2014/main" val="1219112877"/>
                    </a:ext>
                  </a:extLst>
                </a:gridCol>
              </a:tblGrid>
              <a:tr h="370840">
                <a:tc gridSpan="7">
                  <a:txBody>
                    <a:bodyPr/>
                    <a:lstStyle/>
                    <a:p>
                      <a:pPr algn="ctr"/>
                      <a:r>
                        <a:rPr lang="en-GB" sz="1400">
                          <a:latin typeface="Century Gothic" panose="020B0502020202020204" pitchFamily="34" charset="0"/>
                        </a:rPr>
                        <a:t>Agree %</a:t>
                      </a: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70840">
                <a:tc>
                  <a:txBody>
                    <a:bodyPr/>
                    <a:lstStyle/>
                    <a:p>
                      <a:pPr algn="ctr" fontAlgn="b"/>
                      <a:r>
                        <a:rPr lang="en-GB" sz="1400" b="0" i="0" u="none" strike="noStrike">
                          <a:solidFill>
                            <a:srgbClr val="196B24"/>
                          </a:solidFill>
                          <a:effectLst/>
                          <a:latin typeface="Century Gothic" panose="020B0502020202020204" pitchFamily="34" charset="0"/>
                        </a:rPr>
                        <a:t>89</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73</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52</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43</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40</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35</a:t>
                      </a:r>
                    </a:p>
                  </a:txBody>
                  <a:tcPr marL="9525" marR="9525" marT="9525" marB="0" anchor="ctr"/>
                </a:tc>
                <a:tc>
                  <a:txBody>
                    <a:bodyPr/>
                    <a:lstStyle/>
                    <a:p>
                      <a:pPr algn="ctr" fontAlgn="b"/>
                      <a:r>
                        <a:rPr lang="en-GB" sz="1400" b="0" i="0" u="none" strike="noStrike">
                          <a:solidFill>
                            <a:srgbClr val="196B24"/>
                          </a:solidFill>
                          <a:effectLst/>
                          <a:latin typeface="Century Gothic" panose="020B0502020202020204" pitchFamily="34" charset="0"/>
                        </a:rPr>
                        <a:t>22</a:t>
                      </a:r>
                    </a:p>
                  </a:txBody>
                  <a:tcPr marL="9525" marR="9525" marT="9525" marB="0" anchor="ctr"/>
                </a:tc>
                <a:extLst>
                  <a:ext uri="{0D108BD9-81ED-4DB2-BD59-A6C34878D82A}">
                    <a16:rowId xmlns:a16="http://schemas.microsoft.com/office/drawing/2014/main" val="4262762926"/>
                  </a:ext>
                </a:extLst>
              </a:tr>
            </a:tbl>
          </a:graphicData>
        </a:graphic>
      </p:graphicFrame>
      <p:sp>
        <p:nvSpPr>
          <p:cNvPr id="3" name="TextBox 2">
            <a:extLst>
              <a:ext uri="{FF2B5EF4-FFF2-40B4-BE49-F238E27FC236}">
                <a16:creationId xmlns:a16="http://schemas.microsoft.com/office/drawing/2014/main" id="{9D2B8AF0-130A-EC19-9A0D-9AABBC7DB9F4}"/>
              </a:ext>
            </a:extLst>
          </p:cNvPr>
          <p:cNvSpPr txBox="1"/>
          <p:nvPr/>
        </p:nvSpPr>
        <p:spPr>
          <a:xfrm>
            <a:off x="10587" y="6696356"/>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15FBBDF8-87DC-FE75-313C-746F84A2A928}"/>
              </a:ext>
            </a:extLst>
          </p:cNvPr>
          <p:cNvGraphicFramePr>
            <a:graphicFrameLocks noGrp="1"/>
          </p:cNvGraphicFramePr>
          <p:nvPr>
            <p:extLst>
              <p:ext uri="{D42A27DB-BD31-4B8C-83A1-F6EECF244321}">
                <p14:modId xmlns:p14="http://schemas.microsoft.com/office/powerpoint/2010/main" val="6524564"/>
              </p:ext>
            </p:extLst>
          </p:nvPr>
        </p:nvGraphicFramePr>
        <p:xfrm>
          <a:off x="9146794" y="1647870"/>
          <a:ext cx="2440636" cy="735938"/>
        </p:xfrm>
        <a:graphic>
          <a:graphicData uri="http://schemas.openxmlformats.org/drawingml/2006/table">
            <a:tbl>
              <a:tblPr firstRow="1" bandRow="1">
                <a:tableStyleId>{5C22544A-7EE6-4342-B048-85BDC9FD1C3A}</a:tableStyleId>
              </a:tblPr>
              <a:tblGrid>
                <a:gridCol w="1220318">
                  <a:extLst>
                    <a:ext uri="{9D8B030D-6E8A-4147-A177-3AD203B41FA5}">
                      <a16:colId xmlns:a16="http://schemas.microsoft.com/office/drawing/2014/main" val="164680441"/>
                    </a:ext>
                  </a:extLst>
                </a:gridCol>
                <a:gridCol w="1220318">
                  <a:extLst>
                    <a:ext uri="{9D8B030D-6E8A-4147-A177-3AD203B41FA5}">
                      <a16:colId xmlns:a16="http://schemas.microsoft.com/office/drawing/2014/main" val="2068938476"/>
                    </a:ext>
                  </a:extLst>
                </a:gridCol>
              </a:tblGrid>
              <a:tr h="36774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atin typeface="Century Gothic" panose="020B0502020202020204" pitchFamily="34" charset="0"/>
                        </a:rPr>
                        <a:t>Agree %</a:t>
                      </a:r>
                    </a:p>
                  </a:txBody>
                  <a:tcPr>
                    <a:solidFill>
                      <a:srgbClr val="C00000"/>
                    </a:solidFill>
                  </a:tcPr>
                </a:tc>
                <a:tc hMerge="1">
                  <a:txBody>
                    <a:bodyPr/>
                    <a:lstStyle/>
                    <a:p>
                      <a:pPr algn="ctr"/>
                      <a:endParaRPr lang="en-GB" sz="1400">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835654759"/>
                  </a:ext>
                </a:extLst>
              </a:tr>
              <a:tr h="368195">
                <a:tc>
                  <a:txBody>
                    <a:bodyPr/>
                    <a:lstStyle/>
                    <a:p>
                      <a:pPr algn="ctr" fontAlgn="b"/>
                      <a:r>
                        <a:rPr lang="en-GB" sz="1400" b="0" i="0" u="none" strike="noStrike">
                          <a:solidFill>
                            <a:srgbClr val="C00000"/>
                          </a:solidFill>
                          <a:effectLst/>
                          <a:latin typeface="Century Gothic" panose="020B0502020202020204" pitchFamily="34" charset="0"/>
                        </a:rPr>
                        <a:t>74</a:t>
                      </a:r>
                    </a:p>
                  </a:txBody>
                  <a:tcPr marL="9525" marR="9525" marT="9525" marB="0" anchor="ctr"/>
                </a:tc>
                <a:tc>
                  <a:txBody>
                    <a:bodyPr/>
                    <a:lstStyle/>
                    <a:p>
                      <a:pPr algn="ctr" fontAlgn="b"/>
                      <a:r>
                        <a:rPr lang="en-GB" sz="1400" b="0" i="0" u="none" strike="noStrike">
                          <a:solidFill>
                            <a:srgbClr val="C00000"/>
                          </a:solidFill>
                          <a:effectLst/>
                          <a:latin typeface="Century Gothic" panose="020B0502020202020204" pitchFamily="34" charset="0"/>
                        </a:rPr>
                        <a:t>63</a:t>
                      </a:r>
                    </a:p>
                  </a:txBody>
                  <a:tcPr marL="9525" marR="9525" marT="9525" marB="0" anchor="ctr"/>
                </a:tc>
                <a:extLst>
                  <a:ext uri="{0D108BD9-81ED-4DB2-BD59-A6C34878D82A}">
                    <a16:rowId xmlns:a16="http://schemas.microsoft.com/office/drawing/2014/main" val="4262762926"/>
                  </a:ext>
                </a:extLst>
              </a:tr>
            </a:tbl>
          </a:graphicData>
        </a:graphic>
      </p:graphicFrame>
      <p:cxnSp>
        <p:nvCxnSpPr>
          <p:cNvPr id="6" name="Straight Connector 5">
            <a:extLst>
              <a:ext uri="{FF2B5EF4-FFF2-40B4-BE49-F238E27FC236}">
                <a16:creationId xmlns:a16="http://schemas.microsoft.com/office/drawing/2014/main" id="{A632B80C-57A1-D2F4-D896-D0892A3201A8}"/>
              </a:ext>
            </a:extLst>
          </p:cNvPr>
          <p:cNvCxnSpPr>
            <a:cxnSpLocks/>
          </p:cNvCxnSpPr>
          <p:nvPr/>
        </p:nvCxnSpPr>
        <p:spPr>
          <a:xfrm>
            <a:off x="9141867" y="2380414"/>
            <a:ext cx="4927" cy="2899508"/>
          </a:xfrm>
          <a:prstGeom prst="line">
            <a:avLst/>
          </a:prstGeom>
          <a:ln>
            <a:solidFill>
              <a:srgbClr val="002063"/>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301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BA0A-2919-115D-112A-22AFBDE3C7D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ED4F730-19F1-3312-4FC0-F946CC0210EA}"/>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881A9385-06EB-C710-3CDD-F9DE01506FEF}"/>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309AA30-5AAC-E4B9-7CEF-1FA2222BD982}"/>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8E6A53A-3466-7286-B002-0042C8A88EB6}"/>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31381E3-24B0-B39D-5BB7-CF16F8BCA55F}"/>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2AA3453B-E2BC-FBF2-9B6D-E91FA5B330CF}"/>
              </a:ext>
            </a:extLst>
          </p:cNvPr>
          <p:cNvSpPr txBox="1"/>
          <p:nvPr/>
        </p:nvSpPr>
        <p:spPr>
          <a:xfrm>
            <a:off x="-1" y="76201"/>
            <a:ext cx="12093678" cy="1015663"/>
          </a:xfrm>
          <a:prstGeom prst="rect">
            <a:avLst/>
          </a:prstGeom>
          <a:noFill/>
        </p:spPr>
        <p:txBody>
          <a:bodyPr wrap="square" rtlCol="0">
            <a:spAutoFit/>
          </a:bodyPr>
          <a:lstStyle/>
          <a:p>
            <a:r>
              <a:rPr lang="en-GB" sz="2000">
                <a:solidFill>
                  <a:srgbClr val="002063"/>
                </a:solidFill>
                <a:latin typeface="Abadi Extra Light" panose="020B0204020104020204" pitchFamily="34" charset="0"/>
              </a:rPr>
              <a:t>Client demands, regulations and reporting requirements and ensuring profitability and cashflow were the top three elements causing stress among Partners and Business Owners. Recruitment and retention was significantly causing more stress in practices with 11 or more solicitors (54% vs, 29% respectively). </a:t>
            </a:r>
          </a:p>
        </p:txBody>
      </p:sp>
      <p:graphicFrame>
        <p:nvGraphicFramePr>
          <p:cNvPr id="2" name="Chart 1">
            <a:extLst>
              <a:ext uri="{FF2B5EF4-FFF2-40B4-BE49-F238E27FC236}">
                <a16:creationId xmlns:a16="http://schemas.microsoft.com/office/drawing/2014/main" id="{1194C1E5-78D8-20C5-B3AB-9B989100587E}"/>
              </a:ext>
            </a:extLst>
          </p:cNvPr>
          <p:cNvGraphicFramePr/>
          <p:nvPr>
            <p:extLst>
              <p:ext uri="{D42A27DB-BD31-4B8C-83A1-F6EECF244321}">
                <p14:modId xmlns:p14="http://schemas.microsoft.com/office/powerpoint/2010/main" val="2898665709"/>
              </p:ext>
            </p:extLst>
          </p:nvPr>
        </p:nvGraphicFramePr>
        <p:xfrm>
          <a:off x="108769" y="1506415"/>
          <a:ext cx="11661059" cy="49800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2529DE8-A34A-AA0E-A352-255EE3371EEA}"/>
              </a:ext>
            </a:extLst>
          </p:cNvPr>
          <p:cNvSpPr txBox="1"/>
          <p:nvPr/>
        </p:nvSpPr>
        <p:spPr>
          <a:xfrm>
            <a:off x="-1" y="6673334"/>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Partners &amp; Business Owners; n= 292; 10 and under, n= 246; 11 and more, n= 46</a:t>
            </a:r>
            <a:endParaRPr lang="en-GB" sz="600">
              <a:latin typeface="Century Gothic" panose="020B0502020202020204" pitchFamily="34" charset="0"/>
            </a:endParaRPr>
          </a:p>
        </p:txBody>
      </p:sp>
    </p:spTree>
    <p:extLst>
      <p:ext uri="{BB962C8B-B14F-4D97-AF65-F5344CB8AC3E}">
        <p14:creationId xmlns:p14="http://schemas.microsoft.com/office/powerpoint/2010/main" val="1477842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BC04A9-158B-0B47-46AF-DE0C1CB32E86}"/>
              </a:ext>
            </a:extLst>
          </p:cNvPr>
          <p:cNvGrpSpPr/>
          <p:nvPr/>
        </p:nvGrpSpPr>
        <p:grpSpPr>
          <a:xfrm>
            <a:off x="2654708" y="1296845"/>
            <a:ext cx="7039897" cy="4904851"/>
            <a:chOff x="6971070" y="798733"/>
            <a:chExt cx="4473679" cy="3984519"/>
          </a:xfrm>
          <a:solidFill>
            <a:srgbClr val="002063"/>
          </a:solidFill>
        </p:grpSpPr>
        <p:sp>
          <p:nvSpPr>
            <p:cNvPr id="3" name="Rectangle 2">
              <a:extLst>
                <a:ext uri="{FF2B5EF4-FFF2-40B4-BE49-F238E27FC236}">
                  <a16:creationId xmlns:a16="http://schemas.microsoft.com/office/drawing/2014/main" id="{B652F1C1-F6B7-3C88-FAE7-987911A8AA1B}"/>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panose="020B0502020202020204" pitchFamily="34" charset="0"/>
                </a:rPr>
                <a:t>“Anytime that I've accessed any kind of mental health stuff, it's always been external. But I suppose that's maybe because the firm is small. I suppose if it was a bigger firm, you have a bit more anonymity. We all know each other really well.”</a:t>
              </a:r>
              <a:endParaRPr lang="en-GB" sz="1200">
                <a:solidFill>
                  <a:schemeClr val="bg1"/>
                </a:solidFill>
                <a:latin typeface="Century Gothic" panose="020B0502020202020204" pitchFamily="34" charset="0"/>
              </a:endParaRPr>
            </a:p>
          </p:txBody>
        </p:sp>
        <p:sp>
          <p:nvSpPr>
            <p:cNvPr id="4" name="Rectangle 3">
              <a:extLst>
                <a:ext uri="{FF2B5EF4-FFF2-40B4-BE49-F238E27FC236}">
                  <a16:creationId xmlns:a16="http://schemas.microsoft.com/office/drawing/2014/main" id="{2A6495F4-C5D7-3394-CEED-55ED9E0FC3B7}"/>
                </a:ext>
              </a:extLst>
            </p:cNvPr>
            <p:cNvSpPr/>
            <p:nvPr/>
          </p:nvSpPr>
          <p:spPr>
            <a:xfrm>
              <a:off x="6971070" y="2121948"/>
              <a:ext cx="4473678" cy="13206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panose="020B0502020202020204" pitchFamily="34" charset="0"/>
                </a:rPr>
                <a:t>“I know that some of the bigger firms have said that they make a conscious effort to promote wellbeing at work. They encourage staff to take breaks or do things like that, or they allocate them days off work that are annual leave, but they are wellbeing days. And I know that in the Procurator Fiscal service they are allocated a mental health hour. I think it's either daily or every second day, where they can take a break for an hour to do something to reset. That's a very big stark comparison to where I am and I have a boss who's in his 50s who doesn't want to hear about mental health. So just maybe something to raise awareness across the board.”</a:t>
              </a:r>
              <a:endParaRPr lang="en-GB" sz="120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805D301C-5BD0-BE46-BADD-E7383CFD49AE}"/>
                </a:ext>
              </a:extLst>
            </p:cNvPr>
            <p:cNvSpPr/>
            <p:nvPr/>
          </p:nvSpPr>
          <p:spPr>
            <a:xfrm>
              <a:off x="6971071" y="353701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latin typeface="Century Gothic" panose="020B0502020202020204" pitchFamily="34" charset="0"/>
                </a:rPr>
                <a:t>“We all have high levels of stress in our job on a daily basis. I know that my colleague has had to seek assistance for his mental health struggles because of the daily pressures of the job. Whilst I've never had a diagnosis of anything from a doctor, I've never had to seek medical assistance for my stress, I've never had to sign off because of it, I have come close a few times and I feel it's a general trend. Speaking to my colleagues and people who work in other smaller firms in our town. I think high workload over a prolonged period of time leads to these issues.”</a:t>
              </a:r>
            </a:p>
          </p:txBody>
        </p:sp>
      </p:grpSp>
      <p:grpSp>
        <p:nvGrpSpPr>
          <p:cNvPr id="7" name="Group 6">
            <a:extLst>
              <a:ext uri="{FF2B5EF4-FFF2-40B4-BE49-F238E27FC236}">
                <a16:creationId xmlns:a16="http://schemas.microsoft.com/office/drawing/2014/main" id="{70300AFC-36E5-F5E9-BA47-128167CC093A}"/>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EFAEB07C-794F-BD04-85FD-EB9CB631D7C9}"/>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A1AD275-0429-0AF9-B869-1A64A42E12A4}"/>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3D123E-F5CC-1BCF-2F5D-5580FA8A00F9}"/>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D536316-C6A9-52D5-E8BB-E526DA42BD2D}"/>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28409F3E-07A0-9559-E546-08B8FA4F93E1}"/>
              </a:ext>
            </a:extLst>
          </p:cNvPr>
          <p:cNvSpPr txBox="1"/>
          <p:nvPr/>
        </p:nvSpPr>
        <p:spPr>
          <a:xfrm>
            <a:off x="-1" y="147678"/>
            <a:ext cx="12093678" cy="461665"/>
          </a:xfrm>
          <a:prstGeom prst="rect">
            <a:avLst/>
          </a:prstGeom>
          <a:noFill/>
        </p:spPr>
        <p:txBody>
          <a:bodyPr wrap="square" rtlCol="0">
            <a:spAutoFit/>
          </a:bodyPr>
          <a:lstStyle/>
          <a:p>
            <a:r>
              <a:rPr lang="en-GB" sz="2400">
                <a:solidFill>
                  <a:srgbClr val="002063"/>
                </a:solidFill>
                <a:latin typeface="Abadi Extra Light" panose="020B0204020104020204" pitchFamily="34" charset="0"/>
              </a:rPr>
              <a:t>Mental Health &amp; Wellbeing feedback</a:t>
            </a:r>
          </a:p>
        </p:txBody>
      </p:sp>
    </p:spTree>
    <p:extLst>
      <p:ext uri="{BB962C8B-B14F-4D97-AF65-F5344CB8AC3E}">
        <p14:creationId xmlns:p14="http://schemas.microsoft.com/office/powerpoint/2010/main" val="3823241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97EAB026-DCE9-DC76-E3E7-27279992FEC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9EA168-2BA5-D36B-B2A3-8E9F09C69EF5}"/>
              </a:ext>
            </a:extLst>
          </p:cNvPr>
          <p:cNvSpPr txBox="1"/>
          <p:nvPr/>
        </p:nvSpPr>
        <p:spPr>
          <a:xfrm>
            <a:off x="589726" y="3105834"/>
            <a:ext cx="11012548"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a:t>
            </a:r>
            <a:r>
              <a:rPr lang="en-GB" sz="3600">
                <a:solidFill>
                  <a:prstClr val="white"/>
                </a:solidFill>
                <a:latin typeface="Abadi Extra Light" panose="020B0204020104020204" pitchFamily="34" charset="0"/>
              </a:rPr>
              <a:t>7:</a:t>
            </a: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Partnership/Business Owner Intentions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i="1">
                <a:solidFill>
                  <a:srgbClr val="FDBCB4"/>
                </a:solidFill>
                <a:latin typeface="Abadi Extra Light"/>
              </a:rPr>
              <a:t>(Questions only asked of solicitors (not partners or business owners)</a:t>
            </a:r>
            <a:endParaRPr lang="en-GB" sz="2000" b="0" i="1" u="none" strike="noStrike" kern="1200" cap="none" spc="0" normalizeH="0" baseline="0" noProof="0">
              <a:ln>
                <a:noFill/>
              </a:ln>
              <a:solidFill>
                <a:srgbClr val="FDBCB4"/>
              </a:solidFill>
              <a:effectLst/>
              <a:uLnTx/>
              <a:uFillTx/>
              <a:latin typeface="Abadi Extra Light"/>
            </a:endParaRPr>
          </a:p>
        </p:txBody>
      </p:sp>
    </p:spTree>
    <p:extLst>
      <p:ext uri="{BB962C8B-B14F-4D97-AF65-F5344CB8AC3E}">
        <p14:creationId xmlns:p14="http://schemas.microsoft.com/office/powerpoint/2010/main" val="2849346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67F17-BF7D-8C85-3880-1795BE3C947D}"/>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DEA9083-E1E3-B1C6-D634-692FE240517A}"/>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624ED9E2-AB89-6E25-1262-9EE2D631DD16}"/>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5031F02-9F36-ECAA-76A7-ABB29A5FF587}"/>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17971A5-C935-A516-123B-4B630DD45293}"/>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319A9E-5C1C-C72F-8B74-746CC909DE03}"/>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12961C1-EBA2-FB15-837A-2DD42F982007}"/>
              </a:ext>
            </a:extLst>
          </p:cNvPr>
          <p:cNvSpPr txBox="1"/>
          <p:nvPr/>
        </p:nvSpPr>
        <p:spPr>
          <a:xfrm>
            <a:off x="1" y="94186"/>
            <a:ext cx="12192000" cy="923330"/>
          </a:xfrm>
          <a:prstGeom prst="rect">
            <a:avLst/>
          </a:prstGeom>
          <a:noFill/>
        </p:spPr>
        <p:txBody>
          <a:bodyPr wrap="square" lIns="91440" tIns="45720" rIns="91440" bIns="45720" rtlCol="0" anchor="t">
            <a:spAutoFit/>
          </a:bodyPr>
          <a:lstStyle/>
          <a:p>
            <a:r>
              <a:rPr lang="en-GB" b="1">
                <a:solidFill>
                  <a:srgbClr val="002063"/>
                </a:solidFill>
                <a:latin typeface="Abadi Extra Light"/>
              </a:rPr>
              <a:t>29% of solicitors (not partners or business owners) aspire to become a partner</a:t>
            </a:r>
            <a:r>
              <a:rPr lang="en-GB">
                <a:solidFill>
                  <a:srgbClr val="002063"/>
                </a:solidFill>
                <a:latin typeface="Abadi Extra Light"/>
              </a:rPr>
              <a:t>. Natural career progression (86%), Desire to be part of the management team of a practice (81%) and interest in the strategic direction of the practice (75%) were the top three reasons why they felt this way.  </a:t>
            </a:r>
          </a:p>
        </p:txBody>
      </p:sp>
      <p:graphicFrame>
        <p:nvGraphicFramePr>
          <p:cNvPr id="4" name="Chart 3">
            <a:extLst>
              <a:ext uri="{FF2B5EF4-FFF2-40B4-BE49-F238E27FC236}">
                <a16:creationId xmlns:a16="http://schemas.microsoft.com/office/drawing/2014/main" id="{55D68DC2-EF7B-E679-9F46-BB63D38A2A29}"/>
              </a:ext>
            </a:extLst>
          </p:cNvPr>
          <p:cNvGraphicFramePr/>
          <p:nvPr>
            <p:extLst>
              <p:ext uri="{D42A27DB-BD31-4B8C-83A1-F6EECF244321}">
                <p14:modId xmlns:p14="http://schemas.microsoft.com/office/powerpoint/2010/main" val="3648314899"/>
              </p:ext>
            </p:extLst>
          </p:nvPr>
        </p:nvGraphicFramePr>
        <p:xfrm>
          <a:off x="310093" y="1854609"/>
          <a:ext cx="2841522" cy="3148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BBDE5A45-D78A-08E2-96A3-85682A005657}"/>
              </a:ext>
            </a:extLst>
          </p:cNvPr>
          <p:cNvGraphicFramePr/>
          <p:nvPr>
            <p:extLst>
              <p:ext uri="{D42A27DB-BD31-4B8C-83A1-F6EECF244321}">
                <p14:modId xmlns:p14="http://schemas.microsoft.com/office/powerpoint/2010/main" val="3615411294"/>
              </p:ext>
            </p:extLst>
          </p:nvPr>
        </p:nvGraphicFramePr>
        <p:xfrm>
          <a:off x="2906038" y="1210592"/>
          <a:ext cx="9285962" cy="551511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DF98449-2EFD-0FBD-5A57-5751E3F4CC2C}"/>
              </a:ext>
            </a:extLst>
          </p:cNvPr>
          <p:cNvSpPr txBox="1"/>
          <p:nvPr/>
        </p:nvSpPr>
        <p:spPr>
          <a:xfrm>
            <a:off x="-1" y="6633375"/>
            <a:ext cx="3952569"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Solicitors (not partners or business owners), n= 123, Yes, n= 36; No, n= 54; Don’t know, n= 33</a:t>
            </a:r>
            <a:endParaRPr lang="en-GB" sz="600">
              <a:latin typeface="Century Gothic" panose="020B0502020202020204" pitchFamily="34" charset="0"/>
            </a:endParaRPr>
          </a:p>
        </p:txBody>
      </p:sp>
    </p:spTree>
    <p:extLst>
      <p:ext uri="{BB962C8B-B14F-4D97-AF65-F5344CB8AC3E}">
        <p14:creationId xmlns:p14="http://schemas.microsoft.com/office/powerpoint/2010/main" val="1977696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06896-292C-54A7-520C-BFE62D73C0E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E8B7AEC2-FFD1-B342-6BC2-7B76559CC627}"/>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5E1BBC33-226F-DE75-B92E-D47A62EAB687}"/>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5D769A-7627-42A5-E601-B9F9632FBA3B}"/>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4F87F23-5A8B-9463-74F7-1D0A241E75E6}"/>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93700AB-3679-CD61-24DA-8D51ECDE97F3}"/>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61BDC591-A11B-8C48-EC69-6C443955ABD2}"/>
              </a:ext>
            </a:extLst>
          </p:cNvPr>
          <p:cNvSpPr txBox="1"/>
          <p:nvPr/>
        </p:nvSpPr>
        <p:spPr>
          <a:xfrm>
            <a:off x="1" y="94186"/>
            <a:ext cx="12192000" cy="923330"/>
          </a:xfrm>
          <a:prstGeom prst="rect">
            <a:avLst/>
          </a:prstGeom>
          <a:noFill/>
        </p:spPr>
        <p:txBody>
          <a:bodyPr wrap="square" rtlCol="0">
            <a:spAutoFit/>
          </a:bodyPr>
          <a:lstStyle/>
          <a:p>
            <a:r>
              <a:rPr lang="en-GB" b="1">
                <a:solidFill>
                  <a:srgbClr val="002063"/>
                </a:solidFill>
                <a:latin typeface="Abadi Extra Light" panose="020B0204020104020204" pitchFamily="34" charset="0"/>
              </a:rPr>
              <a:t>On the other hand, 44% of solicitors (not partners or business owners) had no aspirations to become a partner. </a:t>
            </a:r>
            <a:r>
              <a:rPr lang="en-GB">
                <a:solidFill>
                  <a:srgbClr val="002063"/>
                </a:solidFill>
                <a:latin typeface="Abadi Extra Light" panose="020B0204020104020204" pitchFamily="34" charset="0"/>
              </a:rPr>
              <a:t>This decision was mainly led by work-life balance (83%), additional stress of that role (83%) and not wanting additional responsibilities and risk (80%).</a:t>
            </a:r>
          </a:p>
        </p:txBody>
      </p:sp>
      <p:graphicFrame>
        <p:nvGraphicFramePr>
          <p:cNvPr id="4" name="Chart 3">
            <a:extLst>
              <a:ext uri="{FF2B5EF4-FFF2-40B4-BE49-F238E27FC236}">
                <a16:creationId xmlns:a16="http://schemas.microsoft.com/office/drawing/2014/main" id="{10B6AF6F-20B1-1936-220A-43A2D67B96C4}"/>
              </a:ext>
            </a:extLst>
          </p:cNvPr>
          <p:cNvGraphicFramePr/>
          <p:nvPr>
            <p:extLst>
              <p:ext uri="{D42A27DB-BD31-4B8C-83A1-F6EECF244321}">
                <p14:modId xmlns:p14="http://schemas.microsoft.com/office/powerpoint/2010/main" val="2113224530"/>
              </p:ext>
            </p:extLst>
          </p:nvPr>
        </p:nvGraphicFramePr>
        <p:xfrm>
          <a:off x="198151" y="1746454"/>
          <a:ext cx="2841522" cy="3148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99ADB2C-7F76-E2B6-1A42-07FBC65FD5EC}"/>
              </a:ext>
            </a:extLst>
          </p:cNvPr>
          <p:cNvGraphicFramePr/>
          <p:nvPr>
            <p:extLst>
              <p:ext uri="{D42A27DB-BD31-4B8C-83A1-F6EECF244321}">
                <p14:modId xmlns:p14="http://schemas.microsoft.com/office/powerpoint/2010/main" val="1970956562"/>
              </p:ext>
            </p:extLst>
          </p:nvPr>
        </p:nvGraphicFramePr>
        <p:xfrm>
          <a:off x="2782529" y="1248697"/>
          <a:ext cx="9291484" cy="551511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BA41805-EC05-49A8-B69D-633A81570F1D}"/>
              </a:ext>
            </a:extLst>
          </p:cNvPr>
          <p:cNvSpPr txBox="1"/>
          <p:nvPr/>
        </p:nvSpPr>
        <p:spPr>
          <a:xfrm>
            <a:off x="0" y="6673334"/>
            <a:ext cx="4208206"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 Solicitors (not partners or business owners), n= 123, Yes, n= 36; No, n= 54; Don’t know, n= 33</a:t>
            </a:r>
            <a:endParaRPr lang="en-GB" sz="600">
              <a:latin typeface="Century Gothic" panose="020B0502020202020204" pitchFamily="34" charset="0"/>
            </a:endParaRPr>
          </a:p>
        </p:txBody>
      </p:sp>
    </p:spTree>
    <p:extLst>
      <p:ext uri="{BB962C8B-B14F-4D97-AF65-F5344CB8AC3E}">
        <p14:creationId xmlns:p14="http://schemas.microsoft.com/office/powerpoint/2010/main" val="1050945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8881B-8BB9-FD6A-1768-3EB1B6247DA3}"/>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293A533-7094-B76E-D596-BC18E25D5BBF}"/>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0220D478-F6BB-FB49-7418-C25163F2B3BE}"/>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3D34988-85CF-AF08-8F4E-DC0F27658247}"/>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0250D0-FD67-9445-7605-4269FBBB2EA5}"/>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A0BA532-5F3D-5461-7110-9EBB8A9F6F74}"/>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B4026816-2C75-24FB-D019-884A66171182}"/>
              </a:ext>
            </a:extLst>
          </p:cNvPr>
          <p:cNvSpPr txBox="1"/>
          <p:nvPr/>
        </p:nvSpPr>
        <p:spPr>
          <a:xfrm>
            <a:off x="1" y="94186"/>
            <a:ext cx="12192000"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27% of these respondents were on the fence. </a:t>
            </a:r>
            <a:r>
              <a:rPr lang="en-GB">
                <a:solidFill>
                  <a:srgbClr val="002063"/>
                </a:solidFill>
                <a:latin typeface="Abadi Extra Light" panose="020B0204020104020204" pitchFamily="34" charset="0"/>
              </a:rPr>
              <a:t>This was mainly led by work-life balance (79%), additional stresses of the role (73%), however most still felt that it is a natural career progression (61%). </a:t>
            </a:r>
          </a:p>
        </p:txBody>
      </p:sp>
      <p:graphicFrame>
        <p:nvGraphicFramePr>
          <p:cNvPr id="4" name="Chart 3">
            <a:extLst>
              <a:ext uri="{FF2B5EF4-FFF2-40B4-BE49-F238E27FC236}">
                <a16:creationId xmlns:a16="http://schemas.microsoft.com/office/drawing/2014/main" id="{22C9B654-E8BA-62A2-A473-0392F8ABA888}"/>
              </a:ext>
            </a:extLst>
          </p:cNvPr>
          <p:cNvGraphicFramePr/>
          <p:nvPr>
            <p:extLst>
              <p:ext uri="{D42A27DB-BD31-4B8C-83A1-F6EECF244321}">
                <p14:modId xmlns:p14="http://schemas.microsoft.com/office/powerpoint/2010/main" val="1985140698"/>
              </p:ext>
            </p:extLst>
          </p:nvPr>
        </p:nvGraphicFramePr>
        <p:xfrm>
          <a:off x="198151" y="1854609"/>
          <a:ext cx="2841522" cy="31487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0D4C6737-337A-8C51-62B5-0CA437905BF6}"/>
              </a:ext>
            </a:extLst>
          </p:cNvPr>
          <p:cNvGraphicFramePr/>
          <p:nvPr>
            <p:extLst>
              <p:ext uri="{D42A27DB-BD31-4B8C-83A1-F6EECF244321}">
                <p14:modId xmlns:p14="http://schemas.microsoft.com/office/powerpoint/2010/main" val="1668714132"/>
              </p:ext>
            </p:extLst>
          </p:nvPr>
        </p:nvGraphicFramePr>
        <p:xfrm>
          <a:off x="2782529" y="1317523"/>
          <a:ext cx="9291484" cy="544629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24CF2B6-1A0F-D7D5-7BD0-64540B013841}"/>
              </a:ext>
            </a:extLst>
          </p:cNvPr>
          <p:cNvSpPr txBox="1"/>
          <p:nvPr/>
        </p:nvSpPr>
        <p:spPr>
          <a:xfrm>
            <a:off x="-1" y="6673334"/>
            <a:ext cx="377558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 Solicitors (not partners or business owners)l, n= 123, Yes, n= 36; No, n= 54; Don’t know, n= 33</a:t>
            </a:r>
            <a:endParaRPr lang="en-GB" sz="600">
              <a:latin typeface="Century Gothic" panose="020B0502020202020204" pitchFamily="34" charset="0"/>
            </a:endParaRPr>
          </a:p>
        </p:txBody>
      </p:sp>
    </p:spTree>
    <p:extLst>
      <p:ext uri="{BB962C8B-B14F-4D97-AF65-F5344CB8AC3E}">
        <p14:creationId xmlns:p14="http://schemas.microsoft.com/office/powerpoint/2010/main" val="699438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90E09-543A-41CE-4DD1-F33DDCC7D4A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0E9DF60A-0A73-66CE-A4C8-7A6B69398551}"/>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7E1CBF76-3364-0394-1537-929DE601FBD1}"/>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1F90B53-58FB-A12E-1A49-4D63A8C901BC}"/>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B28FC23-03FA-2799-D3BF-F0A165E97B35}"/>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DBB265-6ECE-4151-25F0-72490BC7604A}"/>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BF7DFCB6-B47A-BE24-0B15-F81F61DC911B}"/>
              </a:ext>
            </a:extLst>
          </p:cNvPr>
          <p:cNvSpPr txBox="1"/>
          <p:nvPr/>
        </p:nvSpPr>
        <p:spPr>
          <a:xfrm>
            <a:off x="1" y="94186"/>
            <a:ext cx="12192000" cy="646331"/>
          </a:xfrm>
          <a:prstGeom prst="rect">
            <a:avLst/>
          </a:prstGeom>
          <a:noFill/>
        </p:spPr>
        <p:txBody>
          <a:bodyPr wrap="square" rtlCol="0">
            <a:spAutoFit/>
          </a:bodyPr>
          <a:lstStyle/>
          <a:p>
            <a:r>
              <a:rPr lang="en-GB">
                <a:solidFill>
                  <a:srgbClr val="002063"/>
                </a:solidFill>
                <a:latin typeface="Abadi Extra Light" panose="020B0204020104020204" pitchFamily="34" charset="0"/>
              </a:rPr>
              <a:t>Those who answered ‘yes’ to having a desire to move in-house, had a desire to move to a non-practising role and have a ‘desire to leave the profession’ were asked: </a:t>
            </a:r>
            <a:r>
              <a:rPr lang="en-GB" b="1">
                <a:solidFill>
                  <a:srgbClr val="002063"/>
                </a:solidFill>
                <a:latin typeface="Abadi Extra Light" panose="020B0204020104020204" pitchFamily="34" charset="0"/>
              </a:rPr>
              <a:t>Why do you </a:t>
            </a:r>
            <a:r>
              <a:rPr lang="en-GB" b="1" u="sng">
                <a:solidFill>
                  <a:srgbClr val="002063"/>
                </a:solidFill>
                <a:latin typeface="Abadi Extra Light" panose="020B0204020104020204" pitchFamily="34" charset="0"/>
              </a:rPr>
              <a:t>not</a:t>
            </a:r>
            <a:r>
              <a:rPr lang="en-GB" b="1">
                <a:solidFill>
                  <a:srgbClr val="002063"/>
                </a:solidFill>
                <a:latin typeface="Abadi Extra Light" panose="020B0204020104020204" pitchFamily="34" charset="0"/>
              </a:rPr>
              <a:t> intend to continue working in private practice? </a:t>
            </a:r>
          </a:p>
        </p:txBody>
      </p:sp>
      <p:sp>
        <p:nvSpPr>
          <p:cNvPr id="2" name="Rectangle 1">
            <a:extLst>
              <a:ext uri="{FF2B5EF4-FFF2-40B4-BE49-F238E27FC236}">
                <a16:creationId xmlns:a16="http://schemas.microsoft.com/office/drawing/2014/main" id="{254A3194-993A-8C98-A7D5-A64B372540AE}"/>
              </a:ext>
            </a:extLst>
          </p:cNvPr>
          <p:cNvSpPr/>
          <p:nvPr/>
        </p:nvSpPr>
        <p:spPr>
          <a:xfrm>
            <a:off x="147881" y="1120878"/>
            <a:ext cx="6331577" cy="5348747"/>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latin typeface="Century Gothic" panose="020B0502020202020204" pitchFamily="34" charset="0"/>
              </a:rPr>
              <a:t>	</a:t>
            </a:r>
          </a:p>
          <a:p>
            <a:r>
              <a:rPr lang="en-GB" sz="1400" b="1">
                <a:solidFill>
                  <a:srgbClr val="002060"/>
                </a:solidFill>
                <a:latin typeface="Century Gothic" panose="020B0502020202020204" pitchFamily="34" charset="0"/>
              </a:rPr>
              <a:t>Stress and workload pressures: </a:t>
            </a:r>
            <a:r>
              <a:rPr lang="en-GB" sz="1400">
                <a:solidFill>
                  <a:srgbClr val="002060"/>
                </a:solidFill>
                <a:latin typeface="Century Gothic" panose="020B0502020202020204" pitchFamily="34" charset="0"/>
              </a:rPr>
              <a:t>demands of working within private practice are stressful.</a:t>
            </a:r>
          </a:p>
          <a:p>
            <a:endParaRPr lang="en-GB" sz="1400" b="1">
              <a:solidFill>
                <a:srgbClr val="002060"/>
              </a:solidFill>
              <a:latin typeface="Century Gothic" panose="020B0502020202020204" pitchFamily="34" charset="0"/>
            </a:endParaRPr>
          </a:p>
          <a:p>
            <a:r>
              <a:rPr lang="en-GB" sz="1400" b="1">
                <a:solidFill>
                  <a:srgbClr val="002060"/>
                </a:solidFill>
                <a:latin typeface="Century Gothic" panose="020B0502020202020204" pitchFamily="34" charset="0"/>
              </a:rPr>
              <a:t>Work-life balance and flexibility challenges: </a:t>
            </a:r>
            <a:r>
              <a:rPr lang="en-GB" sz="1400">
                <a:solidFill>
                  <a:srgbClr val="002060"/>
                </a:solidFill>
                <a:latin typeface="Century Gothic" panose="020B0502020202020204" pitchFamily="34" charset="0"/>
              </a:rPr>
              <a:t>difficulties in finding flexible working conditions or reduced hours within private practice. Compared to other sectors, private practice may offer limited options for achieving work-life balance.</a:t>
            </a:r>
          </a:p>
          <a:p>
            <a:endParaRPr lang="en-GB" sz="1400">
              <a:solidFill>
                <a:srgbClr val="002060"/>
              </a:solidFill>
              <a:latin typeface="Century Gothic" panose="020B0502020202020204" pitchFamily="34" charset="0"/>
            </a:endParaRPr>
          </a:p>
          <a:p>
            <a:r>
              <a:rPr lang="en-GB" sz="1400" b="1">
                <a:solidFill>
                  <a:srgbClr val="002060"/>
                </a:solidFill>
                <a:latin typeface="Century Gothic" panose="020B0502020202020204" pitchFamily="34" charset="0"/>
                <a:cs typeface="Calibri Light" panose="020F0302020204030204" pitchFamily="34" charset="0"/>
              </a:rPr>
              <a:t>Lack of enjoyment: </a:t>
            </a:r>
            <a:r>
              <a:rPr lang="en-GB" sz="1400">
                <a:solidFill>
                  <a:srgbClr val="002060"/>
                </a:solidFill>
                <a:latin typeface="Century Gothic" panose="020B0502020202020204" pitchFamily="34" charset="0"/>
                <a:cs typeface="Calibri Light" panose="020F0302020204030204" pitchFamily="34" charset="0"/>
              </a:rPr>
              <a:t>general lack of enjoyment for the job, regulatory burdens and lack of support, less motivation when working for others, frustration with a more fee-focused approached.</a:t>
            </a:r>
            <a:endParaRPr lang="en-GB" sz="1400">
              <a:solidFill>
                <a:srgbClr val="002060"/>
              </a:solidFill>
              <a:latin typeface="Century Gothic" panose="020B0502020202020204" pitchFamily="34" charset="0"/>
            </a:endParaRPr>
          </a:p>
          <a:p>
            <a:endParaRPr lang="en-GB" sz="1400" b="1">
              <a:solidFill>
                <a:srgbClr val="002060"/>
              </a:solidFill>
              <a:latin typeface="Century Gothic" panose="020B0502020202020204" pitchFamily="34" charset="0"/>
            </a:endParaRPr>
          </a:p>
          <a:p>
            <a:r>
              <a:rPr lang="en-GB" sz="1400" b="1">
                <a:solidFill>
                  <a:srgbClr val="002060"/>
                </a:solidFill>
                <a:latin typeface="Century Gothic" panose="020B0502020202020204" pitchFamily="34" charset="0"/>
              </a:rPr>
              <a:t>Retirement: </a:t>
            </a:r>
            <a:r>
              <a:rPr lang="en-GB" sz="1400">
                <a:solidFill>
                  <a:srgbClr val="002060"/>
                </a:solidFill>
                <a:latin typeface="Century Gothic" panose="020B0502020202020204" pitchFamily="34" charset="0"/>
              </a:rPr>
              <a:t>intention or desire to retire soon.</a:t>
            </a:r>
          </a:p>
          <a:p>
            <a:endParaRPr lang="en-GB" sz="1400">
              <a:solidFill>
                <a:schemeClr val="tx1"/>
              </a:solidFill>
              <a:latin typeface="Century Gothic" panose="020B0502020202020204" pitchFamily="34" charset="0"/>
            </a:endParaRPr>
          </a:p>
          <a:p>
            <a:endParaRPr lang="en-GB" sz="1400">
              <a:solidFill>
                <a:schemeClr val="tx1"/>
              </a:solidFill>
              <a:latin typeface="Century Gothic" panose="020B0502020202020204" pitchFamily="34" charset="0"/>
            </a:endParaRPr>
          </a:p>
        </p:txBody>
      </p:sp>
      <p:grpSp>
        <p:nvGrpSpPr>
          <p:cNvPr id="4" name="Group 3">
            <a:extLst>
              <a:ext uri="{FF2B5EF4-FFF2-40B4-BE49-F238E27FC236}">
                <a16:creationId xmlns:a16="http://schemas.microsoft.com/office/drawing/2014/main" id="{43CB3F2D-AFC8-3E42-6FD5-E5561BABB4CF}"/>
              </a:ext>
            </a:extLst>
          </p:cNvPr>
          <p:cNvGrpSpPr/>
          <p:nvPr/>
        </p:nvGrpSpPr>
        <p:grpSpPr>
          <a:xfrm>
            <a:off x="6780094" y="1120878"/>
            <a:ext cx="5112774" cy="5348748"/>
            <a:chOff x="6971070" y="798733"/>
            <a:chExt cx="4473679" cy="5353659"/>
          </a:xfrm>
          <a:solidFill>
            <a:srgbClr val="002063"/>
          </a:solidFill>
        </p:grpSpPr>
        <p:sp>
          <p:nvSpPr>
            <p:cNvPr id="15" name="Rectangle 14">
              <a:extLst>
                <a:ext uri="{FF2B5EF4-FFF2-40B4-BE49-F238E27FC236}">
                  <a16:creationId xmlns:a16="http://schemas.microsoft.com/office/drawing/2014/main" id="{F0943A19-E55A-A2C7-BDD7-3061F309A87E}"/>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“Not great options for flexible working/reduced hours/ work life balance.”</a:t>
              </a:r>
            </a:p>
          </p:txBody>
        </p:sp>
        <p:sp>
          <p:nvSpPr>
            <p:cNvPr id="16" name="Rectangle 15">
              <a:extLst>
                <a:ext uri="{FF2B5EF4-FFF2-40B4-BE49-F238E27FC236}">
                  <a16:creationId xmlns:a16="http://schemas.microsoft.com/office/drawing/2014/main" id="{116C2F1C-E5C4-DE4D-1A71-F38122FD185C}"/>
                </a:ext>
              </a:extLst>
            </p:cNvPr>
            <p:cNvSpPr/>
            <p:nvPr/>
          </p:nvSpPr>
          <p:spPr>
            <a:xfrm>
              <a:off x="6971070" y="2121948"/>
              <a:ext cx="4473678" cy="13206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“It is too stressful and the regulation system fails to back up solicitors properly.”</a:t>
              </a:r>
            </a:p>
          </p:txBody>
        </p:sp>
        <p:sp>
          <p:nvSpPr>
            <p:cNvPr id="17" name="Rectangle 16">
              <a:extLst>
                <a:ext uri="{FF2B5EF4-FFF2-40B4-BE49-F238E27FC236}">
                  <a16:creationId xmlns:a16="http://schemas.microsoft.com/office/drawing/2014/main" id="{7E03EA05-4BD5-6419-A5AC-7DE7C42CA4E1}"/>
                </a:ext>
              </a:extLst>
            </p:cNvPr>
            <p:cNvSpPr/>
            <p:nvPr/>
          </p:nvSpPr>
          <p:spPr>
            <a:xfrm>
              <a:off x="6971071" y="353701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“'I find the combination of increasing regulatory role and advance in technology are changing the job.   I do not think that there will be a place for my current role in 10 years and I do not want to spend so much time on AML compliance.”</a:t>
              </a:r>
            </a:p>
          </p:txBody>
        </p:sp>
        <p:sp>
          <p:nvSpPr>
            <p:cNvPr id="18" name="Rectangle 17">
              <a:extLst>
                <a:ext uri="{FF2B5EF4-FFF2-40B4-BE49-F238E27FC236}">
                  <a16:creationId xmlns:a16="http://schemas.microsoft.com/office/drawing/2014/main" id="{57FAC096-376A-0631-CCB7-8EB3531F41F9}"/>
                </a:ext>
              </a:extLst>
            </p:cNvPr>
            <p:cNvSpPr/>
            <p:nvPr/>
          </p:nvSpPr>
          <p:spPr>
            <a:xfrm>
              <a:off x="6971071" y="490615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“I have been in private practice for some time and feel I have hit a ceiling.”</a:t>
              </a:r>
            </a:p>
          </p:txBody>
        </p:sp>
      </p:grpSp>
      <p:sp>
        <p:nvSpPr>
          <p:cNvPr id="3" name="TextBox 2">
            <a:extLst>
              <a:ext uri="{FF2B5EF4-FFF2-40B4-BE49-F238E27FC236}">
                <a16:creationId xmlns:a16="http://schemas.microsoft.com/office/drawing/2014/main" id="{F407CAD4-4F1F-7E57-9989-4D2A53FB79A6}"/>
              </a:ext>
            </a:extLst>
          </p:cNvPr>
          <p:cNvSpPr txBox="1"/>
          <p:nvPr/>
        </p:nvSpPr>
        <p:spPr>
          <a:xfrm>
            <a:off x="147881" y="6469625"/>
            <a:ext cx="757085" cy="276999"/>
          </a:xfrm>
          <a:prstGeom prst="rect">
            <a:avLst/>
          </a:prstGeom>
          <a:noFill/>
        </p:spPr>
        <p:txBody>
          <a:bodyPr wrap="square" rtlCol="0">
            <a:spAutoFit/>
          </a:bodyPr>
          <a:lstStyle/>
          <a:p>
            <a:r>
              <a:rPr lang="en-GB" sz="1200" b="1">
                <a:solidFill>
                  <a:srgbClr val="002063"/>
                </a:solidFill>
                <a:latin typeface="Century Gothic" panose="020B0502020202020204" pitchFamily="34" charset="0"/>
              </a:rPr>
              <a:t>(n=35)</a:t>
            </a:r>
            <a:endParaRPr lang="en-GB" sz="1200">
              <a:latin typeface="Century Gothic" panose="020B0502020202020204" pitchFamily="34" charset="0"/>
            </a:endParaRPr>
          </a:p>
        </p:txBody>
      </p:sp>
    </p:spTree>
    <p:extLst>
      <p:ext uri="{BB962C8B-B14F-4D97-AF65-F5344CB8AC3E}">
        <p14:creationId xmlns:p14="http://schemas.microsoft.com/office/powerpoint/2010/main" val="255432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24E7A80F-1A5D-DF3F-A623-2D9E5C447EC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EEA4C1C-3617-A73B-DF7D-C1659173BBD8}"/>
              </a:ext>
            </a:extLst>
          </p:cNvPr>
          <p:cNvSpPr txBox="1"/>
          <p:nvPr/>
        </p:nvSpPr>
        <p:spPr>
          <a:xfrm>
            <a:off x="589726" y="3105834"/>
            <a:ext cx="110125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8</a:t>
            </a:r>
            <a:r>
              <a:rPr lang="en-GB" sz="3600">
                <a:solidFill>
                  <a:prstClr val="white"/>
                </a:solidFill>
                <a:latin typeface="Abadi Extra Light" panose="020B0204020104020204" pitchFamily="34" charset="0"/>
              </a:rPr>
              <a:t>:</a:t>
            </a: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Future 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i="1">
                <a:solidFill>
                  <a:srgbClr val="FFCD00"/>
                </a:solidFill>
                <a:latin typeface="Abadi Extra Light" panose="020B0204020104020204" pitchFamily="34" charset="0"/>
              </a:rPr>
              <a:t>(Questions only asked of Partners &amp; Business Owners)</a:t>
            </a:r>
            <a:endParaRPr kumimoji="0" lang="en-GB" sz="2000" b="0" i="1" u="none" strike="noStrike" kern="1200" cap="none" spc="0" normalizeH="0" baseline="0" noProof="0">
              <a:ln>
                <a:noFill/>
              </a:ln>
              <a:solidFill>
                <a:srgbClr val="FFCD00"/>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65327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D0FF-4CD0-2706-7500-B6F1C076F0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71EDCC-2E11-FFB5-745E-677B15055E71}"/>
              </a:ext>
            </a:extLst>
          </p:cNvPr>
          <p:cNvSpPr txBox="1"/>
          <p:nvPr/>
        </p:nvSpPr>
        <p:spPr>
          <a:xfrm>
            <a:off x="251961" y="352819"/>
            <a:ext cx="1977721"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Key Findings</a:t>
            </a:r>
            <a:endParaRPr lang="en-GB" sz="2800" strike="sngStrike">
              <a:solidFill>
                <a:srgbClr val="002063"/>
              </a:solidFill>
              <a:latin typeface="Abadi Extra Light" panose="020B0204020104020204" pitchFamily="34" charset="0"/>
            </a:endParaRPr>
          </a:p>
        </p:txBody>
      </p:sp>
      <p:cxnSp>
        <p:nvCxnSpPr>
          <p:cNvPr id="3" name="Straight Connector 2">
            <a:extLst>
              <a:ext uri="{FF2B5EF4-FFF2-40B4-BE49-F238E27FC236}">
                <a16:creationId xmlns:a16="http://schemas.microsoft.com/office/drawing/2014/main" id="{8AA70B00-859A-12D3-8928-E4BD451789EC}"/>
              </a:ext>
            </a:extLst>
          </p:cNvPr>
          <p:cNvCxnSpPr/>
          <p:nvPr/>
        </p:nvCxnSpPr>
        <p:spPr>
          <a:xfrm>
            <a:off x="300948" y="1054681"/>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2039CE6-A219-D408-73BB-3BE3844C2B12}"/>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A212E6BF-7700-5A0D-5198-8DC9DB0F525A}"/>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A48ADE4-7750-8B2B-3875-2B141106077E}"/>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0F18109-F607-F05A-8E26-86723EBEC2A3}"/>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DE9DA6C-3C88-D942-AB48-46B3E1D4A05B}"/>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3AF6EC95-554F-9707-A884-14094BA4D168}"/>
              </a:ext>
            </a:extLst>
          </p:cNvPr>
          <p:cNvSpPr txBox="1"/>
          <p:nvPr/>
        </p:nvSpPr>
        <p:spPr>
          <a:xfrm>
            <a:off x="251961" y="1233324"/>
            <a:ext cx="11546924" cy="5441554"/>
          </a:xfrm>
          <a:prstGeom prst="rect">
            <a:avLst/>
          </a:prstGeom>
          <a:noFill/>
        </p:spPr>
        <p:txBody>
          <a:bodyPr wrap="square" lIns="91440" tIns="45720" rIns="91440" bIns="45720" anchor="t">
            <a:spAutoFit/>
          </a:bodyPr>
          <a:lstStyle/>
          <a:p>
            <a:pPr marL="800100" lvl="1" indent="-342900" algn="just">
              <a:lnSpc>
                <a:spcPts val="1600"/>
              </a:lnSpc>
              <a:spcAft>
                <a:spcPts val="600"/>
              </a:spcAft>
              <a:buFont typeface="Wingdings" panose="05000000000000000000" pitchFamily="2" charset="2"/>
              <a:buChar char=""/>
              <a:tabLst>
                <a:tab pos="457200" algn="l"/>
              </a:tabLst>
            </a:pPr>
            <a:r>
              <a:rPr lang="en-GB" sz="1200">
                <a:solidFill>
                  <a:srgbClr val="0D0D0D"/>
                </a:solidFill>
                <a:latin typeface="Century Gothic"/>
                <a:ea typeface="Times New Roman" panose="02020603050405020304" pitchFamily="18" charset="0"/>
                <a:cs typeface="Times New Roman"/>
              </a:rPr>
              <a:t>The main technological challenges faced by partners and business owners were: maintaining cyber security (55%), cost of new systems and software (54%), and keeping up to speed with new technology (47%).</a:t>
            </a:r>
            <a:r>
              <a:rPr lang="en-GB" sz="1200" b="1">
                <a:solidFill>
                  <a:srgbClr val="0D0D0D"/>
                </a:solidFill>
                <a:latin typeface="Century Gothic"/>
                <a:ea typeface="Times New Roman" panose="02020603050405020304" pitchFamily="18" charset="0"/>
                <a:cs typeface="Times New Roman"/>
              </a:rPr>
              <a:t> </a:t>
            </a:r>
          </a:p>
          <a:p>
            <a:pPr marL="800100" lvl="1" indent="-342900" algn="just">
              <a:lnSpc>
                <a:spcPts val="1600"/>
              </a:lnSpc>
              <a:spcAft>
                <a:spcPts val="1800"/>
              </a:spcAft>
              <a:buFont typeface="Wingdings" panose="05000000000000000000" pitchFamily="2" charset="2"/>
              <a:buChar char=""/>
              <a:tabLst>
                <a:tab pos="457200" algn="l"/>
              </a:tabLst>
            </a:pPr>
            <a:r>
              <a:rPr lang="en-GB" sz="1200">
                <a:solidFill>
                  <a:srgbClr val="0D0D0D"/>
                </a:solidFill>
                <a:latin typeface="Century Gothic"/>
                <a:ea typeface="Times New Roman" panose="02020603050405020304" pitchFamily="18" charset="0"/>
                <a:cs typeface="Times New Roman"/>
              </a:rPr>
              <a:t>Solicitors (not partners or business owners) reported a lack of training/knowledge on new technology (46%), keeping up to speed with new technology (40%) and using online systems provided by other organisations (35%) as the top three biggest technological challenges.</a:t>
            </a:r>
            <a:endParaRPr lang="en-GB" sz="1200" strike="sngStrike" kern="0">
              <a:latin typeface="Century Gothic"/>
              <a:ea typeface="Aptos" panose="020B0004020202020204" pitchFamily="34" charset="0"/>
              <a:cs typeface="Times New Roman"/>
            </a:endParaRPr>
          </a:p>
          <a:p>
            <a:pPr algn="just">
              <a:lnSpc>
                <a:spcPct val="107000"/>
              </a:lnSpc>
              <a:spcAft>
                <a:spcPts val="1200"/>
              </a:spcAft>
            </a:pPr>
            <a:r>
              <a:rPr lang="en-GB" sz="1200" b="1" kern="100">
                <a:latin typeface="Century Gothic" panose="020B0502020202020204" pitchFamily="34" charset="0"/>
                <a:ea typeface="Aptos" panose="020B0004020202020204" pitchFamily="34" charset="0"/>
                <a:cs typeface="Times New Roman" panose="02020603050405020304" pitchFamily="18" charset="0"/>
              </a:rPr>
              <a:t>Mental Health &amp; Wellbeing:</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800100" lvl="1" indent="-342900" algn="just">
              <a:lnSpc>
                <a:spcPct val="107000"/>
              </a:lnSpc>
              <a:spcAft>
                <a:spcPts val="800"/>
              </a:spcAft>
              <a:buFont typeface="Wingdings" panose="05000000000000000000" pitchFamily="2" charset="2"/>
              <a:buChar char=""/>
              <a:tabLst>
                <a:tab pos="457200" algn="l"/>
              </a:tabLst>
            </a:pPr>
            <a:r>
              <a:rPr lang="en-GB" sz="1200" kern="100">
                <a:latin typeface="Century Gothic" panose="020B0502020202020204" pitchFamily="34" charset="0"/>
                <a:ea typeface="Aptos" panose="020B0004020202020204" pitchFamily="34" charset="0"/>
                <a:cs typeface="Times New Roman" panose="02020603050405020304" pitchFamily="18" charset="0"/>
              </a:rPr>
              <a:t>18% of respondents reported having consistent levels of unhealthy or unsustainable stress. 37% reported having frequent high levels of stress, and 36% reported having moderate stress. </a:t>
            </a:r>
            <a:r>
              <a:rPr lang="en-GB" sz="1200" b="1" kern="100">
                <a:latin typeface="Century Gothic" panose="020B0502020202020204" pitchFamily="34" charset="0"/>
                <a:ea typeface="Aptos" panose="020B0004020202020204" pitchFamily="34" charset="0"/>
                <a:cs typeface="Times New Roman" panose="02020603050405020304" pitchFamily="18" charset="0"/>
              </a:rPr>
              <a:t> </a:t>
            </a:r>
          </a:p>
          <a:p>
            <a:pPr marL="800100" lvl="1" indent="-342900" algn="just">
              <a:lnSpc>
                <a:spcPct val="107000"/>
              </a:lnSpc>
              <a:spcAft>
                <a:spcPts val="1800"/>
              </a:spcAft>
              <a:buFont typeface="Wingdings" panose="05000000000000000000" pitchFamily="2" charset="2"/>
              <a:buChar char=""/>
              <a:tabLst>
                <a:tab pos="457200" algn="l"/>
              </a:tabLst>
            </a:pPr>
            <a:r>
              <a:rPr lang="en-GB" sz="1200" kern="100">
                <a:latin typeface="Century Gothic" panose="020B0502020202020204" pitchFamily="34" charset="0"/>
                <a:ea typeface="Aptos" panose="020B0004020202020204" pitchFamily="34" charset="0"/>
                <a:cs typeface="Times New Roman" panose="02020603050405020304" pitchFamily="18" charset="0"/>
              </a:rPr>
              <a:t>High workload was a significant driver of stress. While 89% of respondents felt that there was enough work to keep everyone busy, 63% agreed that they often felt overstretched and had to work extra hours to meet deadlines (74%).</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a:p>
            <a:pPr algn="just">
              <a:lnSpc>
                <a:spcPct val="107000"/>
              </a:lnSpc>
              <a:spcAft>
                <a:spcPts val="800"/>
              </a:spcAft>
              <a:tabLst>
                <a:tab pos="457200" algn="l"/>
              </a:tabLst>
            </a:pPr>
            <a:r>
              <a:rPr lang="en-GB" sz="1200" b="1" kern="100">
                <a:effectLst/>
                <a:latin typeface="Century Gothic" panose="020B0502020202020204" pitchFamily="34" charset="0"/>
                <a:ea typeface="Aptos" panose="020B0004020202020204" pitchFamily="34" charset="0"/>
                <a:cs typeface="Times New Roman" panose="02020603050405020304" pitchFamily="18" charset="0"/>
              </a:rPr>
              <a:t>Partnership/Business Owner intentions (questions asked of solicitors who were not partners or business owners):</a:t>
            </a: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a:p>
            <a:pPr marL="798830" lvl="0" indent="-341630">
              <a:lnSpc>
                <a:spcPts val="1600"/>
              </a:lnSpc>
              <a:spcAft>
                <a:spcPts val="600"/>
              </a:spcAft>
              <a:buFont typeface="Wingdings" panose="05000000000000000000" pitchFamily="2" charset="2"/>
              <a:buChar char="Ø"/>
            </a:pPr>
            <a:r>
              <a:rPr lang="en-GB" sz="1200">
                <a:latin typeface="Century Gothic" panose="020B0502020202020204" pitchFamily="34" charset="0"/>
              </a:rPr>
              <a:t>Only 29% of respondents aspired to become partners. Of those: </a:t>
            </a:r>
          </a:p>
          <a:p>
            <a:pPr marL="1256030" lvl="1" indent="-341630">
              <a:lnSpc>
                <a:spcPts val="1600"/>
              </a:lnSpc>
              <a:spcAft>
                <a:spcPts val="600"/>
              </a:spcAft>
              <a:buFont typeface="Wingdings" panose="05000000000000000000" pitchFamily="2" charset="2"/>
              <a:buChar char="§"/>
            </a:pPr>
            <a:r>
              <a:rPr lang="en-GB" sz="1200">
                <a:latin typeface="Century Gothic" panose="020B0502020202020204" pitchFamily="34" charset="0"/>
              </a:rPr>
              <a:t>86% saw it as a natural career progression, </a:t>
            </a:r>
          </a:p>
          <a:p>
            <a:pPr marL="1256030" lvl="1" indent="-341630">
              <a:lnSpc>
                <a:spcPts val="1600"/>
              </a:lnSpc>
              <a:spcAft>
                <a:spcPts val="600"/>
              </a:spcAft>
              <a:buFont typeface="Wingdings" panose="05000000000000000000" pitchFamily="2" charset="2"/>
              <a:buChar char="§"/>
            </a:pPr>
            <a:r>
              <a:rPr lang="en-GB" sz="1200">
                <a:latin typeface="Century Gothic" panose="020B0502020202020204" pitchFamily="34" charset="0"/>
              </a:rPr>
              <a:t>81% wanted management roles, and </a:t>
            </a:r>
          </a:p>
          <a:p>
            <a:pPr marL="1256030" lvl="1" indent="-341630">
              <a:lnSpc>
                <a:spcPts val="1600"/>
              </a:lnSpc>
              <a:spcAft>
                <a:spcPts val="600"/>
              </a:spcAft>
              <a:buFont typeface="Wingdings" panose="05000000000000000000" pitchFamily="2" charset="2"/>
              <a:buChar char="§"/>
            </a:pPr>
            <a:r>
              <a:rPr lang="en-GB" sz="1200">
                <a:latin typeface="Century Gothic" panose="020B0502020202020204" pitchFamily="34" charset="0"/>
              </a:rPr>
              <a:t>75% were interested in strategic decision-making.</a:t>
            </a:r>
          </a:p>
          <a:p>
            <a:pPr marL="798830" lvl="0" indent="-341630">
              <a:lnSpc>
                <a:spcPts val="1600"/>
              </a:lnSpc>
              <a:spcAft>
                <a:spcPts val="600"/>
              </a:spcAft>
              <a:buFont typeface="Wingdings" panose="05000000000000000000" pitchFamily="2" charset="2"/>
              <a:buChar char="Ø"/>
            </a:pPr>
            <a:r>
              <a:rPr lang="en-GB" sz="1200">
                <a:latin typeface="Century Gothic" panose="020B0502020202020204" pitchFamily="34" charset="0"/>
              </a:rPr>
              <a:t>44% did not aspire to be partners. Of those:</a:t>
            </a:r>
          </a:p>
          <a:p>
            <a:pPr marL="1256030" lvl="1" indent="-341630">
              <a:lnSpc>
                <a:spcPts val="1600"/>
              </a:lnSpc>
              <a:spcAft>
                <a:spcPts val="600"/>
              </a:spcAft>
              <a:buFont typeface="Wingdings" panose="05000000000000000000" pitchFamily="2" charset="2"/>
              <a:buChar char="§"/>
            </a:pPr>
            <a:r>
              <a:rPr lang="en-GB" sz="1200">
                <a:latin typeface="Century Gothic" panose="020B0502020202020204" pitchFamily="34" charset="0"/>
              </a:rPr>
              <a:t>83 % had concerns over work-life balance, </a:t>
            </a:r>
          </a:p>
          <a:p>
            <a:pPr marL="1256030" lvl="1" indent="-341630">
              <a:lnSpc>
                <a:spcPts val="1600"/>
              </a:lnSpc>
              <a:spcAft>
                <a:spcPts val="600"/>
              </a:spcAft>
              <a:buFont typeface="Wingdings" panose="05000000000000000000" pitchFamily="2" charset="2"/>
              <a:buChar char="§"/>
            </a:pPr>
            <a:r>
              <a:rPr lang="en-GB" sz="1200">
                <a:latin typeface="Century Gothic" panose="020B0502020202020204" pitchFamily="34" charset="0"/>
              </a:rPr>
              <a:t>83% were concerned about additional stress, and</a:t>
            </a:r>
          </a:p>
          <a:p>
            <a:pPr marL="1256030" lvl="1" indent="-341630">
              <a:lnSpc>
                <a:spcPts val="1600"/>
              </a:lnSpc>
              <a:spcAft>
                <a:spcPts val="600"/>
              </a:spcAft>
              <a:buFont typeface="Wingdings" panose="05000000000000000000" pitchFamily="2" charset="2"/>
              <a:buChar char="§"/>
            </a:pPr>
            <a:r>
              <a:rPr lang="en-GB" sz="1200">
                <a:latin typeface="Century Gothic" panose="020B0502020202020204" pitchFamily="34" charset="0"/>
              </a:rPr>
              <a:t>80% did not want extra responsibilities or risks.</a:t>
            </a:r>
          </a:p>
          <a:p>
            <a:pPr marL="798830" lvl="0" indent="-341630">
              <a:lnSpc>
                <a:spcPts val="1600"/>
              </a:lnSpc>
              <a:spcAft>
                <a:spcPts val="600"/>
              </a:spcAft>
              <a:buFont typeface="Wingdings" panose="05000000000000000000" pitchFamily="2" charset="2"/>
              <a:buChar char="Ø"/>
            </a:pPr>
            <a:r>
              <a:rPr lang="en-GB" sz="1200">
                <a:latin typeface="Century Gothic" panose="020B0502020202020204" pitchFamily="34" charset="0"/>
              </a:rPr>
              <a:t>Another 27% were unsure, citing similar concerns.</a:t>
            </a:r>
          </a:p>
        </p:txBody>
      </p:sp>
    </p:spTree>
    <p:extLst>
      <p:ext uri="{BB962C8B-B14F-4D97-AF65-F5344CB8AC3E}">
        <p14:creationId xmlns:p14="http://schemas.microsoft.com/office/powerpoint/2010/main" val="1475354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DEF9E-2E24-58B0-345F-0BE3AF3279A6}"/>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56B65C9B-D47D-8825-C388-A33504E77E94}"/>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1633805A-AE4B-8A9C-DDE1-7E1EFC329548}"/>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3A335C7-E6FE-336A-D75D-B55A200C0297}"/>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D916161-2291-D629-CC12-9EE9E48E8E1D}"/>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F64C217-4D76-304F-B6B0-CB30CF9B5C70}"/>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84EF5F63-DE5C-453C-F5FD-2F30435AB4A2}"/>
              </a:ext>
            </a:extLst>
          </p:cNvPr>
          <p:cNvSpPr txBox="1"/>
          <p:nvPr/>
        </p:nvSpPr>
        <p:spPr>
          <a:xfrm>
            <a:off x="1" y="94186"/>
            <a:ext cx="12192000" cy="923330"/>
          </a:xfrm>
          <a:prstGeom prst="rect">
            <a:avLst/>
          </a:prstGeom>
          <a:noFill/>
        </p:spPr>
        <p:txBody>
          <a:bodyPr wrap="square" rtlCol="0">
            <a:spAutoFit/>
          </a:bodyPr>
          <a:lstStyle/>
          <a:p>
            <a:r>
              <a:rPr lang="en-GB" b="1">
                <a:solidFill>
                  <a:srgbClr val="002063"/>
                </a:solidFill>
                <a:latin typeface="Abadi Extra Light" panose="020B0204020104020204" pitchFamily="34" charset="0"/>
              </a:rPr>
              <a:t>44% had not yet taken any steps towards retirement, succession planning or ceasing to practise.</a:t>
            </a:r>
            <a:r>
              <a:rPr lang="en-GB">
                <a:solidFill>
                  <a:srgbClr val="002063"/>
                </a:solidFill>
                <a:latin typeface="Abadi Extra Light" panose="020B0204020104020204" pitchFamily="34" charset="0"/>
              </a:rPr>
              <a:t> Sole owners/practitioners and practices with 10 or fewer solicitors were more likely to have not taken steps yet, however there was not a significant difference in the results.</a:t>
            </a:r>
          </a:p>
        </p:txBody>
      </p:sp>
      <p:graphicFrame>
        <p:nvGraphicFramePr>
          <p:cNvPr id="17" name="Chart 16">
            <a:extLst>
              <a:ext uri="{FF2B5EF4-FFF2-40B4-BE49-F238E27FC236}">
                <a16:creationId xmlns:a16="http://schemas.microsoft.com/office/drawing/2014/main" id="{70D23FA9-6833-B13C-B700-7DFE20D82A4C}"/>
              </a:ext>
            </a:extLst>
          </p:cNvPr>
          <p:cNvGraphicFramePr/>
          <p:nvPr>
            <p:extLst>
              <p:ext uri="{D42A27DB-BD31-4B8C-83A1-F6EECF244321}">
                <p14:modId xmlns:p14="http://schemas.microsoft.com/office/powerpoint/2010/main" val="1926563616"/>
              </p:ext>
            </p:extLst>
          </p:nvPr>
        </p:nvGraphicFramePr>
        <p:xfrm>
          <a:off x="86586" y="1155915"/>
          <a:ext cx="11985522" cy="498004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6CF163B3-78A5-2844-D021-8A0F102B7E40}"/>
              </a:ext>
            </a:extLst>
          </p:cNvPr>
          <p:cNvSpPr txBox="1"/>
          <p:nvPr/>
        </p:nvSpPr>
        <p:spPr>
          <a:xfrm>
            <a:off x="-1" y="6312810"/>
            <a:ext cx="11985522" cy="246221"/>
          </a:xfrm>
          <a:prstGeom prst="rect">
            <a:avLst/>
          </a:prstGeom>
          <a:noFill/>
        </p:spPr>
        <p:txBody>
          <a:bodyPr wrap="square" rtlCol="0">
            <a:spAutoFit/>
          </a:bodyPr>
          <a:lstStyle/>
          <a:p>
            <a:r>
              <a:rPr lang="en-GB" sz="1000">
                <a:latin typeface="Century Gothic" panose="020B0502020202020204" pitchFamily="34" charset="0"/>
              </a:rPr>
              <a:t>*Other responses included: recruiting specific staff to take over, integrating junior members into management structures, ceasing to practice, reducing workload and cutting down hours</a:t>
            </a:r>
          </a:p>
        </p:txBody>
      </p:sp>
      <p:sp>
        <p:nvSpPr>
          <p:cNvPr id="3" name="TextBox 2">
            <a:extLst>
              <a:ext uri="{FF2B5EF4-FFF2-40B4-BE49-F238E27FC236}">
                <a16:creationId xmlns:a16="http://schemas.microsoft.com/office/drawing/2014/main" id="{D9F8BA66-696C-F6BD-048A-C21245527DC6}"/>
              </a:ext>
            </a:extLst>
          </p:cNvPr>
          <p:cNvSpPr txBox="1"/>
          <p:nvPr/>
        </p:nvSpPr>
        <p:spPr>
          <a:xfrm>
            <a:off x="0" y="6656696"/>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Partners &amp; Business Owners, n= 292; Partner (where there are at least 2 partners in the practice unit), n= 197; Sole Owner/Practitioner, n= 95; 10 solicitors or fewer, n= 246; 11 solicitors or more, n= 46</a:t>
            </a:r>
            <a:endParaRPr lang="en-GB" sz="600">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9246F49-11F9-EC14-6087-A8CB43367449}"/>
              </a:ext>
            </a:extLst>
          </p:cNvPr>
          <p:cNvCxnSpPr/>
          <p:nvPr/>
        </p:nvCxnSpPr>
        <p:spPr>
          <a:xfrm flipV="1">
            <a:off x="2847975" y="1847850"/>
            <a:ext cx="0" cy="31051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208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45E2A-2410-5203-9BA9-BC2D20FEDC7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0011A7AE-5A76-D2A8-AA8A-89D33A838E04}"/>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E10BEA88-2F32-EBA4-35A4-06411A756DC3}"/>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A0F6B4-A60A-665C-5A1F-4C420FF7D44C}"/>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2AB0F07-9FD3-721B-1359-E7F3FD3C4121}"/>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D5E9FAE-79F9-4D9F-1197-AB6532EBC029}"/>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CCBA970C-4766-DE8F-6573-C07C5BDB36D2}"/>
              </a:ext>
            </a:extLst>
          </p:cNvPr>
          <p:cNvSpPr txBox="1"/>
          <p:nvPr/>
        </p:nvSpPr>
        <p:spPr>
          <a:xfrm>
            <a:off x="1" y="94186"/>
            <a:ext cx="12192000"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The majority saw succession as the preferred exit strategy from the practice (53%). </a:t>
            </a:r>
            <a:r>
              <a:rPr lang="en-GB">
                <a:solidFill>
                  <a:srgbClr val="002063"/>
                </a:solidFill>
                <a:latin typeface="Abadi Extra Light" panose="020B0204020104020204" pitchFamily="34" charset="0"/>
              </a:rPr>
              <a:t>Partners were significantly more likely to prefer this exit strategy compared to Sole Owners/Practitioners, who were more likely to prefer ceasing to practise altogether. </a:t>
            </a:r>
          </a:p>
        </p:txBody>
      </p:sp>
      <p:graphicFrame>
        <p:nvGraphicFramePr>
          <p:cNvPr id="17" name="Chart 16">
            <a:extLst>
              <a:ext uri="{FF2B5EF4-FFF2-40B4-BE49-F238E27FC236}">
                <a16:creationId xmlns:a16="http://schemas.microsoft.com/office/drawing/2014/main" id="{5C3BA2A3-0C8F-9530-7037-0622F2311900}"/>
              </a:ext>
            </a:extLst>
          </p:cNvPr>
          <p:cNvGraphicFramePr/>
          <p:nvPr>
            <p:extLst>
              <p:ext uri="{D42A27DB-BD31-4B8C-83A1-F6EECF244321}">
                <p14:modId xmlns:p14="http://schemas.microsoft.com/office/powerpoint/2010/main" val="314379575"/>
              </p:ext>
            </p:extLst>
          </p:nvPr>
        </p:nvGraphicFramePr>
        <p:xfrm>
          <a:off x="26839" y="1528135"/>
          <a:ext cx="12192000" cy="49800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08D04C0-2FC2-C548-58AE-E7829F14EB1C}"/>
              </a:ext>
            </a:extLst>
          </p:cNvPr>
          <p:cNvSpPr txBox="1"/>
          <p:nvPr/>
        </p:nvSpPr>
        <p:spPr>
          <a:xfrm>
            <a:off x="-1" y="6671481"/>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Partners &amp; Business Owners , n= 292; Partner (where there are at least 2 partners in the practice unit), n= 197; Sole Owner/Practitioner, n= 95; 10 solicitors or fewer, n= 246; 11 solicitors or more, n= 46</a:t>
            </a:r>
            <a:endParaRPr lang="en-GB" sz="600">
              <a:latin typeface="Century Gothic" panose="020B0502020202020204" pitchFamily="34" charset="0"/>
            </a:endParaRPr>
          </a:p>
        </p:txBody>
      </p:sp>
    </p:spTree>
    <p:extLst>
      <p:ext uri="{BB962C8B-B14F-4D97-AF65-F5344CB8AC3E}">
        <p14:creationId xmlns:p14="http://schemas.microsoft.com/office/powerpoint/2010/main" val="1808346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9116-6288-84FD-2161-30990143E173}"/>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23D89E0-85BC-3ED7-5C0A-93AE8A68EBF1}"/>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93077E03-14BD-80BD-CFE6-D4BF3CFF0649}"/>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EA9C566-176B-E34B-0445-8AFBE117AFD9}"/>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9DB930F-5AEC-34FF-ABB1-70245A69245F}"/>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6572926-C11C-6ECC-C92F-23901BFAFA7F}"/>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FB299331-9D8C-60F5-CAA4-0B240C9E0572}"/>
              </a:ext>
            </a:extLst>
          </p:cNvPr>
          <p:cNvSpPr txBox="1"/>
          <p:nvPr/>
        </p:nvSpPr>
        <p:spPr>
          <a:xfrm>
            <a:off x="1" y="94186"/>
            <a:ext cx="12192000" cy="923330"/>
          </a:xfrm>
          <a:prstGeom prst="rect">
            <a:avLst/>
          </a:prstGeom>
          <a:noFill/>
        </p:spPr>
        <p:txBody>
          <a:bodyPr wrap="square" rtlCol="0">
            <a:spAutoFit/>
          </a:bodyPr>
          <a:lstStyle/>
          <a:p>
            <a:r>
              <a:rPr lang="en-GB" b="1">
                <a:solidFill>
                  <a:srgbClr val="002063"/>
                </a:solidFill>
                <a:latin typeface="Abadi Extra Light" panose="020B0204020104020204" pitchFamily="34" charset="0"/>
              </a:rPr>
              <a:t>However, only 20% had a succession plan in place. </a:t>
            </a:r>
            <a:r>
              <a:rPr lang="en-GB">
                <a:solidFill>
                  <a:srgbClr val="002063"/>
                </a:solidFill>
                <a:latin typeface="Abadi Extra Light" panose="020B0204020104020204" pitchFamily="34" charset="0"/>
              </a:rPr>
              <a:t>Practices with 11 solicitors or more were significantly more likely to have a plan in place. Sole owners/practitioners were more likely to have not thought about planning yet. Overall, most were considering a succession plan but did not have a plan in place yet (30%). </a:t>
            </a:r>
            <a:endParaRPr lang="en-GB" b="1" strike="sngStrike">
              <a:solidFill>
                <a:srgbClr val="002063"/>
              </a:solidFill>
              <a:latin typeface="Abadi Extra Light" panose="020B0204020104020204" pitchFamily="34" charset="0"/>
            </a:endParaRPr>
          </a:p>
        </p:txBody>
      </p:sp>
      <p:graphicFrame>
        <p:nvGraphicFramePr>
          <p:cNvPr id="17" name="Chart 16">
            <a:extLst>
              <a:ext uri="{FF2B5EF4-FFF2-40B4-BE49-F238E27FC236}">
                <a16:creationId xmlns:a16="http://schemas.microsoft.com/office/drawing/2014/main" id="{EE37A211-FB2F-FB42-9CA9-7D20021B9629}"/>
              </a:ext>
            </a:extLst>
          </p:cNvPr>
          <p:cNvGraphicFramePr/>
          <p:nvPr>
            <p:extLst>
              <p:ext uri="{D42A27DB-BD31-4B8C-83A1-F6EECF244321}">
                <p14:modId xmlns:p14="http://schemas.microsoft.com/office/powerpoint/2010/main" val="66000413"/>
              </p:ext>
            </p:extLst>
          </p:nvPr>
        </p:nvGraphicFramePr>
        <p:xfrm>
          <a:off x="0" y="1499443"/>
          <a:ext cx="11739715" cy="498004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F6E32E4D-FA0F-B7C4-C3CF-D541D31D877B}"/>
              </a:ext>
            </a:extLst>
          </p:cNvPr>
          <p:cNvSpPr txBox="1"/>
          <p:nvPr/>
        </p:nvSpPr>
        <p:spPr>
          <a:xfrm>
            <a:off x="0" y="6475576"/>
            <a:ext cx="11985522" cy="246221"/>
          </a:xfrm>
          <a:prstGeom prst="rect">
            <a:avLst/>
          </a:prstGeom>
          <a:noFill/>
        </p:spPr>
        <p:txBody>
          <a:bodyPr wrap="square" rtlCol="0">
            <a:spAutoFit/>
          </a:bodyPr>
          <a:lstStyle/>
          <a:p>
            <a:r>
              <a:rPr lang="en-GB" sz="1000">
                <a:latin typeface="Century Gothic" panose="020B0502020202020204" pitchFamily="34" charset="0"/>
              </a:rPr>
              <a:t>*Other responses included: plans to cease without succession, limitations in finding a suitable successor, too early for individuals to think about it, family members as successors</a:t>
            </a:r>
          </a:p>
        </p:txBody>
      </p:sp>
      <p:sp>
        <p:nvSpPr>
          <p:cNvPr id="3" name="TextBox 2">
            <a:extLst>
              <a:ext uri="{FF2B5EF4-FFF2-40B4-BE49-F238E27FC236}">
                <a16:creationId xmlns:a16="http://schemas.microsoft.com/office/drawing/2014/main" id="{20EE6BE3-E5C9-6E77-D2A8-F01C9CBAA07E}"/>
              </a:ext>
            </a:extLst>
          </p:cNvPr>
          <p:cNvSpPr txBox="1"/>
          <p:nvPr/>
        </p:nvSpPr>
        <p:spPr>
          <a:xfrm>
            <a:off x="-1" y="6673334"/>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Partners &amp; Business Owners, n= 292; Partner (where there are at least 2 partners in the practice unit), n= 197; Sole Owner/Practitioner, n= 95; 10 solicitors or fewer, n= 246; 11 solicitors or more, n= 46</a:t>
            </a:r>
            <a:endParaRPr lang="en-GB" sz="600">
              <a:latin typeface="Century Gothic" panose="020B0502020202020204" pitchFamily="34" charset="0"/>
            </a:endParaRPr>
          </a:p>
        </p:txBody>
      </p:sp>
    </p:spTree>
    <p:extLst>
      <p:ext uri="{BB962C8B-B14F-4D97-AF65-F5344CB8AC3E}">
        <p14:creationId xmlns:p14="http://schemas.microsoft.com/office/powerpoint/2010/main" val="1938898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1113-5722-8436-4DE2-3CCF121A26C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6E2E1FD-A9F3-CE07-F9C9-39D925D47D3F}"/>
              </a:ext>
            </a:extLst>
          </p:cNvPr>
          <p:cNvGrpSpPr/>
          <p:nvPr/>
        </p:nvGrpSpPr>
        <p:grpSpPr>
          <a:xfrm>
            <a:off x="-1" y="2"/>
            <a:ext cx="12192001" cy="76201"/>
            <a:chOff x="0" y="306914"/>
            <a:chExt cx="9906000" cy="114304"/>
          </a:xfrm>
        </p:grpSpPr>
        <p:sp>
          <p:nvSpPr>
            <p:cNvPr id="7" name="Rectangle 6">
              <a:extLst>
                <a:ext uri="{FF2B5EF4-FFF2-40B4-BE49-F238E27FC236}">
                  <a16:creationId xmlns:a16="http://schemas.microsoft.com/office/drawing/2014/main" id="{D13ABBE0-C817-7BB9-4D3C-A0EA8FCFE13E}"/>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2A4CF7F-C423-82A7-3C63-E0820A3F5D40}"/>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318B036-ABC8-73B4-FADC-7DFF3CB2B068}"/>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0EA47DB-36A4-739A-D476-0FFAD6BCEFE5}"/>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B6AD807A-F925-D2E8-AAE9-537B8DF1DD1F}"/>
              </a:ext>
            </a:extLst>
          </p:cNvPr>
          <p:cNvSpPr txBox="1"/>
          <p:nvPr/>
        </p:nvSpPr>
        <p:spPr>
          <a:xfrm>
            <a:off x="1" y="94186"/>
            <a:ext cx="12192000"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How could the Society best support you with retirement, succession planning, or ceasing to practise?</a:t>
            </a:r>
          </a:p>
          <a:p>
            <a:r>
              <a:rPr lang="en-GB">
                <a:solidFill>
                  <a:srgbClr val="002063"/>
                </a:solidFill>
                <a:latin typeface="Abadi Extra Light" panose="020B0204020104020204" pitchFamily="34" charset="0"/>
              </a:rPr>
              <a:t>Thematic Analysis</a:t>
            </a:r>
          </a:p>
        </p:txBody>
      </p:sp>
      <p:sp>
        <p:nvSpPr>
          <p:cNvPr id="2" name="Rectangle 1">
            <a:extLst>
              <a:ext uri="{FF2B5EF4-FFF2-40B4-BE49-F238E27FC236}">
                <a16:creationId xmlns:a16="http://schemas.microsoft.com/office/drawing/2014/main" id="{44C79711-2169-360B-5704-22A2F9307268}"/>
              </a:ext>
            </a:extLst>
          </p:cNvPr>
          <p:cNvSpPr/>
          <p:nvPr/>
        </p:nvSpPr>
        <p:spPr>
          <a:xfrm>
            <a:off x="259802" y="1196750"/>
            <a:ext cx="6327811" cy="5194219"/>
          </a:xfrm>
          <a:prstGeom prst="rect">
            <a:avLst/>
          </a:prstGeom>
          <a:solidFill>
            <a:schemeClr val="bg2"/>
          </a:solidFill>
          <a:ln>
            <a:solidFill>
              <a:srgbClr val="002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ts val="1600"/>
              </a:lnSpc>
              <a:spcAft>
                <a:spcPts val="1200"/>
              </a:spcAft>
              <a:buFont typeface="Wingdings" panose="05000000000000000000" pitchFamily="2" charset="2"/>
              <a:buChar char="§"/>
            </a:pPr>
            <a:r>
              <a:rPr lang="en-GB" sz="1400" b="1">
                <a:solidFill>
                  <a:srgbClr val="002060"/>
                </a:solidFill>
                <a:latin typeface="Century Gothic" panose="020B0502020202020204" pitchFamily="34" charset="0"/>
                <a:cs typeface="Calibri Light" panose="020F0302020204030204" pitchFamily="34" charset="0"/>
              </a:rPr>
              <a:t>Information &amp; Guidance: </a:t>
            </a:r>
            <a:r>
              <a:rPr lang="en-GB" sz="1400">
                <a:solidFill>
                  <a:srgbClr val="002060"/>
                </a:solidFill>
                <a:latin typeface="Century Gothic" panose="020B0502020202020204" pitchFamily="34" charset="0"/>
                <a:cs typeface="Calibri Light" panose="020F0302020204030204" pitchFamily="34" charset="0"/>
              </a:rPr>
              <a:t>straightforward and accessible information about retirement and succession options and advice on practicalities. Targeting Training: some desired CPD, events and webinars focused on succession planning </a:t>
            </a:r>
            <a:r>
              <a:rPr lang="en-GB" sz="1400">
                <a:solidFill>
                  <a:srgbClr val="002060"/>
                </a:solidFill>
                <a:latin typeface="Century Gothic" panose="020B0502020202020204" pitchFamily="34" charset="0"/>
                <a:cs typeface="Calibri Light" panose="020F0302020204030204" pitchFamily="34" charset="0"/>
                <a:sym typeface="Wingdings" panose="05000000000000000000" pitchFamily="2" charset="2"/>
              </a:rPr>
              <a:t> many stated that they are unaware of existing support</a:t>
            </a:r>
            <a:endParaRPr lang="en-GB" sz="1400">
              <a:solidFill>
                <a:srgbClr val="002060"/>
              </a:solidFill>
              <a:latin typeface="Century Gothic" panose="020B0502020202020204" pitchFamily="34" charset="0"/>
              <a:cs typeface="Calibri Light" panose="020F0302020204030204" pitchFamily="34" charset="0"/>
            </a:endParaRPr>
          </a:p>
          <a:p>
            <a:pPr marL="285750" indent="-285750" algn="just">
              <a:lnSpc>
                <a:spcPts val="1600"/>
              </a:lnSpc>
              <a:spcAft>
                <a:spcPts val="1200"/>
              </a:spcAft>
              <a:buFont typeface="Wingdings" panose="05000000000000000000" pitchFamily="2" charset="2"/>
              <a:buChar char="§"/>
            </a:pPr>
            <a:r>
              <a:rPr lang="en-GB" sz="1400" b="1">
                <a:solidFill>
                  <a:srgbClr val="002060"/>
                </a:solidFill>
                <a:latin typeface="Century Gothic" panose="020B0502020202020204" pitchFamily="34" charset="0"/>
                <a:cs typeface="Calibri Light" panose="020F0302020204030204" pitchFamily="34" charset="0"/>
              </a:rPr>
              <a:t>Help to foster connections: </a:t>
            </a:r>
            <a:r>
              <a:rPr lang="en-GB" sz="1400">
                <a:solidFill>
                  <a:srgbClr val="002060"/>
                </a:solidFill>
                <a:latin typeface="Century Gothic" panose="020B0502020202020204" pitchFamily="34" charset="0"/>
                <a:cs typeface="Calibri Light" panose="020F0302020204030204" pitchFamily="34" charset="0"/>
              </a:rPr>
              <a:t>‘matchmaking services’ to connect retiring practitioners with </a:t>
            </a:r>
            <a:r>
              <a:rPr lang="en-GB" sz="1400">
                <a:solidFill>
                  <a:srgbClr val="002063"/>
                </a:solidFill>
                <a:latin typeface="Century Gothic" panose="020B0502020202020204" pitchFamily="34" charset="0"/>
                <a:cs typeface="Calibri Light" panose="020F0302020204030204" pitchFamily="34" charset="0"/>
              </a:rPr>
              <a:t>practices or </a:t>
            </a:r>
            <a:r>
              <a:rPr lang="en-GB" sz="1400">
                <a:solidFill>
                  <a:srgbClr val="002060"/>
                </a:solidFill>
                <a:latin typeface="Century Gothic" panose="020B0502020202020204" pitchFamily="34" charset="0"/>
                <a:cs typeface="Calibri Light" panose="020F0302020204030204" pitchFamily="34" charset="0"/>
              </a:rPr>
              <a:t>individuals interested in mergers and acquisitions. The importance of helping to promote collaboration is deemed to be especially useful for </a:t>
            </a:r>
            <a:r>
              <a:rPr lang="en-GB" sz="1400">
                <a:solidFill>
                  <a:srgbClr val="002063"/>
                </a:solidFill>
                <a:latin typeface="Century Gothic" panose="020B0502020202020204" pitchFamily="34" charset="0"/>
                <a:cs typeface="Calibri Light" panose="020F0302020204030204" pitchFamily="34" charset="0"/>
              </a:rPr>
              <a:t>smaller practices </a:t>
            </a:r>
          </a:p>
          <a:p>
            <a:pPr marL="285750" indent="-285750" algn="just">
              <a:lnSpc>
                <a:spcPts val="1600"/>
              </a:lnSpc>
              <a:spcAft>
                <a:spcPts val="1200"/>
              </a:spcAft>
              <a:buFont typeface="Wingdings" panose="05000000000000000000" pitchFamily="2" charset="2"/>
              <a:buChar char="§"/>
            </a:pPr>
            <a:r>
              <a:rPr lang="en-GB" sz="1400" b="1">
                <a:solidFill>
                  <a:srgbClr val="002060"/>
                </a:solidFill>
                <a:latin typeface="Century Gothic" panose="020B0502020202020204" pitchFamily="34" charset="0"/>
                <a:cs typeface="Calibri Light" panose="020F0302020204030204" pitchFamily="34" charset="0"/>
              </a:rPr>
              <a:t>Tailor support</a:t>
            </a:r>
            <a:r>
              <a:rPr lang="en-GB" sz="1400">
                <a:solidFill>
                  <a:srgbClr val="002060"/>
                </a:solidFill>
                <a:latin typeface="Century Gothic" panose="020B0502020202020204" pitchFamily="34" charset="0"/>
                <a:cs typeface="Calibri Light" panose="020F0302020204030204" pitchFamily="34" charset="0"/>
              </a:rPr>
              <a:t>: </a:t>
            </a:r>
            <a:r>
              <a:rPr lang="en-GB" sz="1400">
                <a:solidFill>
                  <a:srgbClr val="002063"/>
                </a:solidFill>
                <a:latin typeface="Century Gothic" panose="020B0502020202020204" pitchFamily="34" charset="0"/>
                <a:cs typeface="Calibri Light" panose="020F0302020204030204" pitchFamily="34" charset="0"/>
              </a:rPr>
              <a:t>smaller practices </a:t>
            </a:r>
            <a:r>
              <a:rPr lang="en-GB" sz="1400">
                <a:solidFill>
                  <a:srgbClr val="002060"/>
                </a:solidFill>
                <a:latin typeface="Century Gothic" panose="020B0502020202020204" pitchFamily="34" charset="0"/>
                <a:cs typeface="Calibri Light" panose="020F0302020204030204" pitchFamily="34" charset="0"/>
              </a:rPr>
              <a:t>and sole practitioners </a:t>
            </a:r>
            <a:r>
              <a:rPr lang="en-GB" sz="1400">
                <a:solidFill>
                  <a:srgbClr val="002063"/>
                </a:solidFill>
                <a:latin typeface="Century Gothic" panose="020B0502020202020204" pitchFamily="34" charset="0"/>
                <a:cs typeface="Calibri Light" panose="020F0302020204030204" pitchFamily="34" charset="0"/>
              </a:rPr>
              <a:t>felt </a:t>
            </a:r>
            <a:r>
              <a:rPr lang="en-GB" sz="1400">
                <a:solidFill>
                  <a:srgbClr val="002060"/>
                </a:solidFill>
                <a:latin typeface="Century Gothic" panose="020B0502020202020204" pitchFamily="34" charset="0"/>
                <a:cs typeface="Calibri Light" panose="020F0302020204030204" pitchFamily="34" charset="0"/>
              </a:rPr>
              <a:t>that they need specific resources to help with succession planning and retirement. Some mentioned that having a dedicated department or advisory service would help (if this is also confidential it would be a plus). Simplifying requirements and admin would be beneficial. </a:t>
            </a:r>
          </a:p>
        </p:txBody>
      </p:sp>
      <p:grpSp>
        <p:nvGrpSpPr>
          <p:cNvPr id="4" name="Group 3">
            <a:extLst>
              <a:ext uri="{FF2B5EF4-FFF2-40B4-BE49-F238E27FC236}">
                <a16:creationId xmlns:a16="http://schemas.microsoft.com/office/drawing/2014/main" id="{85153D0F-F2E3-E11E-C7A6-0AF078B65AAC}"/>
              </a:ext>
            </a:extLst>
          </p:cNvPr>
          <p:cNvGrpSpPr/>
          <p:nvPr/>
        </p:nvGrpSpPr>
        <p:grpSpPr>
          <a:xfrm>
            <a:off x="6819424" y="1196749"/>
            <a:ext cx="5112774" cy="5194219"/>
            <a:chOff x="6971070" y="798733"/>
            <a:chExt cx="4473679" cy="5353659"/>
          </a:xfrm>
          <a:solidFill>
            <a:srgbClr val="FFCD00"/>
          </a:solidFill>
        </p:grpSpPr>
        <p:sp>
          <p:nvSpPr>
            <p:cNvPr id="15" name="Rectangle 14">
              <a:extLst>
                <a:ext uri="{FF2B5EF4-FFF2-40B4-BE49-F238E27FC236}">
                  <a16:creationId xmlns:a16="http://schemas.microsoft.com/office/drawing/2014/main" id="{F03428AC-ED37-951B-F17E-55FE0822B12B}"/>
                </a:ext>
              </a:extLst>
            </p:cNvPr>
            <p:cNvSpPr/>
            <p:nvPr/>
          </p:nvSpPr>
          <p:spPr>
            <a:xfrm>
              <a:off x="6971071" y="798733"/>
              <a:ext cx="4473678" cy="1246239"/>
            </a:xfrm>
            <a:prstGeom prst="rect">
              <a:avLst/>
            </a:prstGeom>
            <a:solidFill>
              <a:srgbClr val="002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“’Have dedicated support to assist those looking to plan or retire to help practices be put in touch with each other.  More training and support for younger partners in developing into the role to make them more effective leaders.”</a:t>
              </a:r>
            </a:p>
          </p:txBody>
        </p:sp>
        <p:sp>
          <p:nvSpPr>
            <p:cNvPr id="16" name="Rectangle 15">
              <a:extLst>
                <a:ext uri="{FF2B5EF4-FFF2-40B4-BE49-F238E27FC236}">
                  <a16:creationId xmlns:a16="http://schemas.microsoft.com/office/drawing/2014/main" id="{34456A0A-58B9-0CA8-5831-42DA58A7B276}"/>
                </a:ext>
              </a:extLst>
            </p:cNvPr>
            <p:cNvSpPr/>
            <p:nvPr/>
          </p:nvSpPr>
          <p:spPr>
            <a:xfrm>
              <a:off x="6971070" y="2121948"/>
              <a:ext cx="4473678" cy="1320611"/>
            </a:xfrm>
            <a:prstGeom prst="rect">
              <a:avLst/>
            </a:prstGeom>
            <a:solidFill>
              <a:srgbClr val="002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“Make it attractive for younger solicitors to want to be partners and business owners. The amount of regs and non-paid work and therefore additional stress they see partners doing is off putting and not attractive to the younger solicitors.”</a:t>
              </a:r>
            </a:p>
          </p:txBody>
        </p:sp>
        <p:sp>
          <p:nvSpPr>
            <p:cNvPr id="17" name="Rectangle 16">
              <a:extLst>
                <a:ext uri="{FF2B5EF4-FFF2-40B4-BE49-F238E27FC236}">
                  <a16:creationId xmlns:a16="http://schemas.microsoft.com/office/drawing/2014/main" id="{7D64B7DA-E46A-4811-4028-A92579ED49FE}"/>
                </a:ext>
              </a:extLst>
            </p:cNvPr>
            <p:cNvSpPr/>
            <p:nvPr/>
          </p:nvSpPr>
          <p:spPr>
            <a:xfrm>
              <a:off x="6971071" y="3537013"/>
              <a:ext cx="4473678" cy="1246239"/>
            </a:xfrm>
            <a:prstGeom prst="rect">
              <a:avLst/>
            </a:prstGeom>
            <a:solidFill>
              <a:srgbClr val="002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“Putting in place contacts for firms who are looking to take over smaller firms so that there is a point of contact to start discussions on possible mergers / sales.”</a:t>
              </a:r>
            </a:p>
          </p:txBody>
        </p:sp>
        <p:sp>
          <p:nvSpPr>
            <p:cNvPr id="18" name="Rectangle 17">
              <a:extLst>
                <a:ext uri="{FF2B5EF4-FFF2-40B4-BE49-F238E27FC236}">
                  <a16:creationId xmlns:a16="http://schemas.microsoft.com/office/drawing/2014/main" id="{88FBBFF6-AE48-4FE1-FADA-7DC7A7963747}"/>
                </a:ext>
              </a:extLst>
            </p:cNvPr>
            <p:cNvSpPr/>
            <p:nvPr/>
          </p:nvSpPr>
          <p:spPr>
            <a:xfrm>
              <a:off x="6971071" y="4906153"/>
              <a:ext cx="4473678" cy="1246239"/>
            </a:xfrm>
            <a:prstGeom prst="rect">
              <a:avLst/>
            </a:prstGeom>
            <a:solidFill>
              <a:srgbClr val="002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“Provide free service linking firms which are considering retirement, ceasing to practise and such like. Confidential financial advice.”</a:t>
              </a:r>
            </a:p>
          </p:txBody>
        </p:sp>
      </p:grpSp>
      <p:sp>
        <p:nvSpPr>
          <p:cNvPr id="3" name="TextBox 2">
            <a:extLst>
              <a:ext uri="{FF2B5EF4-FFF2-40B4-BE49-F238E27FC236}">
                <a16:creationId xmlns:a16="http://schemas.microsoft.com/office/drawing/2014/main" id="{7D22E108-1135-C9DD-D1BD-A16B8DB88CB6}"/>
              </a:ext>
            </a:extLst>
          </p:cNvPr>
          <p:cNvSpPr txBox="1"/>
          <p:nvPr/>
        </p:nvSpPr>
        <p:spPr>
          <a:xfrm>
            <a:off x="57216" y="6662536"/>
            <a:ext cx="12077567" cy="184666"/>
          </a:xfrm>
          <a:prstGeom prst="rect">
            <a:avLst/>
          </a:prstGeom>
          <a:noFill/>
        </p:spPr>
        <p:txBody>
          <a:bodyPr wrap="square" rtlCol="0">
            <a:spAutoFit/>
          </a:bodyPr>
          <a:lstStyle/>
          <a:p>
            <a:r>
              <a:rPr lang="en-US" sz="600" b="1">
                <a:latin typeface="Century Gothic" panose="020B0502020202020204" pitchFamily="34" charset="0"/>
              </a:rPr>
              <a:t>Base = </a:t>
            </a:r>
            <a:r>
              <a:rPr lang="en-US" sz="600">
                <a:latin typeface="Century Gothic" panose="020B0502020202020204" pitchFamily="34" charset="0"/>
              </a:rPr>
              <a:t>Partners &amp; Business Owners; n = 292</a:t>
            </a:r>
            <a:endParaRPr lang="en-GB" sz="600">
              <a:latin typeface="Century Gothic" panose="020B0502020202020204" pitchFamily="34" charset="0"/>
            </a:endParaRPr>
          </a:p>
        </p:txBody>
      </p:sp>
    </p:spTree>
    <p:extLst>
      <p:ext uri="{BB962C8B-B14F-4D97-AF65-F5344CB8AC3E}">
        <p14:creationId xmlns:p14="http://schemas.microsoft.com/office/powerpoint/2010/main" val="2550062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4781A14B-DC65-038E-E678-288E79EFC79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6CC6A4E-0E85-F304-26BB-8036EB5D5CEF}"/>
              </a:ext>
            </a:extLst>
          </p:cNvPr>
          <p:cNvSpPr txBox="1"/>
          <p:nvPr/>
        </p:nvSpPr>
        <p:spPr>
          <a:xfrm>
            <a:off x="589726" y="2828835"/>
            <a:ext cx="110125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Section </a:t>
            </a:r>
            <a:r>
              <a:rPr lang="en-GB" sz="3600">
                <a:solidFill>
                  <a:prstClr val="white"/>
                </a:solidFill>
                <a:latin typeface="Abadi Extra Light" panose="020B0204020104020204" pitchFamily="34" charset="0"/>
              </a:rPr>
              <a:t>9:</a:t>
            </a: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Overall Thoughts About </a:t>
            </a:r>
            <a:r>
              <a:rPr lang="en-GB" sz="3600">
                <a:solidFill>
                  <a:prstClr val="white"/>
                </a:solidFill>
                <a:latin typeface="Abadi Extra Light" panose="020B0204020104020204" pitchFamily="34" charset="0"/>
              </a:rPr>
              <a:t>W</a:t>
            </a:r>
            <a:r>
              <a:rPr kumimoji="0" lang="en-GB" sz="3600" b="0" i="0" u="none" strike="noStrike" kern="1200" cap="none" spc="0" normalizeH="0" baseline="0" noProof="0" err="1">
                <a:ln>
                  <a:noFill/>
                </a:ln>
                <a:solidFill>
                  <a:prstClr val="white"/>
                </a:solidFill>
                <a:effectLst/>
                <a:uLnTx/>
                <a:uFillTx/>
                <a:latin typeface="Abadi Extra Light" panose="020B0204020104020204" pitchFamily="34" charset="0"/>
                <a:ea typeface="+mn-ea"/>
                <a:cs typeface="+mn-cs"/>
              </a:rPr>
              <a:t>orking</a:t>
            </a:r>
            <a:r>
              <a:rPr kumimoji="0" lang="en-GB" sz="360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rPr>
              <a:t> in a Smaller Practice</a:t>
            </a:r>
            <a:endParaRPr kumimoji="0" lang="en-GB" sz="3600" b="0" i="0" u="none" strike="sngStrike" kern="1200" cap="none" spc="0" normalizeH="0" baseline="0" noProof="0">
              <a:ln>
                <a:noFill/>
              </a:ln>
              <a:solidFill>
                <a:prstClr val="white"/>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1356912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1AD2C-66B6-2D66-C12B-1E75A49A89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68BA3B-1555-395C-CA7F-1F3701E407DA}"/>
              </a:ext>
            </a:extLst>
          </p:cNvPr>
          <p:cNvSpPr txBox="1"/>
          <p:nvPr/>
        </p:nvSpPr>
        <p:spPr>
          <a:xfrm>
            <a:off x="0" y="76201"/>
            <a:ext cx="11807959"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Overall, how do you find working in a smaller practice unit in Scotland? </a:t>
            </a:r>
          </a:p>
          <a:p>
            <a:r>
              <a:rPr lang="en-GB">
                <a:solidFill>
                  <a:srgbClr val="002063"/>
                </a:solidFill>
                <a:latin typeface="Abadi Extra Light" panose="020B0204020104020204" pitchFamily="34" charset="0"/>
              </a:rPr>
              <a:t>Thematic Analysis</a:t>
            </a:r>
          </a:p>
        </p:txBody>
      </p:sp>
      <p:grpSp>
        <p:nvGrpSpPr>
          <p:cNvPr id="7" name="Group 6">
            <a:extLst>
              <a:ext uri="{FF2B5EF4-FFF2-40B4-BE49-F238E27FC236}">
                <a16:creationId xmlns:a16="http://schemas.microsoft.com/office/drawing/2014/main" id="{91091603-CD17-2553-AADE-77CB402814F8}"/>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2287FA06-E1E7-CE94-7EC9-47CB8A0FF12A}"/>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EAE221F-CBC9-159C-0F70-76B03F02E2AE}"/>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1372440-2E7D-D5DA-355B-7805B1E42609}"/>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E0EBEA4-4ADD-3004-5ACB-805B369DF48D}"/>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0295C934-AC14-6482-F1BB-C7C6C7A4B2CB}"/>
              </a:ext>
            </a:extLst>
          </p:cNvPr>
          <p:cNvSpPr/>
          <p:nvPr/>
        </p:nvSpPr>
        <p:spPr>
          <a:xfrm>
            <a:off x="403517" y="1054727"/>
            <a:ext cx="3637539" cy="5260257"/>
          </a:xfrm>
          <a:prstGeom prst="rect">
            <a:avLst/>
          </a:prstGeom>
          <a:solidFill>
            <a:schemeClr val="bg2"/>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1800" b="1">
                <a:solidFill>
                  <a:srgbClr val="00B050"/>
                </a:solidFill>
                <a:latin typeface="Century Gothic" panose="020B0502020202020204" pitchFamily="34" charset="0"/>
                <a:cs typeface="Calibri Light" panose="020F0302020204030204" pitchFamily="34" charset="0"/>
              </a:rPr>
              <a:t>Positive Reponses</a:t>
            </a:r>
          </a:p>
          <a:p>
            <a:pPr marL="285750" indent="-285750">
              <a:spcAft>
                <a:spcPts val="1200"/>
              </a:spcAft>
              <a:buFont typeface="Wingdings" panose="05000000000000000000" pitchFamily="2" charset="2"/>
              <a:buChar char="§"/>
            </a:pPr>
            <a:r>
              <a:rPr lang="en-GB" sz="1400" b="1">
                <a:solidFill>
                  <a:srgbClr val="002060"/>
                </a:solidFill>
                <a:latin typeface="Century Gothic" panose="020B0502020202020204" pitchFamily="34" charset="0"/>
                <a:cs typeface="Calibri Light" panose="020F0302020204030204" pitchFamily="34" charset="0"/>
              </a:rPr>
              <a:t>Independence</a:t>
            </a:r>
            <a:r>
              <a:rPr lang="en-GB" sz="1400">
                <a:solidFill>
                  <a:srgbClr val="002060"/>
                </a:solidFill>
                <a:latin typeface="Century Gothic" panose="020B0502020202020204" pitchFamily="34" charset="0"/>
                <a:cs typeface="Calibri Light" panose="020F0302020204030204" pitchFamily="34" charset="0"/>
              </a:rPr>
              <a:t>: some smaller </a:t>
            </a:r>
            <a:r>
              <a:rPr lang="en-GB" sz="1400">
                <a:solidFill>
                  <a:srgbClr val="002063"/>
                </a:solidFill>
                <a:latin typeface="Century Gothic" panose="020B0502020202020204" pitchFamily="34" charset="0"/>
                <a:cs typeface="Calibri Light" panose="020F0302020204030204" pitchFamily="34" charset="0"/>
              </a:rPr>
              <a:t>practices offered </a:t>
            </a:r>
            <a:r>
              <a:rPr lang="en-GB" sz="1400">
                <a:solidFill>
                  <a:srgbClr val="002060"/>
                </a:solidFill>
                <a:latin typeface="Century Gothic" panose="020B0502020202020204" pitchFamily="34" charset="0"/>
                <a:cs typeface="Calibri Light" panose="020F0302020204030204" pitchFamily="34" charset="0"/>
              </a:rPr>
              <a:t>more control allowing individuals to make decisions more independently.</a:t>
            </a:r>
          </a:p>
          <a:p>
            <a:pPr marL="285750" indent="-285750">
              <a:spcAft>
                <a:spcPts val="1200"/>
              </a:spcAft>
              <a:buFont typeface="Wingdings" panose="05000000000000000000" pitchFamily="2" charset="2"/>
              <a:buChar char="§"/>
            </a:pPr>
            <a:r>
              <a:rPr lang="en-GB" sz="1400" b="1">
                <a:solidFill>
                  <a:srgbClr val="002060"/>
                </a:solidFill>
                <a:latin typeface="Century Gothic" panose="020B0502020202020204" pitchFamily="34" charset="0"/>
                <a:cs typeface="Calibri Light" panose="020F0302020204030204" pitchFamily="34" charset="0"/>
              </a:rPr>
              <a:t>Enjoyment and fulfilment</a:t>
            </a:r>
            <a:r>
              <a:rPr lang="en-GB" sz="1400">
                <a:solidFill>
                  <a:srgbClr val="002060"/>
                </a:solidFill>
                <a:latin typeface="Century Gothic" panose="020B0502020202020204" pitchFamily="34" charset="0"/>
                <a:cs typeface="Calibri Light" panose="020F0302020204030204" pitchFamily="34" charset="0"/>
              </a:rPr>
              <a:t>: emphasis on satisfaction and the enjoyment of a closer client relationship in smaller practices.</a:t>
            </a:r>
          </a:p>
          <a:p>
            <a:pPr marL="285750" indent="-285750">
              <a:spcAft>
                <a:spcPts val="1200"/>
              </a:spcAft>
              <a:buFont typeface="Wingdings" panose="05000000000000000000" pitchFamily="2" charset="2"/>
              <a:buChar char="§"/>
            </a:pPr>
            <a:r>
              <a:rPr lang="en-GB" sz="1400" b="1">
                <a:solidFill>
                  <a:srgbClr val="002060"/>
                </a:solidFill>
                <a:latin typeface="Century Gothic" panose="020B0502020202020204" pitchFamily="34" charset="0"/>
                <a:cs typeface="Calibri Light" panose="020F0302020204030204" pitchFamily="34" charset="0"/>
              </a:rPr>
              <a:t>Client and staff relationships: </a:t>
            </a:r>
            <a:r>
              <a:rPr lang="en-GB" sz="1400">
                <a:solidFill>
                  <a:srgbClr val="002060"/>
                </a:solidFill>
                <a:latin typeface="Century Gothic" panose="020B0502020202020204" pitchFamily="34" charset="0"/>
                <a:cs typeface="Calibri Light" panose="020F0302020204030204" pitchFamily="34" charset="0"/>
              </a:rPr>
              <a:t>the</a:t>
            </a:r>
            <a:r>
              <a:rPr lang="en-GB" sz="1400" b="1">
                <a:solidFill>
                  <a:srgbClr val="002060"/>
                </a:solidFill>
                <a:latin typeface="Century Gothic" panose="020B0502020202020204" pitchFamily="34" charset="0"/>
                <a:cs typeface="Calibri Light" panose="020F0302020204030204" pitchFamily="34" charset="0"/>
              </a:rPr>
              <a:t> </a:t>
            </a:r>
            <a:r>
              <a:rPr lang="en-GB" sz="1400">
                <a:solidFill>
                  <a:srgbClr val="002060"/>
                </a:solidFill>
                <a:latin typeface="Century Gothic" panose="020B0502020202020204" pitchFamily="34" charset="0"/>
                <a:cs typeface="Calibri Light" panose="020F0302020204030204" pitchFamily="34" charset="0"/>
              </a:rPr>
              <a:t>close-knit nature of </a:t>
            </a:r>
            <a:r>
              <a:rPr lang="en-GB" sz="1400">
                <a:solidFill>
                  <a:srgbClr val="002063"/>
                </a:solidFill>
                <a:latin typeface="Century Gothic" panose="020B0502020202020204" pitchFamily="34" charset="0"/>
                <a:cs typeface="Calibri Light" panose="020F0302020204030204" pitchFamily="34" charset="0"/>
              </a:rPr>
              <a:t>smaller practices </a:t>
            </a:r>
            <a:r>
              <a:rPr lang="en-GB" sz="1400">
                <a:solidFill>
                  <a:srgbClr val="002060"/>
                </a:solidFill>
                <a:latin typeface="Century Gothic" panose="020B0502020202020204" pitchFamily="34" charset="0"/>
                <a:cs typeface="Calibri Light" panose="020F0302020204030204" pitchFamily="34" charset="0"/>
              </a:rPr>
              <a:t>fosters better relationships with both colleagues and clients, leading to a more trusting environment.</a:t>
            </a:r>
            <a:endParaRPr lang="en-GB" sz="1800">
              <a:solidFill>
                <a:srgbClr val="002060"/>
              </a:solidFill>
              <a:latin typeface="Century Gothic" panose="020B050202020202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B5946C6B-608C-0048-F69F-045DFDF7CB89}"/>
              </a:ext>
            </a:extLst>
          </p:cNvPr>
          <p:cNvSpPr/>
          <p:nvPr/>
        </p:nvSpPr>
        <p:spPr>
          <a:xfrm>
            <a:off x="8239432" y="1052303"/>
            <a:ext cx="3637539" cy="5260257"/>
          </a:xfrm>
          <a:prstGeom prst="rect">
            <a:avLst/>
          </a:prstGeom>
          <a:solidFill>
            <a:schemeClr val="bg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00"/>
              </a:lnSpc>
              <a:spcAft>
                <a:spcPts val="1200"/>
              </a:spcAft>
            </a:pPr>
            <a:r>
              <a:rPr lang="en-US" sz="1800" b="1">
                <a:solidFill>
                  <a:srgbClr val="C00000"/>
                </a:solidFill>
                <a:latin typeface="Century Gothic" panose="020B0502020202020204" pitchFamily="34" charset="0"/>
                <a:cs typeface="Calibri Light" panose="020F0302020204030204" pitchFamily="34" charset="0"/>
              </a:rPr>
              <a:t>Negative Responses</a:t>
            </a:r>
          </a:p>
          <a:p>
            <a:pPr marL="285750" indent="-285750">
              <a:lnSpc>
                <a:spcPts val="1600"/>
              </a:lnSpc>
              <a:spcAft>
                <a:spcPts val="1200"/>
              </a:spcAft>
              <a:buFont typeface="Wingdings" panose="05000000000000000000" pitchFamily="2" charset="2"/>
              <a:buChar char="§"/>
            </a:pPr>
            <a:r>
              <a:rPr lang="en-US" sz="1400" b="1">
                <a:solidFill>
                  <a:srgbClr val="002060"/>
                </a:solidFill>
                <a:latin typeface="Century Gothic" panose="020B0502020202020204" pitchFamily="34" charset="0"/>
                <a:cs typeface="Calibri Light" panose="020F0302020204030204" pitchFamily="34" charset="0"/>
              </a:rPr>
              <a:t>Stress and pressure</a:t>
            </a:r>
            <a:r>
              <a:rPr lang="en-US" sz="1400">
                <a:solidFill>
                  <a:srgbClr val="002060"/>
                </a:solidFill>
                <a:latin typeface="Century Gothic" panose="020B0502020202020204" pitchFamily="34" charset="0"/>
                <a:cs typeface="Calibri Light" panose="020F0302020204030204" pitchFamily="34" charset="0"/>
              </a:rPr>
              <a:t>: while the wor</a:t>
            </a:r>
            <a:r>
              <a:rPr lang="en-US" sz="1400">
                <a:solidFill>
                  <a:srgbClr val="002063"/>
                </a:solidFill>
                <a:latin typeface="Century Gothic" panose="020B0502020202020204" pitchFamily="34" charset="0"/>
                <a:cs typeface="Calibri Light" panose="020F0302020204030204" pitchFamily="34" charset="0"/>
              </a:rPr>
              <a:t>k was rewarding, it could also be </a:t>
            </a:r>
            <a:r>
              <a:rPr lang="en-US" sz="1400">
                <a:solidFill>
                  <a:srgbClr val="002060"/>
                </a:solidFill>
                <a:latin typeface="Century Gothic" panose="020B0502020202020204" pitchFamily="34" charset="0"/>
                <a:cs typeface="Calibri Light" panose="020F0302020204030204" pitchFamily="34" charset="0"/>
              </a:rPr>
              <a:t>stressful, especially due to regulatory </a:t>
            </a:r>
            <a:r>
              <a:rPr lang="en-US" sz="1400">
                <a:solidFill>
                  <a:srgbClr val="002063"/>
                </a:solidFill>
                <a:latin typeface="Century Gothic" panose="020B0502020202020204" pitchFamily="34" charset="0"/>
                <a:cs typeface="Calibri Light" panose="020F0302020204030204" pitchFamily="34" charset="0"/>
              </a:rPr>
              <a:t>burdens, increased workloads and lack of support.</a:t>
            </a:r>
          </a:p>
          <a:p>
            <a:pPr marL="285750" indent="-285750">
              <a:lnSpc>
                <a:spcPts val="1600"/>
              </a:lnSpc>
              <a:spcAft>
                <a:spcPts val="1200"/>
              </a:spcAft>
              <a:buFont typeface="Wingdings" panose="05000000000000000000" pitchFamily="2" charset="2"/>
              <a:buChar char="§"/>
            </a:pPr>
            <a:r>
              <a:rPr lang="en-US" sz="1400" b="1">
                <a:solidFill>
                  <a:srgbClr val="002063"/>
                </a:solidFill>
                <a:latin typeface="Century Gothic" panose="020B0502020202020204" pitchFamily="34" charset="0"/>
                <a:cs typeface="Calibri Light" panose="020F0302020204030204" pitchFamily="34" charset="0"/>
              </a:rPr>
              <a:t>Challenges with resources</a:t>
            </a:r>
            <a:r>
              <a:rPr lang="en-US" sz="1400">
                <a:solidFill>
                  <a:srgbClr val="002063"/>
                </a:solidFill>
                <a:latin typeface="Century Gothic" panose="020B0502020202020204" pitchFamily="34" charset="0"/>
                <a:cs typeface="Calibri Light" panose="020F0302020204030204" pitchFamily="34" charset="0"/>
              </a:rPr>
              <a:t>: </a:t>
            </a:r>
            <a:r>
              <a:rPr lang="en-GB" sz="1400" b="0" i="0">
                <a:solidFill>
                  <a:srgbClr val="002063"/>
                </a:solidFill>
                <a:effectLst/>
                <a:latin typeface="Century Gothic" panose="020B0502020202020204" pitchFamily="34" charset="0"/>
              </a:rPr>
              <a:t>concerns about the financial sustainability of smaller practices. Difficulties in recruiting and retaining staff, rising costs, and competition from larger practices were common issues.</a:t>
            </a:r>
          </a:p>
          <a:p>
            <a:pPr marL="285750" indent="-285750">
              <a:lnSpc>
                <a:spcPts val="1600"/>
              </a:lnSpc>
              <a:spcAft>
                <a:spcPts val="1200"/>
              </a:spcAft>
              <a:buFont typeface="Wingdings" panose="05000000000000000000" pitchFamily="2" charset="2"/>
              <a:buChar char="§"/>
            </a:pPr>
            <a:r>
              <a:rPr lang="en-US" sz="1400" b="1">
                <a:solidFill>
                  <a:srgbClr val="002060"/>
                </a:solidFill>
                <a:latin typeface="Century Gothic" panose="020B0502020202020204" pitchFamily="34" charset="0"/>
                <a:cs typeface="Calibri Light" panose="020F0302020204030204" pitchFamily="34" charset="0"/>
              </a:rPr>
              <a:t>Isolation and overwork</a:t>
            </a:r>
            <a:r>
              <a:rPr lang="en-US" sz="1400">
                <a:solidFill>
                  <a:srgbClr val="002060"/>
                </a:solidFill>
                <a:latin typeface="Century Gothic" panose="020B0502020202020204" pitchFamily="34" charset="0"/>
                <a:cs typeface="Calibri Light" panose="020F0302020204030204" pitchFamily="34" charset="0"/>
              </a:rPr>
              <a:t>: </a:t>
            </a:r>
            <a:r>
              <a:rPr lang="en-GB" sz="1400">
                <a:solidFill>
                  <a:srgbClr val="002060"/>
                </a:solidFill>
                <a:latin typeface="Century Gothic" panose="020B0502020202020204" pitchFamily="34" charset="0"/>
                <a:cs typeface="Calibri Light" panose="020F0302020204030204" pitchFamily="34" charset="0"/>
              </a:rPr>
              <a:t>some </a:t>
            </a:r>
            <a:r>
              <a:rPr lang="en-GB" sz="1400">
                <a:solidFill>
                  <a:srgbClr val="002063"/>
                </a:solidFill>
                <a:latin typeface="Century Gothic" panose="020B0502020202020204" pitchFamily="34" charset="0"/>
                <a:cs typeface="Calibri Light" panose="020F0302020204030204" pitchFamily="34" charset="0"/>
              </a:rPr>
              <a:t>felt</a:t>
            </a:r>
            <a:r>
              <a:rPr lang="en-GB" sz="1400" strike="sngStrike">
                <a:solidFill>
                  <a:srgbClr val="002063"/>
                </a:solidFill>
                <a:latin typeface="Century Gothic" panose="020B0502020202020204" pitchFamily="34" charset="0"/>
                <a:cs typeface="Calibri Light" panose="020F0302020204030204" pitchFamily="34" charset="0"/>
              </a:rPr>
              <a:t> </a:t>
            </a:r>
            <a:r>
              <a:rPr lang="en-GB" sz="1400">
                <a:solidFill>
                  <a:srgbClr val="002063"/>
                </a:solidFill>
                <a:latin typeface="Century Gothic" panose="020B0502020202020204" pitchFamily="34" charset="0"/>
                <a:cs typeface="Calibri Light" panose="020F0302020204030204" pitchFamily="34" charset="0"/>
              </a:rPr>
              <a:t>isolated and overworked within a smaller practice, wi</a:t>
            </a:r>
            <a:r>
              <a:rPr lang="en-GB" sz="1400">
                <a:solidFill>
                  <a:srgbClr val="002060"/>
                </a:solidFill>
                <a:latin typeface="Century Gothic" panose="020B0502020202020204" pitchFamily="34" charset="0"/>
                <a:cs typeface="Calibri Light" panose="020F0302020204030204" pitchFamily="34" charset="0"/>
              </a:rPr>
              <a:t>th a lack of support and resources compared to larger practices. Maintaining a healthy work-life balance can be challenging.</a:t>
            </a:r>
            <a:endParaRPr lang="en-US" b="1">
              <a:solidFill>
                <a:srgbClr val="C00000"/>
              </a:solidFill>
              <a:latin typeface="Century Gothic" panose="020B050202020202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6E27ADB4-0109-8CF6-365A-1D55EF5558BE}"/>
              </a:ext>
            </a:extLst>
          </p:cNvPr>
          <p:cNvSpPr/>
          <p:nvPr/>
        </p:nvSpPr>
        <p:spPr>
          <a:xfrm>
            <a:off x="4321474" y="1052302"/>
            <a:ext cx="3637539" cy="5260257"/>
          </a:xfrm>
          <a:prstGeom prst="rect">
            <a:avLst/>
          </a:prstGeom>
          <a:solidFill>
            <a:schemeClr val="bg2"/>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1800" b="1">
                <a:solidFill>
                  <a:schemeClr val="bg1">
                    <a:lumMod val="50000"/>
                  </a:schemeClr>
                </a:solidFill>
                <a:latin typeface="Century Gothic" panose="020B0502020202020204" pitchFamily="34" charset="0"/>
                <a:cs typeface="Calibri Light" panose="020F0302020204030204" pitchFamily="34" charset="0"/>
              </a:rPr>
              <a:t>Neutral </a:t>
            </a:r>
            <a:r>
              <a:rPr lang="en-GB" b="1">
                <a:solidFill>
                  <a:schemeClr val="bg1">
                    <a:lumMod val="50000"/>
                  </a:schemeClr>
                </a:solidFill>
                <a:latin typeface="Century Gothic" panose="020B0502020202020204" pitchFamily="34" charset="0"/>
                <a:cs typeface="Calibri Light" panose="020F0302020204030204" pitchFamily="34" charset="0"/>
              </a:rPr>
              <a:t>R</a:t>
            </a:r>
            <a:r>
              <a:rPr lang="en-GB" sz="1800" b="1">
                <a:solidFill>
                  <a:schemeClr val="bg1">
                    <a:lumMod val="50000"/>
                  </a:schemeClr>
                </a:solidFill>
                <a:latin typeface="Century Gothic" panose="020B0502020202020204" pitchFamily="34" charset="0"/>
                <a:cs typeface="Calibri Light" panose="020F0302020204030204" pitchFamily="34" charset="0"/>
              </a:rPr>
              <a:t>eponses</a:t>
            </a:r>
          </a:p>
          <a:p>
            <a:pPr marL="285750" indent="-285750" algn="l">
              <a:spcBef>
                <a:spcPts val="750"/>
              </a:spcBef>
              <a:spcAft>
                <a:spcPts val="750"/>
              </a:spcAft>
              <a:buFont typeface="Wingdings" panose="05000000000000000000" pitchFamily="2" charset="2"/>
              <a:buChar char="§"/>
            </a:pPr>
            <a:r>
              <a:rPr lang="en-GB" sz="1400" b="1" i="0">
                <a:solidFill>
                  <a:srgbClr val="002063"/>
                </a:solidFill>
                <a:effectLst/>
                <a:latin typeface="Century Gothic" panose="020B0502020202020204" pitchFamily="34" charset="0"/>
              </a:rPr>
              <a:t>Balancing flexibility and challenges</a:t>
            </a:r>
            <a:r>
              <a:rPr lang="en-GB" sz="1400" b="0" i="0">
                <a:solidFill>
                  <a:srgbClr val="002063"/>
                </a:solidFill>
                <a:effectLst/>
                <a:latin typeface="Century Gothic" panose="020B0502020202020204" pitchFamily="34" charset="0"/>
              </a:rPr>
              <a:t>: while some solicitors enjoyed the flexibility and autonomy of smaller practices, they also acknowledge the challenges and uncertainties that come with it. They appreciate the close-knit environment but are concerned about the long-term viability of their practices.</a:t>
            </a:r>
          </a:p>
          <a:p>
            <a:pPr marL="285750" indent="-285750" algn="l">
              <a:spcBef>
                <a:spcPts val="750"/>
              </a:spcBef>
              <a:spcAft>
                <a:spcPts val="750"/>
              </a:spcAft>
              <a:buFont typeface="Wingdings" panose="05000000000000000000" pitchFamily="2" charset="2"/>
              <a:buChar char="§"/>
            </a:pPr>
            <a:r>
              <a:rPr lang="en-GB" sz="1400" b="1" i="0">
                <a:solidFill>
                  <a:srgbClr val="002063"/>
                </a:solidFill>
                <a:effectLst/>
                <a:latin typeface="Century Gothic" panose="020B0502020202020204" pitchFamily="34" charset="0"/>
              </a:rPr>
              <a:t>Impact of technology and client </a:t>
            </a:r>
            <a:r>
              <a:rPr lang="en-GB" sz="1400" b="1">
                <a:solidFill>
                  <a:srgbClr val="002063"/>
                </a:solidFill>
                <a:latin typeface="Century Gothic" panose="020B0502020202020204" pitchFamily="34" charset="0"/>
              </a:rPr>
              <a:t>e</a:t>
            </a:r>
            <a:r>
              <a:rPr lang="en-GB" sz="1400" b="1" i="0">
                <a:solidFill>
                  <a:srgbClr val="002063"/>
                </a:solidFill>
                <a:effectLst/>
                <a:latin typeface="Century Gothic" panose="020B0502020202020204" pitchFamily="34" charset="0"/>
              </a:rPr>
              <a:t>xpectations</a:t>
            </a:r>
            <a:r>
              <a:rPr lang="en-GB" sz="1400" b="0" i="0">
                <a:solidFill>
                  <a:srgbClr val="002063"/>
                </a:solidFill>
                <a:effectLst/>
                <a:latin typeface="Century Gothic" panose="020B0502020202020204" pitchFamily="34" charset="0"/>
              </a:rPr>
              <a:t>: there were mixed feelings about the impact of technology and client expectations. While technology had improved efficiency, it had also increased the pressure for instant responses and added to the workload.</a:t>
            </a:r>
          </a:p>
        </p:txBody>
      </p:sp>
      <p:sp>
        <p:nvSpPr>
          <p:cNvPr id="6" name="TextBox 5">
            <a:extLst>
              <a:ext uri="{FF2B5EF4-FFF2-40B4-BE49-F238E27FC236}">
                <a16:creationId xmlns:a16="http://schemas.microsoft.com/office/drawing/2014/main" id="{2F61A945-8804-BE70-EC11-FFD44CB84179}"/>
              </a:ext>
            </a:extLst>
          </p:cNvPr>
          <p:cNvSpPr txBox="1"/>
          <p:nvPr/>
        </p:nvSpPr>
        <p:spPr>
          <a:xfrm>
            <a:off x="-1" y="6673330"/>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1583538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3AB9-9900-39CE-B5EA-4E0FDBFF4C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C63A24-E884-11E6-CA8D-C052C754970B}"/>
              </a:ext>
            </a:extLst>
          </p:cNvPr>
          <p:cNvSpPr txBox="1"/>
          <p:nvPr/>
        </p:nvSpPr>
        <p:spPr>
          <a:xfrm>
            <a:off x="0" y="88512"/>
            <a:ext cx="12093678" cy="646331"/>
          </a:xfrm>
          <a:prstGeom prst="rect">
            <a:avLst/>
          </a:prstGeom>
          <a:noFill/>
        </p:spPr>
        <p:txBody>
          <a:bodyPr wrap="square" rtlCol="0">
            <a:spAutoFit/>
          </a:bodyPr>
          <a:lstStyle/>
          <a:p>
            <a:r>
              <a:rPr lang="en-GB" b="1">
                <a:solidFill>
                  <a:srgbClr val="002063"/>
                </a:solidFill>
                <a:latin typeface="Abadi Extra Light" panose="020B0204020104020204" pitchFamily="34" charset="0"/>
              </a:rPr>
              <a:t>Is there anything else you would like to tell the Society?</a:t>
            </a:r>
          </a:p>
          <a:p>
            <a:r>
              <a:rPr lang="en-GB">
                <a:solidFill>
                  <a:srgbClr val="002063"/>
                </a:solidFill>
                <a:latin typeface="Abadi Extra Light" panose="020B0204020104020204" pitchFamily="34" charset="0"/>
              </a:rPr>
              <a:t>Thematic Analysis</a:t>
            </a:r>
          </a:p>
        </p:txBody>
      </p:sp>
      <p:grpSp>
        <p:nvGrpSpPr>
          <p:cNvPr id="7" name="Group 6">
            <a:extLst>
              <a:ext uri="{FF2B5EF4-FFF2-40B4-BE49-F238E27FC236}">
                <a16:creationId xmlns:a16="http://schemas.microsoft.com/office/drawing/2014/main" id="{5DB4A52C-CD70-B142-CB98-72E77891784F}"/>
              </a:ext>
            </a:extLst>
          </p:cNvPr>
          <p:cNvGrpSpPr/>
          <p:nvPr/>
        </p:nvGrpSpPr>
        <p:grpSpPr>
          <a:xfrm>
            <a:off x="-1" y="2"/>
            <a:ext cx="12192001" cy="76201"/>
            <a:chOff x="0" y="306914"/>
            <a:chExt cx="9906000" cy="114304"/>
          </a:xfrm>
        </p:grpSpPr>
        <p:sp>
          <p:nvSpPr>
            <p:cNvPr id="8" name="Rectangle 7">
              <a:extLst>
                <a:ext uri="{FF2B5EF4-FFF2-40B4-BE49-F238E27FC236}">
                  <a16:creationId xmlns:a16="http://schemas.microsoft.com/office/drawing/2014/main" id="{117FF501-7081-E281-C874-9D1B60746098}"/>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4EDEB36-3F88-82D3-4C00-D995A9ECB180}"/>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135AA3-4141-739E-5DB5-D72179B5DF2E}"/>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48D5002-6911-B4D5-8EB6-E85399039161}"/>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63E9CCE6-1550-CBDF-6496-6E03D195854C}"/>
              </a:ext>
            </a:extLst>
          </p:cNvPr>
          <p:cNvSpPr/>
          <p:nvPr/>
        </p:nvSpPr>
        <p:spPr>
          <a:xfrm>
            <a:off x="206476" y="1129698"/>
            <a:ext cx="6400801" cy="5192445"/>
          </a:xfrm>
          <a:prstGeom prst="rect">
            <a:avLst/>
          </a:prstGeom>
          <a:solidFill>
            <a:schemeClr val="bg2"/>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Wingdings" panose="05000000000000000000" pitchFamily="2" charset="2"/>
              <a:buChar char="§"/>
            </a:pPr>
            <a:r>
              <a:rPr lang="en-GB" sz="1400" b="1">
                <a:solidFill>
                  <a:srgbClr val="002063"/>
                </a:solidFill>
                <a:latin typeface="Century Gothic" panose="020B0502020202020204" pitchFamily="34" charset="0"/>
              </a:rPr>
              <a:t>Small practice </a:t>
            </a:r>
            <a:r>
              <a:rPr lang="en-GB" sz="1400" b="1">
                <a:solidFill>
                  <a:srgbClr val="002060"/>
                </a:solidFill>
                <a:latin typeface="Century Gothic" panose="020B0502020202020204" pitchFamily="34" charset="0"/>
              </a:rPr>
              <a:t>support: </a:t>
            </a:r>
            <a:r>
              <a:rPr lang="en-GB" sz="1400">
                <a:solidFill>
                  <a:srgbClr val="002060"/>
                </a:solidFill>
                <a:latin typeface="Century Gothic" panose="020B0502020202020204" pitchFamily="34" charset="0"/>
              </a:rPr>
              <a:t>the challenges faced by </a:t>
            </a:r>
            <a:r>
              <a:rPr lang="en-GB" sz="1400">
                <a:solidFill>
                  <a:srgbClr val="002063"/>
                </a:solidFill>
                <a:latin typeface="Century Gothic" panose="020B0502020202020204" pitchFamily="34" charset="0"/>
              </a:rPr>
              <a:t>smaller practices</a:t>
            </a:r>
            <a:r>
              <a:rPr lang="en-GB" sz="1400">
                <a:solidFill>
                  <a:srgbClr val="002060"/>
                </a:solidFill>
                <a:latin typeface="Century Gothic" panose="020B0502020202020204" pitchFamily="34" charset="0"/>
              </a:rPr>
              <a:t>, including financial pressures, recruitment difficulties, and the need for better and tailored support.</a:t>
            </a:r>
          </a:p>
          <a:p>
            <a:pPr marL="285750" indent="-285750">
              <a:spcAft>
                <a:spcPts val="1200"/>
              </a:spcAft>
              <a:buFont typeface="Wingdings" panose="05000000000000000000" pitchFamily="2" charset="2"/>
              <a:buChar char="§"/>
            </a:pPr>
            <a:r>
              <a:rPr lang="en-GB" sz="1400" b="1">
                <a:solidFill>
                  <a:srgbClr val="002060"/>
                </a:solidFill>
                <a:latin typeface="Century Gothic" panose="020B0502020202020204" pitchFamily="34" charset="0"/>
              </a:rPr>
              <a:t>Regulation and compliance: </a:t>
            </a:r>
            <a:r>
              <a:rPr lang="en-GB" sz="1400">
                <a:solidFill>
                  <a:srgbClr val="002060"/>
                </a:solidFill>
                <a:latin typeface="Century Gothic" panose="020B0502020202020204" pitchFamily="34" charset="0"/>
              </a:rPr>
              <a:t>the requirements </a:t>
            </a:r>
            <a:r>
              <a:rPr lang="en-GB" sz="1400">
                <a:solidFill>
                  <a:srgbClr val="002063"/>
                </a:solidFill>
                <a:latin typeface="Century Gothic" panose="020B0502020202020204" pitchFamily="34" charset="0"/>
              </a:rPr>
              <a:t>were </a:t>
            </a:r>
            <a:r>
              <a:rPr lang="en-GB" sz="1400">
                <a:solidFill>
                  <a:srgbClr val="002060"/>
                </a:solidFill>
                <a:latin typeface="Century Gothic" panose="020B0502020202020204" pitchFamily="34" charset="0"/>
              </a:rPr>
              <a:t>being increasingly burdensome and need more support. Currently the demands of regulation and </a:t>
            </a:r>
            <a:r>
              <a:rPr lang="en-GB" sz="1400">
                <a:solidFill>
                  <a:srgbClr val="002063"/>
                </a:solidFill>
                <a:latin typeface="Century Gothic" panose="020B0502020202020204" pitchFamily="34" charset="0"/>
              </a:rPr>
              <a:t>compliance were taking </a:t>
            </a:r>
            <a:r>
              <a:rPr lang="en-GB" sz="1400">
                <a:solidFill>
                  <a:srgbClr val="002060"/>
                </a:solidFill>
                <a:latin typeface="Century Gothic" panose="020B0502020202020204" pitchFamily="34" charset="0"/>
              </a:rPr>
              <a:t>up too much time and resources for </a:t>
            </a:r>
            <a:r>
              <a:rPr lang="en-GB" sz="1400">
                <a:solidFill>
                  <a:srgbClr val="002063"/>
                </a:solidFill>
                <a:latin typeface="Century Gothic" panose="020B0502020202020204" pitchFamily="34" charset="0"/>
              </a:rPr>
              <a:t>smaller practices.</a:t>
            </a:r>
            <a:endParaRPr lang="en-GB" sz="1400" strike="sngStrike">
              <a:solidFill>
                <a:srgbClr val="002063"/>
              </a:solidFill>
              <a:latin typeface="Century Gothic" panose="020B0502020202020204" pitchFamily="34" charset="0"/>
            </a:endParaRPr>
          </a:p>
          <a:p>
            <a:pPr marL="285750" indent="-285750">
              <a:spcAft>
                <a:spcPts val="1200"/>
              </a:spcAft>
              <a:buFont typeface="Wingdings" panose="05000000000000000000" pitchFamily="2" charset="2"/>
              <a:buChar char="§"/>
            </a:pPr>
            <a:r>
              <a:rPr lang="en-GB" sz="1400" b="1">
                <a:solidFill>
                  <a:srgbClr val="002060"/>
                </a:solidFill>
                <a:latin typeface="Century Gothic" panose="020B0502020202020204" pitchFamily="34" charset="0"/>
              </a:rPr>
              <a:t>Work-life balance and stress: </a:t>
            </a:r>
            <a:r>
              <a:rPr lang="en-GB" sz="1400">
                <a:solidFill>
                  <a:srgbClr val="002060"/>
                </a:solidFill>
                <a:latin typeface="Century Gothic" panose="020B0502020202020204" pitchFamily="34" charset="0"/>
              </a:rPr>
              <a:t>the heavy workloads and long working hours </a:t>
            </a:r>
            <a:r>
              <a:rPr lang="en-GB" sz="1400">
                <a:solidFill>
                  <a:srgbClr val="002063"/>
                </a:solidFill>
                <a:latin typeface="Century Gothic" panose="020B0502020202020204" pitchFamily="34" charset="0"/>
              </a:rPr>
              <a:t>which led to stress </a:t>
            </a:r>
            <a:r>
              <a:rPr lang="en-GB" sz="1400">
                <a:solidFill>
                  <a:srgbClr val="002060"/>
                </a:solidFill>
                <a:latin typeface="Century Gothic" panose="020B0502020202020204" pitchFamily="34" charset="0"/>
              </a:rPr>
              <a:t>and poor work-life balance.</a:t>
            </a:r>
          </a:p>
          <a:p>
            <a:pPr marL="285750" indent="-285750">
              <a:spcAft>
                <a:spcPts val="1200"/>
              </a:spcAft>
              <a:buFont typeface="Wingdings" panose="05000000000000000000" pitchFamily="2" charset="2"/>
              <a:buChar char="§"/>
            </a:pPr>
            <a:r>
              <a:rPr lang="en-GB" sz="1400" b="1">
                <a:solidFill>
                  <a:srgbClr val="002060"/>
                </a:solidFill>
                <a:latin typeface="Century Gothic" panose="020B0502020202020204" pitchFamily="34" charset="0"/>
              </a:rPr>
              <a:t>Legal Aid issues: </a:t>
            </a:r>
            <a:r>
              <a:rPr lang="en-GB" sz="1400">
                <a:solidFill>
                  <a:srgbClr val="002060"/>
                </a:solidFill>
                <a:latin typeface="Century Gothic" panose="020B0502020202020204" pitchFamily="34" charset="0"/>
              </a:rPr>
              <a:t>problems related to legal aid, including low rates and administrative burdens.</a:t>
            </a:r>
          </a:p>
          <a:p>
            <a:pPr marL="285750" indent="-285750">
              <a:spcAft>
                <a:spcPts val="1200"/>
              </a:spcAft>
              <a:buFont typeface="Wingdings" panose="05000000000000000000" pitchFamily="2" charset="2"/>
              <a:buChar char="§"/>
            </a:pPr>
            <a:r>
              <a:rPr lang="en-GB" sz="1400" b="1">
                <a:solidFill>
                  <a:srgbClr val="002060"/>
                </a:solidFill>
                <a:latin typeface="Century Gothic" panose="020B0502020202020204" pitchFamily="34" charset="0"/>
              </a:rPr>
              <a:t>Younger solicitors: </a:t>
            </a:r>
            <a:r>
              <a:rPr lang="en-GB" sz="1400">
                <a:solidFill>
                  <a:srgbClr val="002060"/>
                </a:solidFill>
                <a:latin typeface="Century Gothic" panose="020B0502020202020204" pitchFamily="34" charset="0"/>
              </a:rPr>
              <a:t>the importance of improving the experience for those newer to the profession, specifically in relation to heavy workloads, long working hours and bullying.</a:t>
            </a:r>
          </a:p>
        </p:txBody>
      </p:sp>
      <p:grpSp>
        <p:nvGrpSpPr>
          <p:cNvPr id="15" name="Group 14">
            <a:extLst>
              <a:ext uri="{FF2B5EF4-FFF2-40B4-BE49-F238E27FC236}">
                <a16:creationId xmlns:a16="http://schemas.microsoft.com/office/drawing/2014/main" id="{562C7C35-77BA-F3AA-658C-659FD1DAD574}"/>
              </a:ext>
            </a:extLst>
          </p:cNvPr>
          <p:cNvGrpSpPr/>
          <p:nvPr/>
        </p:nvGrpSpPr>
        <p:grpSpPr>
          <a:xfrm>
            <a:off x="6813755" y="1129697"/>
            <a:ext cx="5112774" cy="5192443"/>
            <a:chOff x="6971070" y="798733"/>
            <a:chExt cx="4473679" cy="5353659"/>
          </a:xfrm>
          <a:solidFill>
            <a:srgbClr val="002063"/>
          </a:solidFill>
        </p:grpSpPr>
        <p:sp>
          <p:nvSpPr>
            <p:cNvPr id="16" name="Rectangle 15">
              <a:extLst>
                <a:ext uri="{FF2B5EF4-FFF2-40B4-BE49-F238E27FC236}">
                  <a16:creationId xmlns:a16="http://schemas.microsoft.com/office/drawing/2014/main" id="{74E87BAD-A5B3-6545-831E-D06F9C9194BF}"/>
                </a:ext>
              </a:extLst>
            </p:cNvPr>
            <p:cNvSpPr/>
            <p:nvPr/>
          </p:nvSpPr>
          <p:spPr>
            <a:xfrm>
              <a:off x="6971071" y="79873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0" i="0">
                  <a:solidFill>
                    <a:schemeClr val="bg1"/>
                  </a:solidFill>
                  <a:effectLst/>
                  <a:latin typeface="Century Gothic" panose="020B0502020202020204" pitchFamily="34" charset="0"/>
                </a:rPr>
                <a:t>“There needs to be work undertaken to improve the experience of younger members of the profession as the sector still has issues with bullying, disrespect and a poor work-life balance.”</a:t>
              </a:r>
              <a:endParaRPr lang="en-GB" sz="1200">
                <a:solidFill>
                  <a:schemeClr val="bg1"/>
                </a:solidFill>
                <a:latin typeface="Century Gothic" panose="020B0502020202020204" pitchFamily="34" charset="0"/>
              </a:endParaRPr>
            </a:p>
          </p:txBody>
        </p:sp>
        <p:sp>
          <p:nvSpPr>
            <p:cNvPr id="17" name="Rectangle 16">
              <a:extLst>
                <a:ext uri="{FF2B5EF4-FFF2-40B4-BE49-F238E27FC236}">
                  <a16:creationId xmlns:a16="http://schemas.microsoft.com/office/drawing/2014/main" id="{082FB04D-6E2B-0C11-231C-AE0687F5A07E}"/>
                </a:ext>
              </a:extLst>
            </p:cNvPr>
            <p:cNvSpPr/>
            <p:nvPr/>
          </p:nvSpPr>
          <p:spPr>
            <a:xfrm>
              <a:off x="6971070" y="2121948"/>
              <a:ext cx="4473678" cy="13206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There is a change in attitude with new solicitors coming through, and they will strive to achieve a better work-life balance.”</a:t>
              </a:r>
              <a:endParaRPr lang="en-GB" sz="1200">
                <a:solidFill>
                  <a:schemeClr val="bg1"/>
                </a:solidFill>
                <a:latin typeface="Century Gothic" panose="020B0502020202020204" pitchFamily="34" charset="0"/>
              </a:endParaRPr>
            </a:p>
          </p:txBody>
        </p:sp>
        <p:sp>
          <p:nvSpPr>
            <p:cNvPr id="18" name="Rectangle 17">
              <a:extLst>
                <a:ext uri="{FF2B5EF4-FFF2-40B4-BE49-F238E27FC236}">
                  <a16:creationId xmlns:a16="http://schemas.microsoft.com/office/drawing/2014/main" id="{C1AE95A6-EB30-10A7-2F62-F993585B7AE9}"/>
                </a:ext>
              </a:extLst>
            </p:cNvPr>
            <p:cNvSpPr/>
            <p:nvPr/>
          </p:nvSpPr>
          <p:spPr>
            <a:xfrm>
              <a:off x="6971071" y="353701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750"/>
                </a:spcBef>
                <a:spcAft>
                  <a:spcPts val="750"/>
                </a:spcAft>
              </a:pP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The struggle of poor mental health in solicitors is unsustainable. The culture of heavy workloads and long working hours is unlike any other sector.”</a:t>
              </a:r>
            </a:p>
          </p:txBody>
        </p:sp>
        <p:sp>
          <p:nvSpPr>
            <p:cNvPr id="19" name="Rectangle 18">
              <a:extLst>
                <a:ext uri="{FF2B5EF4-FFF2-40B4-BE49-F238E27FC236}">
                  <a16:creationId xmlns:a16="http://schemas.microsoft.com/office/drawing/2014/main" id="{E50AED92-5AB6-CE23-FF73-7C6A7767121A}"/>
                </a:ext>
              </a:extLst>
            </p:cNvPr>
            <p:cNvSpPr/>
            <p:nvPr/>
          </p:nvSpPr>
          <p:spPr>
            <a:xfrm>
              <a:off x="6971071" y="4906153"/>
              <a:ext cx="4473678" cy="124623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Century Gothic" panose="020B0502020202020204" pitchFamily="34" charset="0"/>
                </a:rPr>
                <a:t>“</a:t>
              </a:r>
              <a:r>
                <a:rPr lang="en-GB" sz="1200" b="0" i="0">
                  <a:solidFill>
                    <a:schemeClr val="bg1"/>
                  </a:solidFill>
                  <a:effectLst/>
                  <a:latin typeface="Century Gothic" panose="020B0502020202020204" pitchFamily="34" charset="0"/>
                </a:rPr>
                <a:t>It is becoming impossible for small firms to be competitive with the larger firms due to rising costs etc.”</a:t>
              </a:r>
            </a:p>
          </p:txBody>
        </p:sp>
      </p:grpSp>
      <p:sp>
        <p:nvSpPr>
          <p:cNvPr id="4" name="TextBox 3">
            <a:extLst>
              <a:ext uri="{FF2B5EF4-FFF2-40B4-BE49-F238E27FC236}">
                <a16:creationId xmlns:a16="http://schemas.microsoft.com/office/drawing/2014/main" id="{91DFFFC6-94CB-3185-A772-1ED5F229D91D}"/>
              </a:ext>
            </a:extLst>
          </p:cNvPr>
          <p:cNvSpPr txBox="1"/>
          <p:nvPr/>
        </p:nvSpPr>
        <p:spPr>
          <a:xfrm>
            <a:off x="114433" y="6671072"/>
            <a:ext cx="12077567" cy="184666"/>
          </a:xfrm>
          <a:prstGeom prst="rect">
            <a:avLst/>
          </a:prstGeom>
          <a:noFill/>
        </p:spPr>
        <p:txBody>
          <a:bodyPr wrap="square" rtlCol="0">
            <a:spAutoFit/>
          </a:bodyPr>
          <a:lstStyle/>
          <a:p>
            <a:r>
              <a:rPr lang="en-US" sz="600" b="1">
                <a:latin typeface="Century Gothic" panose="020B0502020202020204" pitchFamily="34" charset="0"/>
              </a:rPr>
              <a:t>Base</a:t>
            </a:r>
            <a:r>
              <a:rPr lang="en-US" sz="600">
                <a:latin typeface="Century Gothic" panose="020B0502020202020204" pitchFamily="34" charset="0"/>
              </a:rPr>
              <a:t>: Total, n= 421</a:t>
            </a:r>
            <a:endParaRPr lang="en-GB" sz="600">
              <a:latin typeface="Century Gothic" panose="020B0502020202020204" pitchFamily="34" charset="0"/>
            </a:endParaRPr>
          </a:p>
        </p:txBody>
      </p:sp>
    </p:spTree>
    <p:extLst>
      <p:ext uri="{BB962C8B-B14F-4D97-AF65-F5344CB8AC3E}">
        <p14:creationId xmlns:p14="http://schemas.microsoft.com/office/powerpoint/2010/main" val="3158676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7AF9AF-70EC-BCBE-5730-4D7DDC12A18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ject 10" descr="preencoded.png">
            <a:extLst>
              <a:ext uri="{FF2B5EF4-FFF2-40B4-BE49-F238E27FC236}">
                <a16:creationId xmlns:a16="http://schemas.microsoft.com/office/drawing/2014/main" id="{189AB3BC-5D94-0D40-E56D-AF2515696FC0}"/>
              </a:ext>
            </a:extLst>
          </p:cNvPr>
          <p:cNvPicPr>
            <a:picLocks noChangeAspect="1"/>
          </p:cNvPicPr>
          <p:nvPr/>
        </p:nvPicPr>
        <p:blipFill>
          <a:blip r:embed="rId3"/>
          <a:stretch>
            <a:fillRect/>
          </a:stretch>
        </p:blipFill>
        <p:spPr>
          <a:xfrm>
            <a:off x="1512307" y="1731702"/>
            <a:ext cx="3974093" cy="3209080"/>
          </a:xfrm>
          <a:prstGeom prst="rect">
            <a:avLst/>
          </a:prstGeom>
        </p:spPr>
      </p:pic>
      <p:cxnSp>
        <p:nvCxnSpPr>
          <p:cNvPr id="21" name="Straight Connector 2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New logo reflects modern, dynamic, inclusive and sustainable legal sector | Law  Society of Scotland">
            <a:extLst>
              <a:ext uri="{FF2B5EF4-FFF2-40B4-BE49-F238E27FC236}">
                <a16:creationId xmlns:a16="http://schemas.microsoft.com/office/drawing/2014/main" id="{D4C4CC63-C00B-3A05-2688-67484FFC6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695" y="2242675"/>
            <a:ext cx="4647657" cy="218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7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5D41A-8D5D-ECE0-7BB4-E1124BE709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7DEE3C-7DBB-19E0-89A5-A5A9DC1B50F2}"/>
              </a:ext>
            </a:extLst>
          </p:cNvPr>
          <p:cNvSpPr txBox="1"/>
          <p:nvPr/>
        </p:nvSpPr>
        <p:spPr>
          <a:xfrm>
            <a:off x="251961" y="352819"/>
            <a:ext cx="1977721"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Key Findings</a:t>
            </a:r>
            <a:endParaRPr lang="en-GB" sz="2800" strike="sngStrike">
              <a:solidFill>
                <a:srgbClr val="002063"/>
              </a:solidFill>
              <a:latin typeface="Abadi Extra Light" panose="020B0204020104020204" pitchFamily="34" charset="0"/>
            </a:endParaRPr>
          </a:p>
        </p:txBody>
      </p:sp>
      <p:cxnSp>
        <p:nvCxnSpPr>
          <p:cNvPr id="3" name="Straight Connector 2">
            <a:extLst>
              <a:ext uri="{FF2B5EF4-FFF2-40B4-BE49-F238E27FC236}">
                <a16:creationId xmlns:a16="http://schemas.microsoft.com/office/drawing/2014/main" id="{8EB440B8-3462-3D5B-F0A3-44242E86CB8C}"/>
              </a:ext>
            </a:extLst>
          </p:cNvPr>
          <p:cNvCxnSpPr/>
          <p:nvPr/>
        </p:nvCxnSpPr>
        <p:spPr>
          <a:xfrm>
            <a:off x="300948" y="1054681"/>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603652E-2C9F-9E62-17BC-199F4326D920}"/>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A6726CD2-56CA-34D7-2F2B-DB51A5C240DC}"/>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BBA829F-50BE-D7CD-A85D-2C2682E93261}"/>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401EF4-06E6-FAC0-2579-72FBFFCBF574}"/>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274D4C9-D0C1-AD0E-2356-5310339619C4}"/>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86567C5D-27B9-B4CF-03BA-3A534D4E54E9}"/>
              </a:ext>
            </a:extLst>
          </p:cNvPr>
          <p:cNvSpPr txBox="1"/>
          <p:nvPr/>
        </p:nvSpPr>
        <p:spPr>
          <a:xfrm>
            <a:off x="300947" y="1252989"/>
            <a:ext cx="11546924" cy="1845185"/>
          </a:xfrm>
          <a:prstGeom prst="rect">
            <a:avLst/>
          </a:prstGeom>
          <a:noFill/>
        </p:spPr>
        <p:txBody>
          <a:bodyPr wrap="square">
            <a:spAutoFit/>
          </a:bodyPr>
          <a:lstStyle/>
          <a:p>
            <a:pPr algn="just">
              <a:lnSpc>
                <a:spcPct val="107000"/>
              </a:lnSpc>
              <a:spcAft>
                <a:spcPts val="600"/>
              </a:spcAft>
            </a:pPr>
            <a:r>
              <a:rPr lang="en-GB" sz="1200" b="1" kern="100">
                <a:latin typeface="Century Gothic" panose="020B0502020202020204" pitchFamily="34" charset="0"/>
                <a:ea typeface="Aptos" panose="020B0004020202020204" pitchFamily="34" charset="0"/>
                <a:cs typeface="Times New Roman" panose="02020603050405020304" pitchFamily="18" charset="0"/>
              </a:rPr>
              <a:t>Future Planning (questions asked only of partners or business owners):</a:t>
            </a:r>
            <a:endParaRPr lang="en-GB" sz="1200" kern="100">
              <a:latin typeface="Aptos" panose="020B0004020202020204" pitchFamily="34" charset="0"/>
              <a:ea typeface="Aptos" panose="020B0004020202020204" pitchFamily="34" charset="0"/>
              <a:cs typeface="Times New Roman" panose="02020603050405020304" pitchFamily="18" charset="0"/>
            </a:endParaRPr>
          </a:p>
          <a:p>
            <a:pPr marL="800100" lvl="1" indent="-342900" algn="just">
              <a:lnSpc>
                <a:spcPct val="107000"/>
              </a:lnSpc>
              <a:spcAft>
                <a:spcPts val="1200"/>
              </a:spcAft>
              <a:buFont typeface="Wingdings" panose="05000000000000000000" pitchFamily="2" charset="2"/>
              <a:buChar char=""/>
            </a:pPr>
            <a:r>
              <a:rPr lang="en-GB" sz="1200" kern="100">
                <a:latin typeface="Century Gothic" panose="020B0502020202020204" pitchFamily="34" charset="0"/>
                <a:ea typeface="Aptos" panose="020B0004020202020204" pitchFamily="34" charset="0"/>
                <a:cs typeface="Times New Roman" panose="02020603050405020304" pitchFamily="18" charset="0"/>
              </a:rPr>
              <a:t>Succession was the preferred exit strategy for many partners and business owners (53%), but recruitment issues, limited interest from younger solicitors, and financial concerns often pushed practices toward selling, merging, or closing. </a:t>
            </a:r>
          </a:p>
          <a:p>
            <a:pPr marL="800100" lvl="1" indent="-342900" algn="just">
              <a:lnSpc>
                <a:spcPct val="107000"/>
              </a:lnSpc>
              <a:spcAft>
                <a:spcPts val="1200"/>
              </a:spcAft>
              <a:buFont typeface="Wingdings" panose="05000000000000000000" pitchFamily="2" charset="2"/>
              <a:buChar char=""/>
            </a:pPr>
            <a:r>
              <a:rPr lang="en-GB" sz="1200" kern="100">
                <a:latin typeface="Century Gothic" panose="020B0502020202020204" pitchFamily="34" charset="0"/>
                <a:ea typeface="Aptos" panose="020B0004020202020204" pitchFamily="34" charset="0"/>
                <a:cs typeface="Times New Roman" panose="02020603050405020304" pitchFamily="18" charset="0"/>
              </a:rPr>
              <a:t>44% had not started retirement planning. Among those who had, actions included developing growth strategies (22%), exploring mergers (16%), and assessing profitability (15%).</a:t>
            </a:r>
          </a:p>
          <a:p>
            <a:pPr marL="800100" lvl="1" indent="-342900" algn="just">
              <a:lnSpc>
                <a:spcPct val="107000"/>
              </a:lnSpc>
              <a:spcAft>
                <a:spcPts val="1200"/>
              </a:spcAft>
              <a:buFont typeface="Wingdings" panose="05000000000000000000" pitchFamily="2" charset="2"/>
              <a:buChar char=""/>
            </a:pPr>
            <a:r>
              <a:rPr lang="en-GB" sz="1200" kern="100">
                <a:latin typeface="Century Gothic" panose="020B0502020202020204" pitchFamily="34" charset="0"/>
                <a:ea typeface="Aptos" panose="020B0004020202020204" pitchFamily="34" charset="0"/>
                <a:cs typeface="Times New Roman" panose="02020603050405020304" pitchFamily="18" charset="0"/>
              </a:rPr>
              <a:t>Only 20% had a succession plan; 25% were developing one, and 30% were considering it. Smaller practices faced recruitment challenges, and few younger solicitors aim for partnership, complicating succession.</a:t>
            </a:r>
          </a:p>
        </p:txBody>
      </p:sp>
    </p:spTree>
    <p:extLst>
      <p:ext uri="{BB962C8B-B14F-4D97-AF65-F5344CB8AC3E}">
        <p14:creationId xmlns:p14="http://schemas.microsoft.com/office/powerpoint/2010/main" val="202095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3"/>
        </a:solidFill>
        <a:effectLst/>
      </p:bgPr>
    </p:bg>
    <p:spTree>
      <p:nvGrpSpPr>
        <p:cNvPr id="1" name="">
          <a:extLst>
            <a:ext uri="{FF2B5EF4-FFF2-40B4-BE49-F238E27FC236}">
              <a16:creationId xmlns:a16="http://schemas.microsoft.com/office/drawing/2014/main" id="{7C411236-F416-FB4D-F670-3D55C072DD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22E6E70-4D23-3FF2-BD0C-5D9ADAAE8C75}"/>
              </a:ext>
            </a:extLst>
          </p:cNvPr>
          <p:cNvSpPr txBox="1"/>
          <p:nvPr/>
        </p:nvSpPr>
        <p:spPr>
          <a:xfrm>
            <a:off x="2736811" y="3105834"/>
            <a:ext cx="6718378" cy="646331"/>
          </a:xfrm>
          <a:prstGeom prst="rect">
            <a:avLst/>
          </a:prstGeom>
          <a:noFill/>
        </p:spPr>
        <p:txBody>
          <a:bodyPr wrap="none" rtlCol="0">
            <a:spAutoFit/>
          </a:bodyPr>
          <a:lstStyle/>
          <a:p>
            <a:r>
              <a:rPr lang="en-GB" sz="3600">
                <a:solidFill>
                  <a:schemeClr val="bg1"/>
                </a:solidFill>
                <a:latin typeface="Abadi Extra Light" panose="020B0204020104020204" pitchFamily="34" charset="0"/>
              </a:rPr>
              <a:t>Research Objectives &amp; Methodology</a:t>
            </a:r>
          </a:p>
        </p:txBody>
      </p:sp>
    </p:spTree>
    <p:extLst>
      <p:ext uri="{BB962C8B-B14F-4D97-AF65-F5344CB8AC3E}">
        <p14:creationId xmlns:p14="http://schemas.microsoft.com/office/powerpoint/2010/main" val="264379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B0D9-BF9B-4987-7595-2300CCFDDA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A3B849-37A2-95B2-90D3-CA51BF8C44CB}"/>
              </a:ext>
            </a:extLst>
          </p:cNvPr>
          <p:cNvSpPr txBox="1"/>
          <p:nvPr/>
        </p:nvSpPr>
        <p:spPr>
          <a:xfrm>
            <a:off x="0" y="165522"/>
            <a:ext cx="5106270" cy="523220"/>
          </a:xfrm>
          <a:prstGeom prst="rect">
            <a:avLst/>
          </a:prstGeom>
          <a:noFill/>
        </p:spPr>
        <p:txBody>
          <a:bodyPr wrap="none" rtlCol="0">
            <a:spAutoFit/>
          </a:bodyPr>
          <a:lstStyle/>
          <a:p>
            <a:r>
              <a:rPr lang="en-GB" sz="2800">
                <a:solidFill>
                  <a:srgbClr val="002063"/>
                </a:solidFill>
                <a:latin typeface="Abadi Extra Light" panose="020B0204020104020204" pitchFamily="34" charset="0"/>
              </a:rPr>
              <a:t>Research Background &amp; Objectives</a:t>
            </a:r>
          </a:p>
        </p:txBody>
      </p:sp>
      <p:cxnSp>
        <p:nvCxnSpPr>
          <p:cNvPr id="3" name="Straight Connector 2">
            <a:extLst>
              <a:ext uri="{FF2B5EF4-FFF2-40B4-BE49-F238E27FC236}">
                <a16:creationId xmlns:a16="http://schemas.microsoft.com/office/drawing/2014/main" id="{08C3C101-41F5-043A-90BD-CAA15572CA13}"/>
              </a:ext>
            </a:extLst>
          </p:cNvPr>
          <p:cNvCxnSpPr/>
          <p:nvPr/>
        </p:nvCxnSpPr>
        <p:spPr>
          <a:xfrm>
            <a:off x="48987" y="778063"/>
            <a:ext cx="1419225" cy="0"/>
          </a:xfrm>
          <a:prstGeom prst="line">
            <a:avLst/>
          </a:prstGeom>
          <a:ln w="28575">
            <a:solidFill>
              <a:srgbClr val="00206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35F4258-9C2A-84F7-3409-957F7B04573B}"/>
              </a:ext>
            </a:extLst>
          </p:cNvPr>
          <p:cNvGrpSpPr/>
          <p:nvPr/>
        </p:nvGrpSpPr>
        <p:grpSpPr>
          <a:xfrm>
            <a:off x="-1" y="2"/>
            <a:ext cx="12192001" cy="76201"/>
            <a:chOff x="0" y="306914"/>
            <a:chExt cx="9906000" cy="114304"/>
          </a:xfrm>
        </p:grpSpPr>
        <p:sp>
          <p:nvSpPr>
            <p:cNvPr id="14" name="Rectangle 13">
              <a:extLst>
                <a:ext uri="{FF2B5EF4-FFF2-40B4-BE49-F238E27FC236}">
                  <a16:creationId xmlns:a16="http://schemas.microsoft.com/office/drawing/2014/main" id="{A0B75C7B-043C-D791-5256-5BAE2CF053F8}"/>
                </a:ext>
              </a:extLst>
            </p:cNvPr>
            <p:cNvSpPr/>
            <p:nvPr/>
          </p:nvSpPr>
          <p:spPr>
            <a:xfrm>
              <a:off x="0" y="306917"/>
              <a:ext cx="2469735" cy="114301"/>
            </a:xfrm>
            <a:prstGeom prst="rect">
              <a:avLst/>
            </a:prstGeom>
            <a:solidFill>
              <a:srgbClr val="00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EA6BB4-A69A-4424-212F-1F3C3674C0D4}"/>
                </a:ext>
              </a:extLst>
            </p:cNvPr>
            <p:cNvSpPr/>
            <p:nvPr/>
          </p:nvSpPr>
          <p:spPr>
            <a:xfrm>
              <a:off x="2469735" y="306916"/>
              <a:ext cx="2469735" cy="114301"/>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54C6110-71F8-B961-577C-B3243A3D90CC}"/>
                </a:ext>
              </a:extLst>
            </p:cNvPr>
            <p:cNvSpPr/>
            <p:nvPr/>
          </p:nvSpPr>
          <p:spPr>
            <a:xfrm>
              <a:off x="4939470" y="306915"/>
              <a:ext cx="2469735" cy="114301"/>
            </a:xfrm>
            <a:prstGeom prst="rect">
              <a:avLst/>
            </a:prstGeom>
            <a:solidFill>
              <a:srgbClr val="FD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12553F3-DE7B-933E-4552-19508E5F766E}"/>
                </a:ext>
              </a:extLst>
            </p:cNvPr>
            <p:cNvSpPr/>
            <p:nvPr/>
          </p:nvSpPr>
          <p:spPr>
            <a:xfrm>
              <a:off x="7409205" y="306914"/>
              <a:ext cx="2496795" cy="114301"/>
            </a:xfrm>
            <a:prstGeom prst="rect">
              <a:avLst/>
            </a:prstGeom>
            <a:solidFill>
              <a:srgbClr val="C7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6495903D-8257-E330-32F3-8F7D64C5BA79}"/>
              </a:ext>
            </a:extLst>
          </p:cNvPr>
          <p:cNvSpPr txBox="1"/>
          <p:nvPr/>
        </p:nvSpPr>
        <p:spPr>
          <a:xfrm>
            <a:off x="323695" y="1276054"/>
            <a:ext cx="7688828" cy="5093702"/>
          </a:xfrm>
          <a:prstGeom prst="rect">
            <a:avLst/>
          </a:prstGeom>
          <a:noFill/>
        </p:spPr>
        <p:txBody>
          <a:bodyPr wrap="square">
            <a:spAutoFit/>
          </a:bodyPr>
          <a:lstStyle/>
          <a:p>
            <a:pPr algn="ctr">
              <a:spcBef>
                <a:spcPts val="1200"/>
              </a:spcBef>
              <a:spcAft>
                <a:spcPts val="1200"/>
              </a:spcAft>
            </a:pPr>
            <a:r>
              <a:rPr lang="en-US" sz="1600">
                <a:solidFill>
                  <a:srgbClr val="002060"/>
                </a:solidFill>
                <a:latin typeface="Century Gothic" panose="020B0502020202020204" pitchFamily="34" charset="0"/>
                <a:cs typeface="Calibri Light" panose="020F0302020204030204" pitchFamily="34" charset="0"/>
              </a:rPr>
              <a:t>The Law Society of Scotland (‘the Society’) identified a need to gain a deeper understanding and insight into smaller practice</a:t>
            </a:r>
            <a:r>
              <a:rPr lang="en-US" sz="1600">
                <a:solidFill>
                  <a:srgbClr val="002063"/>
                </a:solidFill>
                <a:latin typeface="Century Gothic" panose="020B0502020202020204" pitchFamily="34" charset="0"/>
                <a:cs typeface="Calibri Light" panose="020F0302020204030204" pitchFamily="34" charset="0"/>
              </a:rPr>
              <a:t>s </a:t>
            </a:r>
            <a:r>
              <a:rPr lang="en-US" sz="1600">
                <a:solidFill>
                  <a:srgbClr val="002060"/>
                </a:solidFill>
                <a:latin typeface="Century Gothic" panose="020B0502020202020204" pitchFamily="34" charset="0"/>
                <a:cs typeface="Calibri Light" panose="020F0302020204030204" pitchFamily="34" charset="0"/>
              </a:rPr>
              <a:t>in Scotland. Smaller practice</a:t>
            </a:r>
            <a:r>
              <a:rPr lang="en-US" sz="1600">
                <a:solidFill>
                  <a:srgbClr val="002063"/>
                </a:solidFill>
                <a:latin typeface="Century Gothic" panose="020B0502020202020204" pitchFamily="34" charset="0"/>
                <a:cs typeface="Calibri Light" panose="020F0302020204030204" pitchFamily="34" charset="0"/>
              </a:rPr>
              <a:t>s</a:t>
            </a:r>
            <a:r>
              <a:rPr lang="en-US" sz="1600">
                <a:solidFill>
                  <a:srgbClr val="002060"/>
                </a:solidFill>
                <a:latin typeface="Century Gothic" panose="020B0502020202020204" pitchFamily="34" charset="0"/>
                <a:cs typeface="Calibri Light" panose="020F0302020204030204" pitchFamily="34" charset="0"/>
              </a:rPr>
              <a:t> are defined as those with 39 or fewer solicitors.</a:t>
            </a:r>
          </a:p>
          <a:p>
            <a:pPr algn="just">
              <a:spcBef>
                <a:spcPts val="1200"/>
              </a:spcBef>
              <a:spcAft>
                <a:spcPts val="1200"/>
              </a:spcAft>
            </a:pPr>
            <a:r>
              <a:rPr lang="en-US" sz="1400" b="1">
                <a:solidFill>
                  <a:schemeClr val="tx1">
                    <a:lumMod val="95000"/>
                    <a:lumOff val="5000"/>
                  </a:schemeClr>
                </a:solidFill>
                <a:latin typeface="Century Gothic" panose="020B0502020202020204" pitchFamily="34" charset="0"/>
                <a:cs typeface="Calibri Light" panose="020F0302020204030204" pitchFamily="34" charset="0"/>
              </a:rPr>
              <a:t>Objectives:</a:t>
            </a:r>
          </a:p>
          <a:p>
            <a:pPr marL="285750" indent="-285750" algn="just">
              <a:spcBef>
                <a:spcPts val="600"/>
              </a:spcBef>
              <a:spcAft>
                <a:spcPts val="600"/>
              </a:spcAft>
              <a:buFont typeface="Wingdings" panose="05000000000000000000" pitchFamily="2" charset="2"/>
              <a:buChar char="§"/>
            </a:pPr>
            <a:r>
              <a:rPr lang="en-US" sz="1400">
                <a:solidFill>
                  <a:schemeClr val="tx1">
                    <a:lumMod val="95000"/>
                    <a:lumOff val="5000"/>
                  </a:schemeClr>
                </a:solidFill>
                <a:latin typeface="Century Gothic" panose="020B0502020202020204" pitchFamily="34" charset="0"/>
                <a:cs typeface="Calibri Light" panose="020F0302020204030204" pitchFamily="34" charset="0"/>
              </a:rPr>
              <a:t>To profile </a:t>
            </a:r>
            <a:r>
              <a:rPr lang="en-US" sz="1400">
                <a:latin typeface="Century Gothic" panose="020B0502020202020204" pitchFamily="34" charset="0"/>
                <a:cs typeface="Calibri Light" panose="020F0302020204030204" pitchFamily="34" charset="0"/>
              </a:rPr>
              <a:t>smaller practices </a:t>
            </a:r>
            <a:r>
              <a:rPr lang="en-US" sz="1400">
                <a:solidFill>
                  <a:schemeClr val="tx1">
                    <a:lumMod val="95000"/>
                    <a:lumOff val="5000"/>
                  </a:schemeClr>
                </a:solidFill>
                <a:latin typeface="Century Gothic" panose="020B0502020202020204" pitchFamily="34" charset="0"/>
                <a:cs typeface="Calibri Light" panose="020F0302020204030204" pitchFamily="34" charset="0"/>
              </a:rPr>
              <a:t>across key business demographics including number of solicitors &amp; support staff, location, type of work undertaken.</a:t>
            </a:r>
          </a:p>
          <a:p>
            <a:pPr marL="285750" indent="-285750" algn="just">
              <a:spcBef>
                <a:spcPts val="600"/>
              </a:spcBef>
              <a:spcAft>
                <a:spcPts val="600"/>
              </a:spcAft>
              <a:buFont typeface="Wingdings" panose="05000000000000000000" pitchFamily="2" charset="2"/>
              <a:buChar char="§"/>
            </a:pPr>
            <a:r>
              <a:rPr lang="en-GB" sz="1400">
                <a:solidFill>
                  <a:schemeClr val="tx1">
                    <a:lumMod val="95000"/>
                    <a:lumOff val="5000"/>
                  </a:schemeClr>
                </a:solidFill>
                <a:latin typeface="Century Gothic" panose="020B0502020202020204" pitchFamily="34" charset="0"/>
                <a:cs typeface="Calibri Light" panose="020F0302020204030204" pitchFamily="34" charset="0"/>
              </a:rPr>
              <a:t>Understand the use of technology and how this was impacting the practice</a:t>
            </a:r>
            <a:r>
              <a:rPr lang="en-GB" sz="1400">
                <a:latin typeface="Century Gothic" panose="020B0502020202020204" pitchFamily="34" charset="0"/>
                <a:cs typeface="Calibri Light" panose="020F0302020204030204" pitchFamily="34" charset="0"/>
              </a:rPr>
              <a:t>s.</a:t>
            </a:r>
          </a:p>
          <a:p>
            <a:pPr marL="285750" lvl="0" indent="-285750" algn="just">
              <a:spcBef>
                <a:spcPts val="600"/>
              </a:spcBef>
              <a:spcAft>
                <a:spcPts val="600"/>
              </a:spcAft>
              <a:buFont typeface="Wingdings" panose="05000000000000000000" pitchFamily="2" charset="2"/>
              <a:buChar char="§"/>
              <a:tabLst>
                <a:tab pos="457200" algn="l"/>
              </a:tabLst>
            </a:pPr>
            <a:r>
              <a:rPr lang="en-GB" sz="1400">
                <a:solidFill>
                  <a:schemeClr val="tx1">
                    <a:lumMod val="95000"/>
                    <a:lumOff val="5000"/>
                  </a:schemeClr>
                </a:solidFill>
                <a:latin typeface="Century Gothic" panose="020B0502020202020204" pitchFamily="34" charset="0"/>
                <a:cs typeface="Calibri Light" panose="020F0302020204030204" pitchFamily="34" charset="0"/>
              </a:rPr>
              <a:t>Identify key challenges around retention of staff, staff turnover and recruitment and issues relating to retirement and ceasing to practise, if applicable.</a:t>
            </a:r>
          </a:p>
          <a:p>
            <a:pPr marL="285750" lvl="0" indent="-285750" algn="just">
              <a:spcBef>
                <a:spcPts val="600"/>
              </a:spcBef>
              <a:spcAft>
                <a:spcPts val="600"/>
              </a:spcAft>
              <a:buFont typeface="Wingdings" panose="05000000000000000000" pitchFamily="2" charset="2"/>
              <a:buChar char="§"/>
              <a:tabLst>
                <a:tab pos="457200" algn="l"/>
              </a:tabLst>
            </a:pPr>
            <a:r>
              <a:rPr lang="en-GB" sz="1400">
                <a:solidFill>
                  <a:schemeClr val="tx1">
                    <a:lumMod val="95000"/>
                    <a:lumOff val="5000"/>
                  </a:schemeClr>
                </a:solidFill>
                <a:latin typeface="Century Gothic" panose="020B0502020202020204" pitchFamily="34" charset="0"/>
                <a:cs typeface="Calibri Light" panose="020F0302020204030204" pitchFamily="34" charset="0"/>
              </a:rPr>
              <a:t>Provide a ‘temperature check’ on mental health, wellbeing and issues of isolation and stress. </a:t>
            </a:r>
          </a:p>
          <a:p>
            <a:pPr marL="285750" lvl="0" indent="-285750" algn="just">
              <a:spcBef>
                <a:spcPts val="600"/>
              </a:spcBef>
              <a:spcAft>
                <a:spcPts val="600"/>
              </a:spcAft>
              <a:buFont typeface="Wingdings" panose="05000000000000000000" pitchFamily="2" charset="2"/>
              <a:buChar char="§"/>
              <a:tabLst>
                <a:tab pos="457200" algn="l"/>
              </a:tabLst>
            </a:pPr>
            <a:r>
              <a:rPr lang="en-GB" sz="1400">
                <a:solidFill>
                  <a:schemeClr val="tx1">
                    <a:lumMod val="95000"/>
                    <a:lumOff val="5000"/>
                  </a:schemeClr>
                </a:solidFill>
                <a:latin typeface="Century Gothic" panose="020B0502020202020204" pitchFamily="34" charset="0"/>
                <a:cs typeface="Calibri Light" panose="020F0302020204030204" pitchFamily="34" charset="0"/>
              </a:rPr>
              <a:t>Identify legal aid and sustainability practices if applicable.</a:t>
            </a:r>
          </a:p>
          <a:p>
            <a:pPr marL="285750" lvl="0" indent="-285750" algn="just">
              <a:spcBef>
                <a:spcPts val="600"/>
              </a:spcBef>
              <a:spcAft>
                <a:spcPts val="600"/>
              </a:spcAft>
              <a:buFont typeface="Wingdings" panose="05000000000000000000" pitchFamily="2" charset="2"/>
              <a:buChar char="§"/>
              <a:tabLst>
                <a:tab pos="457200" algn="l"/>
              </a:tabLst>
            </a:pPr>
            <a:r>
              <a:rPr lang="en-GB" sz="1400">
                <a:solidFill>
                  <a:schemeClr val="tx1">
                    <a:lumMod val="95000"/>
                    <a:lumOff val="5000"/>
                  </a:schemeClr>
                </a:solidFill>
                <a:latin typeface="Century Gothic" panose="020B0502020202020204" pitchFamily="34" charset="0"/>
                <a:cs typeface="Calibri Light" panose="020F0302020204030204" pitchFamily="34" charset="0"/>
              </a:rPr>
              <a:t>Understand the regulatory burden and compliance issues within these smaller practices.</a:t>
            </a:r>
          </a:p>
          <a:p>
            <a:pPr marL="285750" lvl="0" indent="-285750" algn="just">
              <a:spcBef>
                <a:spcPts val="600"/>
              </a:spcBef>
              <a:spcAft>
                <a:spcPts val="600"/>
              </a:spcAft>
              <a:buFont typeface="Wingdings" panose="05000000000000000000" pitchFamily="2" charset="2"/>
              <a:buChar char="§"/>
              <a:tabLst>
                <a:tab pos="457200" algn="l"/>
              </a:tabLst>
            </a:pPr>
            <a:r>
              <a:rPr lang="en-GB" sz="1400">
                <a:solidFill>
                  <a:schemeClr val="tx1">
                    <a:lumMod val="95000"/>
                    <a:lumOff val="5000"/>
                  </a:schemeClr>
                </a:solidFill>
                <a:latin typeface="Century Gothic" panose="020B0502020202020204" pitchFamily="34" charset="0"/>
                <a:cs typeface="Calibri Light" panose="020F0302020204030204" pitchFamily="34" charset="0"/>
              </a:rPr>
              <a:t>Explore any other thoughts, issues or difficulties experienced by these smaller practices.</a:t>
            </a:r>
          </a:p>
        </p:txBody>
      </p:sp>
      <p:sp>
        <p:nvSpPr>
          <p:cNvPr id="13" name="Rectangle 12">
            <a:extLst>
              <a:ext uri="{FF2B5EF4-FFF2-40B4-BE49-F238E27FC236}">
                <a16:creationId xmlns:a16="http://schemas.microsoft.com/office/drawing/2014/main" id="{28C4587A-9338-D5C7-4F4B-82109F237E39}"/>
              </a:ext>
            </a:extLst>
          </p:cNvPr>
          <p:cNvSpPr/>
          <p:nvPr/>
        </p:nvSpPr>
        <p:spPr>
          <a:xfrm>
            <a:off x="8475406" y="0"/>
            <a:ext cx="3716594" cy="6858000"/>
          </a:xfrm>
          <a:prstGeom prst="rect">
            <a:avLst/>
          </a:prstGeom>
          <a:solidFill>
            <a:srgbClr val="D9D9D9">
              <a:alpha val="20000"/>
            </a:srgb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D83A47FD-6BED-1A6A-8979-D2118A280C51}"/>
              </a:ext>
            </a:extLst>
          </p:cNvPr>
          <p:cNvSpPr/>
          <p:nvPr/>
        </p:nvSpPr>
        <p:spPr>
          <a:xfrm>
            <a:off x="8689646" y="38101"/>
            <a:ext cx="3288114" cy="3600986"/>
          </a:xfrm>
          <a:prstGeom prst="rect">
            <a:avLst/>
          </a:prstGeom>
        </p:spPr>
        <p:txBody>
          <a:bodyPr wrap="square">
            <a:spAutoFit/>
          </a:bodyPr>
          <a:lstStyle/>
          <a:p>
            <a:pPr algn="ctr" defTabSz="457200"/>
            <a:endParaRPr lang="en-GB" sz="1200">
              <a:solidFill>
                <a:srgbClr val="002060"/>
              </a:solidFill>
              <a:latin typeface="Calibri" panose="020F0502020204030204" pitchFamily="34" charset="0"/>
              <a:cs typeface="Calibri" panose="020F0502020204030204" pitchFamily="34" charset="0"/>
            </a:endParaRPr>
          </a:p>
          <a:p>
            <a:pPr algn="ctr" defTabSz="457200"/>
            <a:r>
              <a:rPr lang="en-US" sz="3600">
                <a:solidFill>
                  <a:srgbClr val="002060"/>
                </a:solidFill>
                <a:latin typeface="Tw Cen MT Condensed" panose="020B0606020104020203"/>
                <a:cs typeface="Calibri" panose="020F0502020204030204" pitchFamily="34" charset="0"/>
              </a:rPr>
              <a:t>Our goal is to </a:t>
            </a:r>
            <a:r>
              <a:rPr lang="en-US" sz="3600" u="sng">
                <a:solidFill>
                  <a:srgbClr val="4D46D9"/>
                </a:solidFill>
                <a:latin typeface="Tw Cen MT Condensed" panose="020B0606020104020203"/>
                <a:cs typeface="Calibri" panose="020F0502020204030204" pitchFamily="34" charset="0"/>
              </a:rPr>
              <a:t>understand the key issues and challenges </a:t>
            </a:r>
            <a:r>
              <a:rPr lang="en-US" sz="3600">
                <a:solidFill>
                  <a:srgbClr val="002060"/>
                </a:solidFill>
                <a:latin typeface="Tw Cen MT Condensed" panose="020B0606020104020203"/>
                <a:cs typeface="Calibri" panose="020F0502020204030204" pitchFamily="34" charset="0"/>
              </a:rPr>
              <a:t>facing small</a:t>
            </a:r>
            <a:r>
              <a:rPr lang="en-US" sz="3600">
                <a:solidFill>
                  <a:srgbClr val="002063"/>
                </a:solidFill>
                <a:latin typeface="Tw Cen MT Condensed" panose="020B0606020104020203"/>
                <a:cs typeface="Calibri" panose="020F0502020204030204" pitchFamily="34" charset="0"/>
              </a:rPr>
              <a:t>er</a:t>
            </a:r>
            <a:r>
              <a:rPr lang="en-US" sz="3600">
                <a:solidFill>
                  <a:srgbClr val="002060"/>
                </a:solidFill>
                <a:latin typeface="Tw Cen MT Condensed" panose="020B0606020104020203"/>
                <a:cs typeface="Calibri" panose="020F0502020204030204" pitchFamily="34" charset="0"/>
              </a:rPr>
              <a:t> solicitors' practices in Scotland.</a:t>
            </a:r>
          </a:p>
        </p:txBody>
      </p:sp>
      <p:pic>
        <p:nvPicPr>
          <p:cNvPr id="19" name="Picture 2">
            <a:extLst>
              <a:ext uri="{FF2B5EF4-FFF2-40B4-BE49-F238E27FC236}">
                <a16:creationId xmlns:a16="http://schemas.microsoft.com/office/drawing/2014/main" id="{B34CDC7E-7341-2585-E593-44E63AC90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488" y="3677185"/>
            <a:ext cx="1413456" cy="14134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9A1CD047-971E-851E-0CC8-2B734FFF3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4487" y="5147788"/>
            <a:ext cx="1413455" cy="14134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6BCE67D-8F45-7ED6-A5BB-95E34FB84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8582" y="3677185"/>
            <a:ext cx="1413456" cy="14134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4E10221F-6340-1241-231E-11A8168DC5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8065" y="5166789"/>
            <a:ext cx="1403974" cy="140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193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S Blank Law Society Word Document" ma:contentTypeID="0x01010067FA8D2BA09F2346B8C3D5450935918E0086B64194AD51BD46B2CDC9E4F805F378" ma:contentTypeVersion="6" ma:contentTypeDescription="" ma:contentTypeScope="" ma:versionID="51916b7f23924c509d06c364e2ae88bd">
  <xsd:schema xmlns:xsd="http://www.w3.org/2001/XMLSchema" xmlns:xs="http://www.w3.org/2001/XMLSchema" xmlns:p="http://schemas.microsoft.com/office/2006/metadata/properties" xmlns:ns2="cd2cd5e2-c3b9-4ce6-bdaf-5491a8515945" targetNamespace="http://schemas.microsoft.com/office/2006/metadata/properties" ma:root="true" ma:fieldsID="ff02f64efb27b950fceded633410563d" ns2:_="">
    <xsd:import namespace="cd2cd5e2-c3b9-4ce6-bdaf-5491a8515945"/>
    <xsd:element name="properties">
      <xsd:complexType>
        <xsd:sequence>
          <xsd:element name="documentManagement">
            <xsd:complexType>
              <xsd:all>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cd5e2-c3b9-4ce6-bdaf-5491a8515945" elementFormDefault="qualified">
    <xsd:import namespace="http://schemas.microsoft.com/office/2006/documentManagement/types"/>
    <xsd:import namespace="http://schemas.microsoft.com/office/infopath/2007/PartnerControls"/>
    <xsd:element name="lcf76f155ced4ddcb4097134ff3c332f" ma:index="8"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2cd5e2-c3b9-4ce6-bdaf-5491a8515945" xsi:nil="true"/>
  </documentManagement>
</p:properties>
</file>

<file path=customXml/itemProps1.xml><?xml version="1.0" encoding="utf-8"?>
<ds:datastoreItem xmlns:ds="http://schemas.openxmlformats.org/officeDocument/2006/customXml" ds:itemID="{479417FB-E2F0-470C-8CA0-ED9F198B1774}">
  <ds:schemaRefs>
    <ds:schemaRef ds:uri="http://schemas.microsoft.com/sharepoint/v3/contenttype/forms"/>
  </ds:schemaRefs>
</ds:datastoreItem>
</file>

<file path=customXml/itemProps2.xml><?xml version="1.0" encoding="utf-8"?>
<ds:datastoreItem xmlns:ds="http://schemas.openxmlformats.org/officeDocument/2006/customXml" ds:itemID="{6FF64E53-0E13-4F9F-83B5-AE26CF147B79}">
  <ds:schemaRefs>
    <ds:schemaRef ds:uri="cd2cd5e2-c3b9-4ce6-bdaf-5491a85159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4CB96F-19B3-4B52-AE11-279DD60A7C79}">
  <ds:schemaRefs>
    <ds:schemaRef ds:uri="cd2cd5e2-c3b9-4ce6-bdaf-5491a85159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11680</Words>
  <Application>Microsoft Office PowerPoint</Application>
  <PresentationFormat>Widescreen</PresentationFormat>
  <Paragraphs>656</Paragraphs>
  <Slides>67</Slides>
  <Notes>61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Hare</dc:creator>
  <cp:lastModifiedBy>Nicola Johnstone</cp:lastModifiedBy>
  <cp:revision>3</cp:revision>
  <dcterms:created xsi:type="dcterms:W3CDTF">2025-01-30T10:25:32Z</dcterms:created>
  <dcterms:modified xsi:type="dcterms:W3CDTF">2025-07-23T14:58:35Z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0x01010067FA8D2BA09F2346B8C3D5450935918E0086B64194AD51BD46B2CDC9E4F805F378</vt:lpwstr>
  </property>
  <property fmtid="{D5CDD505-2E9C-101B-9397-08002B2CF9AE}" pid="3" name="MediaServiceImageTags">
    <vt:lpwstr/>
  </property>
  <property fmtid="{D5CDD505-2E9C-101B-9397-08002B2CF9AE}" pid="4" name="MSIP_Label_8c4f9631-30d6-49a7-a3d1-de476dfe7bde_Enabled">
    <vt:lpwstr>true</vt:lpwstr>
  </property>
  <property fmtid="{D5CDD505-2E9C-101B-9397-08002B2CF9AE}" pid="5" name="MSIP_Label_8c4f9631-30d6-49a7-a3d1-de476dfe7bde_SetDate">
    <vt:lpwstr>2025-04-16T14:37:59Z</vt:lpwstr>
  </property>
  <property fmtid="{D5CDD505-2E9C-101B-9397-08002B2CF9AE}" pid="6" name="MSIP_Label_8c4f9631-30d6-49a7-a3d1-de476dfe7bde_Method">
    <vt:lpwstr>Standard</vt:lpwstr>
  </property>
  <property fmtid="{D5CDD505-2E9C-101B-9397-08002B2CF9AE}" pid="7" name="MSIP_Label_8c4f9631-30d6-49a7-a3d1-de476dfe7bde_Name">
    <vt:lpwstr>Business</vt:lpwstr>
  </property>
  <property fmtid="{D5CDD505-2E9C-101B-9397-08002B2CF9AE}" pid="8" name="MSIP_Label_8c4f9631-30d6-49a7-a3d1-de476dfe7bde_SiteId">
    <vt:lpwstr>7ef8e0ea-4b47-426a-9398-1c0c216695b7</vt:lpwstr>
  </property>
  <property fmtid="{D5CDD505-2E9C-101B-9397-08002B2CF9AE}" pid="9" name="MSIP_Label_8c4f9631-30d6-49a7-a3d1-de476dfe7bde_ActionId">
    <vt:lpwstr>ffada671-f2fd-467e-aabc-aa4ee1a28793</vt:lpwstr>
  </property>
  <property fmtid="{D5CDD505-2E9C-101B-9397-08002B2CF9AE}" pid="10" name="MSIP_Label_8c4f9631-30d6-49a7-a3d1-de476dfe7bde_ContentBits">
    <vt:lpwstr>1</vt:lpwstr>
  </property>
  <property fmtid="{D5CDD505-2E9C-101B-9397-08002B2CF9AE}" pid="11" name="MSIP_Label_8c4f9631-30d6-49a7-a3d1-de476dfe7bde_Tag">
    <vt:lpwstr>10, 3, 0, 1</vt:lpwstr>
  </property>
  <property fmtid="{D5CDD505-2E9C-101B-9397-08002B2CF9AE}" pid="12" name="ClassificationContentMarkingHeaderLocations">
    <vt:lpwstr>Office Theme:8</vt:lpwstr>
  </property>
  <property fmtid="{D5CDD505-2E9C-101B-9397-08002B2CF9AE}" pid="13" name="ClassificationContentMarkingHeaderText">
    <vt:lpwstr> </vt:lpwstr>
  </property>
  <property fmtid="{D5CDD505-2E9C-101B-9397-08002B2CF9AE}" pid="14" name="Directorate">
    <vt:lpwstr/>
  </property>
  <property fmtid="{D5CDD505-2E9C-101B-9397-08002B2CF9AE}" pid="15" name="TaxCatchAll">
    <vt:lpwstr/>
  </property>
  <property fmtid="{D5CDD505-2E9C-101B-9397-08002B2CF9AE}" pid="16" name="j51334b8464a403e8708c44b550590d2">
    <vt:lpwstr/>
  </property>
  <property fmtid="{D5CDD505-2E9C-101B-9397-08002B2CF9AE}" pid="17" name="Committee">
    <vt:lpwstr/>
  </property>
  <property fmtid="{D5CDD505-2E9C-101B-9397-08002B2CF9AE}" pid="18" name="m73f487bf6df40bd884c3d6035f2f3bf">
    <vt:lpwstr/>
  </property>
</Properties>
</file>